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267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9" r:id="rId72"/>
    <p:sldId id="330" r:id="rId73"/>
    <p:sldId id="331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32" r:id="rId93"/>
    <p:sldId id="333" r:id="rId94"/>
    <p:sldId id="334" r:id="rId95"/>
    <p:sldId id="335" r:id="rId96"/>
    <p:sldId id="336" r:id="rId97"/>
    <p:sldId id="337" r:id="rId98"/>
    <p:sldId id="338" r:id="rId99"/>
    <p:sldId id="339" r:id="rId100"/>
    <p:sldId id="340" r:id="rId101"/>
    <p:sldId id="341" r:id="rId102"/>
    <p:sldId id="342" r:id="rId103"/>
    <p:sldId id="343" r:id="rId104"/>
    <p:sldId id="344" r:id="rId105"/>
    <p:sldId id="345" r:id="rId106"/>
    <p:sldId id="346" r:id="rId107"/>
    <p:sldId id="347" r:id="rId108"/>
    <p:sldId id="348" r:id="rId109"/>
    <p:sldId id="369" r:id="rId110"/>
    <p:sldId id="370" r:id="rId111"/>
    <p:sldId id="371" r:id="rId112"/>
    <p:sldId id="372" r:id="rId113"/>
    <p:sldId id="373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6A8234-36E4-4DD0-ACDB-8C1F3667350C}" v="5" dt="2023-11-06T11:51:09.4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792" autoAdjust="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D796-0D46-4431-84BB-7898850DF90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D6A5E-6301-4593-B2B3-A1EF35072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5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2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1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lang="en-GB" sz="1050" dirty="0">
              <a:latin typeface="Times New Roman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57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30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8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D6A5E-6301-4593-B2B3-A1EF350722F8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77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C2C8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51960" y="136906"/>
            <a:ext cx="36880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001F5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15258" y="1138271"/>
            <a:ext cx="6305550" cy="3966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C2C8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glianwater.co.uk/household/water-quality/house.aspx" TargetMode="External"/><Relationship Id="rId2" Type="http://schemas.openxmlformats.org/officeDocument/2006/relationships/hyperlink" Target="http://apps.who.int/iris/bitstream/handle/10665/76145/9789241548106_eng.pdf%3Bjsessionid%3D87956D309CCCD84D8DACEE9A4F2D3C60?sequence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DWQR@gov.scot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WQR@gov.scot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spc="-280" dirty="0"/>
              <a:t>Ge</a:t>
            </a:r>
            <a:r>
              <a:rPr spc="-170" dirty="0"/>
              <a:t>t</a:t>
            </a:r>
            <a:r>
              <a:rPr spc="-190" dirty="0"/>
              <a:t>tin</a:t>
            </a:r>
            <a:r>
              <a:rPr spc="-225" dirty="0"/>
              <a:t>g</a:t>
            </a:r>
            <a:r>
              <a:rPr spc="-95" dirty="0"/>
              <a:t> </a:t>
            </a:r>
            <a:r>
              <a:rPr spc="-110" dirty="0"/>
              <a:t>Star</a:t>
            </a:r>
            <a:r>
              <a:rPr spc="-130" dirty="0"/>
              <a:t>te</a:t>
            </a:r>
            <a:r>
              <a:rPr spc="-135" dirty="0"/>
              <a:t>d</a:t>
            </a:r>
          </a:p>
        </p:txBody>
      </p:sp>
      <p:grpSp>
        <p:nvGrpSpPr>
          <p:cNvPr id="3" name="object 3" descr="DWQR Logo in blue with wavy lines"/>
          <p:cNvGrpSpPr/>
          <p:nvPr/>
        </p:nvGrpSpPr>
        <p:grpSpPr>
          <a:xfrm>
            <a:off x="1638300" y="5917730"/>
            <a:ext cx="2609850" cy="495300"/>
            <a:chOff x="1638300" y="5917730"/>
            <a:chExt cx="2609850" cy="495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6880" y="6294273"/>
              <a:ext cx="1270762" cy="1187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94815" y="5917730"/>
              <a:ext cx="712470" cy="269240"/>
            </a:xfrm>
            <a:custGeom>
              <a:avLst/>
              <a:gdLst/>
              <a:ahLst/>
              <a:cxnLst/>
              <a:rect l="l" t="t" r="r" b="b"/>
              <a:pathLst>
                <a:path w="712469" h="269239">
                  <a:moveTo>
                    <a:pt x="273558" y="0"/>
                  </a:moveTo>
                  <a:lnTo>
                    <a:pt x="242570" y="0"/>
                  </a:lnTo>
                  <a:lnTo>
                    <a:pt x="242570" y="161328"/>
                  </a:lnTo>
                  <a:lnTo>
                    <a:pt x="242570" y="170218"/>
                  </a:lnTo>
                  <a:lnTo>
                    <a:pt x="225298" y="212598"/>
                  </a:lnTo>
                  <a:lnTo>
                    <a:pt x="192405" y="237197"/>
                  </a:lnTo>
                  <a:lnTo>
                    <a:pt x="147701" y="248132"/>
                  </a:lnTo>
                  <a:lnTo>
                    <a:pt x="125857" y="248132"/>
                  </a:lnTo>
                  <a:lnTo>
                    <a:pt x="83947" y="237883"/>
                  </a:lnTo>
                  <a:lnTo>
                    <a:pt x="47371" y="209156"/>
                  </a:lnTo>
                  <a:lnTo>
                    <a:pt x="33782" y="177038"/>
                  </a:lnTo>
                  <a:lnTo>
                    <a:pt x="33782" y="167462"/>
                  </a:lnTo>
                  <a:lnTo>
                    <a:pt x="45593" y="129882"/>
                  </a:lnTo>
                  <a:lnTo>
                    <a:pt x="80264" y="100495"/>
                  </a:lnTo>
                  <a:lnTo>
                    <a:pt x="121285" y="88188"/>
                  </a:lnTo>
                  <a:lnTo>
                    <a:pt x="135001" y="87503"/>
                  </a:lnTo>
                  <a:lnTo>
                    <a:pt x="144145" y="87503"/>
                  </a:lnTo>
                  <a:lnTo>
                    <a:pt x="183261" y="95008"/>
                  </a:lnTo>
                  <a:lnTo>
                    <a:pt x="221615" y="118275"/>
                  </a:lnTo>
                  <a:lnTo>
                    <a:pt x="240792" y="153111"/>
                  </a:lnTo>
                  <a:lnTo>
                    <a:pt x="242570" y="161328"/>
                  </a:lnTo>
                  <a:lnTo>
                    <a:pt x="242570" y="0"/>
                  </a:lnTo>
                  <a:lnTo>
                    <a:pt x="240792" y="0"/>
                  </a:lnTo>
                  <a:lnTo>
                    <a:pt x="240792" y="110731"/>
                  </a:lnTo>
                  <a:lnTo>
                    <a:pt x="233426" y="103225"/>
                  </a:lnTo>
                  <a:lnTo>
                    <a:pt x="209321" y="87503"/>
                  </a:lnTo>
                  <a:lnTo>
                    <a:pt x="191516" y="75882"/>
                  </a:lnTo>
                  <a:lnTo>
                    <a:pt x="149606" y="66992"/>
                  </a:lnTo>
                  <a:lnTo>
                    <a:pt x="134112" y="66306"/>
                  </a:lnTo>
                  <a:lnTo>
                    <a:pt x="120396" y="66992"/>
                  </a:lnTo>
                  <a:lnTo>
                    <a:pt x="81153" y="73837"/>
                  </a:lnTo>
                  <a:lnTo>
                    <a:pt x="38354" y="95008"/>
                  </a:lnTo>
                  <a:lnTo>
                    <a:pt x="10033" y="127165"/>
                  </a:lnTo>
                  <a:lnTo>
                    <a:pt x="0" y="167462"/>
                  </a:lnTo>
                  <a:lnTo>
                    <a:pt x="889" y="178409"/>
                  </a:lnTo>
                  <a:lnTo>
                    <a:pt x="15494" y="217373"/>
                  </a:lnTo>
                  <a:lnTo>
                    <a:pt x="47371" y="246773"/>
                  </a:lnTo>
                  <a:lnTo>
                    <a:pt x="92075" y="264541"/>
                  </a:lnTo>
                  <a:lnTo>
                    <a:pt x="118618" y="268643"/>
                  </a:lnTo>
                  <a:lnTo>
                    <a:pt x="132207" y="268643"/>
                  </a:lnTo>
                  <a:lnTo>
                    <a:pt x="179705" y="263169"/>
                  </a:lnTo>
                  <a:lnTo>
                    <a:pt x="217932" y="245402"/>
                  </a:lnTo>
                  <a:lnTo>
                    <a:pt x="240792" y="223520"/>
                  </a:lnTo>
                  <a:lnTo>
                    <a:pt x="240792" y="265226"/>
                  </a:lnTo>
                  <a:lnTo>
                    <a:pt x="273558" y="265226"/>
                  </a:lnTo>
                  <a:lnTo>
                    <a:pt x="273558" y="223520"/>
                  </a:lnTo>
                  <a:lnTo>
                    <a:pt x="273558" y="0"/>
                  </a:lnTo>
                  <a:close/>
                </a:path>
                <a:path w="712469" h="269239">
                  <a:moveTo>
                    <a:pt x="712089" y="71793"/>
                  </a:moveTo>
                  <a:lnTo>
                    <a:pt x="675640" y="71793"/>
                  </a:lnTo>
                  <a:lnTo>
                    <a:pt x="614553" y="208483"/>
                  </a:lnTo>
                  <a:lnTo>
                    <a:pt x="601853" y="238569"/>
                  </a:lnTo>
                  <a:lnTo>
                    <a:pt x="594487" y="219417"/>
                  </a:lnTo>
                  <a:lnTo>
                    <a:pt x="562610" y="150380"/>
                  </a:lnTo>
                  <a:lnTo>
                    <a:pt x="527939" y="71793"/>
                  </a:lnTo>
                  <a:lnTo>
                    <a:pt x="484124" y="71793"/>
                  </a:lnTo>
                  <a:lnTo>
                    <a:pt x="451358" y="147650"/>
                  </a:lnTo>
                  <a:lnTo>
                    <a:pt x="424053" y="209842"/>
                  </a:lnTo>
                  <a:lnTo>
                    <a:pt x="411226" y="241300"/>
                  </a:lnTo>
                  <a:lnTo>
                    <a:pt x="399415" y="211924"/>
                  </a:lnTo>
                  <a:lnTo>
                    <a:pt x="395732" y="205066"/>
                  </a:lnTo>
                  <a:lnTo>
                    <a:pt x="334645" y="71793"/>
                  </a:lnTo>
                  <a:lnTo>
                    <a:pt x="299974" y="71793"/>
                  </a:lnTo>
                  <a:lnTo>
                    <a:pt x="388493" y="264541"/>
                  </a:lnTo>
                  <a:lnTo>
                    <a:pt x="431292" y="264541"/>
                  </a:lnTo>
                  <a:lnTo>
                    <a:pt x="486029" y="139433"/>
                  </a:lnTo>
                  <a:lnTo>
                    <a:pt x="505206" y="93649"/>
                  </a:lnTo>
                  <a:lnTo>
                    <a:pt x="506095" y="93649"/>
                  </a:lnTo>
                  <a:lnTo>
                    <a:pt x="515239" y="117576"/>
                  </a:lnTo>
                  <a:lnTo>
                    <a:pt x="555244" y="207797"/>
                  </a:lnTo>
                  <a:lnTo>
                    <a:pt x="580771" y="263855"/>
                  </a:lnTo>
                  <a:lnTo>
                    <a:pt x="620903" y="263855"/>
                  </a:lnTo>
                  <a:lnTo>
                    <a:pt x="712089" y="71793"/>
                  </a:lnTo>
                  <a:close/>
                </a:path>
              </a:pathLst>
            </a:custGeom>
            <a:solidFill>
              <a:srgbClr val="0052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6048" y="5979934"/>
              <a:ext cx="315595" cy="274320"/>
            </a:xfrm>
            <a:custGeom>
              <a:avLst/>
              <a:gdLst/>
              <a:ahLst/>
              <a:cxnLst/>
              <a:rect l="l" t="t" r="r" b="b"/>
              <a:pathLst>
                <a:path w="315594" h="274320">
                  <a:moveTo>
                    <a:pt x="315518" y="183197"/>
                  </a:moveTo>
                  <a:lnTo>
                    <a:pt x="231648" y="183197"/>
                  </a:lnTo>
                  <a:lnTo>
                    <a:pt x="231648" y="274104"/>
                  </a:lnTo>
                  <a:lnTo>
                    <a:pt x="315518" y="274104"/>
                  </a:lnTo>
                  <a:lnTo>
                    <a:pt x="315518" y="183197"/>
                  </a:lnTo>
                  <a:close/>
                </a:path>
                <a:path w="315594" h="274320">
                  <a:moveTo>
                    <a:pt x="315518" y="8216"/>
                  </a:moveTo>
                  <a:lnTo>
                    <a:pt x="237998" y="8216"/>
                  </a:lnTo>
                  <a:lnTo>
                    <a:pt x="237998" y="112102"/>
                  </a:lnTo>
                  <a:lnTo>
                    <a:pt x="236220" y="118249"/>
                  </a:lnTo>
                  <a:lnTo>
                    <a:pt x="208788" y="152438"/>
                  </a:lnTo>
                  <a:lnTo>
                    <a:pt x="167767" y="165417"/>
                  </a:lnTo>
                  <a:lnTo>
                    <a:pt x="151384" y="165417"/>
                  </a:lnTo>
                  <a:lnTo>
                    <a:pt x="135001" y="162687"/>
                  </a:lnTo>
                  <a:lnTo>
                    <a:pt x="127635" y="160629"/>
                  </a:lnTo>
                  <a:lnTo>
                    <a:pt x="120396" y="157213"/>
                  </a:lnTo>
                  <a:lnTo>
                    <a:pt x="113030" y="154482"/>
                  </a:lnTo>
                  <a:lnTo>
                    <a:pt x="107569" y="150393"/>
                  </a:lnTo>
                  <a:lnTo>
                    <a:pt x="101219" y="146265"/>
                  </a:lnTo>
                  <a:lnTo>
                    <a:pt x="96647" y="141490"/>
                  </a:lnTo>
                  <a:lnTo>
                    <a:pt x="92075" y="136042"/>
                  </a:lnTo>
                  <a:lnTo>
                    <a:pt x="84836" y="125095"/>
                  </a:lnTo>
                  <a:lnTo>
                    <a:pt x="82931" y="118922"/>
                  </a:lnTo>
                  <a:lnTo>
                    <a:pt x="81153" y="112102"/>
                  </a:lnTo>
                  <a:lnTo>
                    <a:pt x="81153" y="99110"/>
                  </a:lnTo>
                  <a:lnTo>
                    <a:pt x="97536" y="68364"/>
                  </a:lnTo>
                  <a:lnTo>
                    <a:pt x="102108" y="63563"/>
                  </a:lnTo>
                  <a:lnTo>
                    <a:pt x="131318" y="48526"/>
                  </a:lnTo>
                  <a:lnTo>
                    <a:pt x="137668" y="46469"/>
                  </a:lnTo>
                  <a:lnTo>
                    <a:pt x="145034" y="45796"/>
                  </a:lnTo>
                  <a:lnTo>
                    <a:pt x="152273" y="44424"/>
                  </a:lnTo>
                  <a:lnTo>
                    <a:pt x="167767" y="44424"/>
                  </a:lnTo>
                  <a:lnTo>
                    <a:pt x="183261" y="47155"/>
                  </a:lnTo>
                  <a:lnTo>
                    <a:pt x="190627" y="49199"/>
                  </a:lnTo>
                  <a:lnTo>
                    <a:pt x="197866" y="51955"/>
                  </a:lnTo>
                  <a:lnTo>
                    <a:pt x="204216" y="54686"/>
                  </a:lnTo>
                  <a:lnTo>
                    <a:pt x="209677" y="58788"/>
                  </a:lnTo>
                  <a:lnTo>
                    <a:pt x="215138" y="62191"/>
                  </a:lnTo>
                  <a:lnTo>
                    <a:pt x="237109" y="93662"/>
                  </a:lnTo>
                  <a:lnTo>
                    <a:pt x="237998" y="112102"/>
                  </a:lnTo>
                  <a:lnTo>
                    <a:pt x="237998" y="8216"/>
                  </a:lnTo>
                  <a:lnTo>
                    <a:pt x="231648" y="8216"/>
                  </a:lnTo>
                  <a:lnTo>
                    <a:pt x="231648" y="27343"/>
                  </a:lnTo>
                  <a:lnTo>
                    <a:pt x="221615" y="21183"/>
                  </a:lnTo>
                  <a:lnTo>
                    <a:pt x="183261" y="5461"/>
                  </a:lnTo>
                  <a:lnTo>
                    <a:pt x="171450" y="2730"/>
                  </a:lnTo>
                  <a:lnTo>
                    <a:pt x="148590" y="0"/>
                  </a:lnTo>
                  <a:lnTo>
                    <a:pt x="122174" y="0"/>
                  </a:lnTo>
                  <a:lnTo>
                    <a:pt x="71120" y="11633"/>
                  </a:lnTo>
                  <a:lnTo>
                    <a:pt x="31877" y="35534"/>
                  </a:lnTo>
                  <a:lnTo>
                    <a:pt x="6350" y="70408"/>
                  </a:lnTo>
                  <a:lnTo>
                    <a:pt x="0" y="101841"/>
                  </a:lnTo>
                  <a:lnTo>
                    <a:pt x="0" y="110744"/>
                  </a:lnTo>
                  <a:lnTo>
                    <a:pt x="11811" y="150393"/>
                  </a:lnTo>
                  <a:lnTo>
                    <a:pt x="50165" y="186613"/>
                  </a:lnTo>
                  <a:lnTo>
                    <a:pt x="89408" y="202323"/>
                  </a:lnTo>
                  <a:lnTo>
                    <a:pt x="141351" y="209169"/>
                  </a:lnTo>
                  <a:lnTo>
                    <a:pt x="157734" y="208483"/>
                  </a:lnTo>
                  <a:lnTo>
                    <a:pt x="200660" y="198907"/>
                  </a:lnTo>
                  <a:lnTo>
                    <a:pt x="225171" y="186613"/>
                  </a:lnTo>
                  <a:lnTo>
                    <a:pt x="231648" y="183184"/>
                  </a:lnTo>
                  <a:lnTo>
                    <a:pt x="315468" y="183184"/>
                  </a:lnTo>
                  <a:lnTo>
                    <a:pt x="315468" y="165417"/>
                  </a:lnTo>
                  <a:lnTo>
                    <a:pt x="315468" y="44424"/>
                  </a:lnTo>
                  <a:lnTo>
                    <a:pt x="315468" y="27343"/>
                  </a:lnTo>
                  <a:lnTo>
                    <a:pt x="315518" y="8216"/>
                  </a:lnTo>
                  <a:close/>
                </a:path>
              </a:pathLst>
            </a:custGeom>
            <a:solidFill>
              <a:srgbClr val="34C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52219" y="6241732"/>
              <a:ext cx="1115060" cy="81280"/>
            </a:xfrm>
            <a:custGeom>
              <a:avLst/>
              <a:gdLst/>
              <a:ahLst/>
              <a:cxnLst/>
              <a:rect l="l" t="t" r="r" b="b"/>
              <a:pathLst>
                <a:path w="1115060" h="81279">
                  <a:moveTo>
                    <a:pt x="1114552" y="12471"/>
                  </a:moveTo>
                  <a:lnTo>
                    <a:pt x="1044956" y="25971"/>
                  </a:lnTo>
                  <a:lnTo>
                    <a:pt x="1003935" y="32131"/>
                  </a:lnTo>
                  <a:lnTo>
                    <a:pt x="989330" y="33553"/>
                  </a:lnTo>
                  <a:lnTo>
                    <a:pt x="989330" y="23926"/>
                  </a:lnTo>
                  <a:lnTo>
                    <a:pt x="675767" y="23926"/>
                  </a:lnTo>
                  <a:lnTo>
                    <a:pt x="675767" y="0"/>
                  </a:lnTo>
                  <a:lnTo>
                    <a:pt x="0" y="0"/>
                  </a:lnTo>
                  <a:lnTo>
                    <a:pt x="0" y="43065"/>
                  </a:lnTo>
                  <a:lnTo>
                    <a:pt x="0" y="56057"/>
                  </a:lnTo>
                  <a:lnTo>
                    <a:pt x="313690" y="56057"/>
                  </a:lnTo>
                  <a:lnTo>
                    <a:pt x="313690" y="66992"/>
                  </a:lnTo>
                  <a:lnTo>
                    <a:pt x="618744" y="66992"/>
                  </a:lnTo>
                  <a:lnTo>
                    <a:pt x="618744" y="80657"/>
                  </a:lnTo>
                  <a:lnTo>
                    <a:pt x="989330" y="80657"/>
                  </a:lnTo>
                  <a:lnTo>
                    <a:pt x="989330" y="66992"/>
                  </a:lnTo>
                  <a:lnTo>
                    <a:pt x="989330" y="43065"/>
                  </a:lnTo>
                  <a:lnTo>
                    <a:pt x="989330" y="42379"/>
                  </a:lnTo>
                  <a:lnTo>
                    <a:pt x="1018540" y="36233"/>
                  </a:lnTo>
                  <a:lnTo>
                    <a:pt x="1065911" y="25298"/>
                  </a:lnTo>
                  <a:lnTo>
                    <a:pt x="1114552" y="12471"/>
                  </a:lnTo>
                  <a:close/>
                </a:path>
              </a:pathLst>
            </a:custGeom>
            <a:solidFill>
              <a:srgbClr val="0052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0791" y="5985395"/>
              <a:ext cx="151358" cy="1968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66771" y="6223279"/>
              <a:ext cx="110489" cy="31115"/>
            </a:xfrm>
            <a:custGeom>
              <a:avLst/>
              <a:gdLst/>
              <a:ahLst/>
              <a:cxnLst/>
              <a:rect l="l" t="t" r="r" b="b"/>
              <a:pathLst>
                <a:path w="110489" h="31114">
                  <a:moveTo>
                    <a:pt x="109981" y="0"/>
                  </a:moveTo>
                  <a:lnTo>
                    <a:pt x="89916" y="6146"/>
                  </a:lnTo>
                  <a:lnTo>
                    <a:pt x="33401" y="22555"/>
                  </a:lnTo>
                  <a:lnTo>
                    <a:pt x="0" y="30924"/>
                  </a:lnTo>
                  <a:lnTo>
                    <a:pt x="4318" y="30073"/>
                  </a:lnTo>
                  <a:lnTo>
                    <a:pt x="60833" y="15722"/>
                  </a:lnTo>
                  <a:lnTo>
                    <a:pt x="81787" y="9563"/>
                  </a:lnTo>
                  <a:lnTo>
                    <a:pt x="97281" y="4787"/>
                  </a:lnTo>
                  <a:lnTo>
                    <a:pt x="109981" y="0"/>
                  </a:lnTo>
                  <a:close/>
                </a:path>
              </a:pathLst>
            </a:custGeom>
            <a:solidFill>
              <a:srgbClr val="0052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4815" y="6266345"/>
              <a:ext cx="1225550" cy="99695"/>
            </a:xfrm>
            <a:custGeom>
              <a:avLst/>
              <a:gdLst/>
              <a:ahLst/>
              <a:cxnLst/>
              <a:rect l="l" t="t" r="r" b="b"/>
              <a:pathLst>
                <a:path w="1225550" h="99695">
                  <a:moveTo>
                    <a:pt x="1116711" y="30492"/>
                  </a:moveTo>
                  <a:lnTo>
                    <a:pt x="1045845" y="44424"/>
                  </a:lnTo>
                  <a:lnTo>
                    <a:pt x="1003935" y="50584"/>
                  </a:lnTo>
                  <a:lnTo>
                    <a:pt x="989711" y="52031"/>
                  </a:lnTo>
                  <a:lnTo>
                    <a:pt x="989711" y="42379"/>
                  </a:lnTo>
                  <a:lnTo>
                    <a:pt x="676148" y="42379"/>
                  </a:lnTo>
                  <a:lnTo>
                    <a:pt x="676148" y="18453"/>
                  </a:lnTo>
                  <a:lnTo>
                    <a:pt x="0" y="18453"/>
                  </a:lnTo>
                  <a:lnTo>
                    <a:pt x="0" y="61518"/>
                  </a:lnTo>
                  <a:lnTo>
                    <a:pt x="0" y="74498"/>
                  </a:lnTo>
                  <a:lnTo>
                    <a:pt x="314579" y="74498"/>
                  </a:lnTo>
                  <a:lnTo>
                    <a:pt x="314579" y="85445"/>
                  </a:lnTo>
                  <a:lnTo>
                    <a:pt x="620649" y="85445"/>
                  </a:lnTo>
                  <a:lnTo>
                    <a:pt x="620649" y="99110"/>
                  </a:lnTo>
                  <a:lnTo>
                    <a:pt x="989711" y="99110"/>
                  </a:lnTo>
                  <a:lnTo>
                    <a:pt x="989711" y="85445"/>
                  </a:lnTo>
                  <a:lnTo>
                    <a:pt x="989711" y="61518"/>
                  </a:lnTo>
                  <a:lnTo>
                    <a:pt x="989711" y="60833"/>
                  </a:lnTo>
                  <a:lnTo>
                    <a:pt x="1018540" y="54673"/>
                  </a:lnTo>
                  <a:lnTo>
                    <a:pt x="1066800" y="43738"/>
                  </a:lnTo>
                  <a:lnTo>
                    <a:pt x="1116711" y="30492"/>
                  </a:lnTo>
                  <a:close/>
                </a:path>
                <a:path w="1225550" h="99695">
                  <a:moveTo>
                    <a:pt x="1225423" y="0"/>
                  </a:moveTo>
                  <a:lnTo>
                    <a:pt x="1204468" y="6146"/>
                  </a:lnTo>
                  <a:lnTo>
                    <a:pt x="1148842" y="21869"/>
                  </a:lnTo>
                  <a:lnTo>
                    <a:pt x="1116711" y="30492"/>
                  </a:lnTo>
                  <a:lnTo>
                    <a:pt x="1149731" y="22555"/>
                  </a:lnTo>
                  <a:lnTo>
                    <a:pt x="1175258" y="15722"/>
                  </a:lnTo>
                  <a:lnTo>
                    <a:pt x="1196213" y="9563"/>
                  </a:lnTo>
                  <a:lnTo>
                    <a:pt x="1225423" y="0"/>
                  </a:lnTo>
                  <a:close/>
                </a:path>
              </a:pathLst>
            </a:custGeom>
            <a:solidFill>
              <a:srgbClr val="34C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38300" y="6309410"/>
              <a:ext cx="1224915" cy="99695"/>
            </a:xfrm>
            <a:custGeom>
              <a:avLst/>
              <a:gdLst/>
              <a:ahLst/>
              <a:cxnLst/>
              <a:rect l="l" t="t" r="r" b="b"/>
              <a:pathLst>
                <a:path w="1224914" h="99695">
                  <a:moveTo>
                    <a:pt x="1125982" y="27736"/>
                  </a:moveTo>
                  <a:lnTo>
                    <a:pt x="1084072" y="36906"/>
                  </a:lnTo>
                  <a:lnTo>
                    <a:pt x="1044956" y="44424"/>
                  </a:lnTo>
                  <a:lnTo>
                    <a:pt x="1003935" y="50571"/>
                  </a:lnTo>
                  <a:lnTo>
                    <a:pt x="936371" y="57416"/>
                  </a:lnTo>
                  <a:lnTo>
                    <a:pt x="888111" y="60147"/>
                  </a:lnTo>
                  <a:lnTo>
                    <a:pt x="863473" y="60833"/>
                  </a:lnTo>
                  <a:lnTo>
                    <a:pt x="814197" y="59461"/>
                  </a:lnTo>
                  <a:lnTo>
                    <a:pt x="763143" y="56045"/>
                  </a:lnTo>
                  <a:lnTo>
                    <a:pt x="711200" y="49212"/>
                  </a:lnTo>
                  <a:lnTo>
                    <a:pt x="660146" y="38277"/>
                  </a:lnTo>
                  <a:lnTo>
                    <a:pt x="609981" y="28702"/>
                  </a:lnTo>
                  <a:lnTo>
                    <a:pt x="558038" y="22555"/>
                  </a:lnTo>
                  <a:lnTo>
                    <a:pt x="504190" y="19138"/>
                  </a:lnTo>
                  <a:lnTo>
                    <a:pt x="476885" y="18453"/>
                  </a:lnTo>
                  <a:lnTo>
                    <a:pt x="421259" y="18453"/>
                  </a:lnTo>
                  <a:lnTo>
                    <a:pt x="338328" y="22555"/>
                  </a:lnTo>
                  <a:lnTo>
                    <a:pt x="285369" y="27343"/>
                  </a:lnTo>
                  <a:lnTo>
                    <a:pt x="186055" y="39636"/>
                  </a:lnTo>
                  <a:lnTo>
                    <a:pt x="141351" y="46482"/>
                  </a:lnTo>
                  <a:lnTo>
                    <a:pt x="101219" y="53314"/>
                  </a:lnTo>
                  <a:lnTo>
                    <a:pt x="18288" y="70396"/>
                  </a:lnTo>
                  <a:lnTo>
                    <a:pt x="0" y="74498"/>
                  </a:lnTo>
                  <a:lnTo>
                    <a:pt x="15494" y="71081"/>
                  </a:lnTo>
                  <a:lnTo>
                    <a:pt x="56515" y="63563"/>
                  </a:lnTo>
                  <a:lnTo>
                    <a:pt x="158623" y="49898"/>
                  </a:lnTo>
                  <a:lnTo>
                    <a:pt x="199644" y="46482"/>
                  </a:lnTo>
                  <a:lnTo>
                    <a:pt x="244348" y="43738"/>
                  </a:lnTo>
                  <a:lnTo>
                    <a:pt x="289941" y="42379"/>
                  </a:lnTo>
                  <a:lnTo>
                    <a:pt x="313690" y="42379"/>
                  </a:lnTo>
                  <a:lnTo>
                    <a:pt x="361950" y="43738"/>
                  </a:lnTo>
                  <a:lnTo>
                    <a:pt x="434975" y="49898"/>
                  </a:lnTo>
                  <a:lnTo>
                    <a:pt x="482346" y="57416"/>
                  </a:lnTo>
                  <a:lnTo>
                    <a:pt x="529717" y="68351"/>
                  </a:lnTo>
                  <a:lnTo>
                    <a:pt x="591693" y="88176"/>
                  </a:lnTo>
                  <a:lnTo>
                    <a:pt x="610870" y="92278"/>
                  </a:lnTo>
                  <a:lnTo>
                    <a:pt x="631825" y="95694"/>
                  </a:lnTo>
                  <a:lnTo>
                    <a:pt x="653796" y="97739"/>
                  </a:lnTo>
                  <a:lnTo>
                    <a:pt x="676529" y="99110"/>
                  </a:lnTo>
                  <a:lnTo>
                    <a:pt x="701167" y="99110"/>
                  </a:lnTo>
                  <a:lnTo>
                    <a:pt x="751332" y="97053"/>
                  </a:lnTo>
                  <a:lnTo>
                    <a:pt x="805053" y="92278"/>
                  </a:lnTo>
                  <a:lnTo>
                    <a:pt x="858901" y="85432"/>
                  </a:lnTo>
                  <a:lnTo>
                    <a:pt x="913638" y="75869"/>
                  </a:lnTo>
                  <a:lnTo>
                    <a:pt x="966470" y="65620"/>
                  </a:lnTo>
                  <a:lnTo>
                    <a:pt x="1018413" y="54673"/>
                  </a:lnTo>
                  <a:lnTo>
                    <a:pt x="1109599" y="32118"/>
                  </a:lnTo>
                  <a:lnTo>
                    <a:pt x="1125982" y="27736"/>
                  </a:lnTo>
                  <a:close/>
                </a:path>
                <a:path w="1224914" h="99695">
                  <a:moveTo>
                    <a:pt x="1224534" y="0"/>
                  </a:moveTo>
                  <a:lnTo>
                    <a:pt x="1204468" y="6146"/>
                  </a:lnTo>
                  <a:lnTo>
                    <a:pt x="1147953" y="21869"/>
                  </a:lnTo>
                  <a:lnTo>
                    <a:pt x="1125982" y="27736"/>
                  </a:lnTo>
                  <a:lnTo>
                    <a:pt x="1148842" y="22555"/>
                  </a:lnTo>
                  <a:lnTo>
                    <a:pt x="1196213" y="8877"/>
                  </a:lnTo>
                  <a:lnTo>
                    <a:pt x="1224534" y="0"/>
                  </a:lnTo>
                  <a:close/>
                </a:path>
              </a:pathLst>
            </a:custGeom>
            <a:solidFill>
              <a:srgbClr val="0052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2012" y="955269"/>
            <a:ext cx="8712200" cy="4427220"/>
            <a:chOff x="1652012" y="955269"/>
            <a:chExt cx="8712200" cy="44272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012" y="955269"/>
              <a:ext cx="8711951" cy="44267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6972" y="2041905"/>
              <a:ext cx="4488180" cy="26014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1917" y="478282"/>
            <a:ext cx="48387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63420" algn="l"/>
              </a:tabLst>
            </a:pPr>
            <a:r>
              <a:rPr spc="204" dirty="0"/>
              <a:t>DWQR	</a:t>
            </a:r>
            <a:r>
              <a:rPr spc="-225" dirty="0"/>
              <a:t>Expectations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84778" y="1362377"/>
            <a:ext cx="5955665" cy="38315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New</a:t>
            </a:r>
            <a:r>
              <a:rPr sz="17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RA</a:t>
            </a:r>
            <a:r>
              <a:rPr sz="17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tool</a:t>
            </a:r>
            <a:r>
              <a:rPr sz="17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17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start</a:t>
            </a:r>
            <a:r>
              <a:rPr sz="17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7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7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used</a:t>
            </a:r>
            <a:endParaRPr sz="17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535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Phased,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not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Big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Bang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Detailed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implementation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up</a:t>
            </a:r>
            <a:r>
              <a:rPr sz="16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8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LA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Expect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every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LAs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have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some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RAs</a:t>
            </a:r>
            <a:r>
              <a:rPr sz="16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on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system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by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year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end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-15" dirty="0">
                <a:solidFill>
                  <a:srgbClr val="333399"/>
                </a:solidFill>
                <a:latin typeface="Tahoma"/>
                <a:cs typeface="Tahoma"/>
              </a:rPr>
              <a:t>Registration</a:t>
            </a:r>
            <a:endParaRPr sz="17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520"/>
              </a:spcBef>
              <a:buChar char="•"/>
              <a:tabLst>
                <a:tab pos="185420" algn="l"/>
              </a:tabLst>
            </a:pP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Should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aim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have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all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Regulated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supplies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registered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by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end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year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All</a:t>
            </a:r>
            <a:r>
              <a:rPr sz="16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details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(esp.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property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element)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6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refined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over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time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LA</a:t>
            </a:r>
            <a:r>
              <a:rPr sz="16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decision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whether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8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register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Exempt</a:t>
            </a:r>
            <a:r>
              <a:rPr sz="16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supplies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2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Drinking</a:t>
            </a:r>
            <a:r>
              <a:rPr sz="1600" spc="-6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Water</a:t>
            </a:r>
            <a:r>
              <a:rPr sz="1600" spc="-8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Safety</a:t>
            </a:r>
            <a:r>
              <a:rPr sz="1600" spc="-9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1F487C"/>
                </a:solidFill>
                <a:latin typeface="Tahoma"/>
                <a:cs typeface="Tahoma"/>
              </a:rPr>
              <a:t>Plans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505"/>
              </a:spcBef>
              <a:buChar char="•"/>
              <a:tabLst>
                <a:tab pos="185420" algn="l"/>
              </a:tabLst>
            </a:pP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DWQR</a:t>
            </a:r>
            <a:r>
              <a:rPr sz="1600" spc="-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hopes</a:t>
            </a:r>
            <a:r>
              <a:rPr sz="1600" spc="-3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they</a:t>
            </a:r>
            <a:r>
              <a:rPr sz="1600" spc="-3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will</a:t>
            </a:r>
            <a:r>
              <a:rPr sz="1600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1F487C"/>
                </a:solidFill>
                <a:latin typeface="Tahoma"/>
                <a:cs typeface="Tahoma"/>
              </a:rPr>
              <a:t>be</a:t>
            </a:r>
            <a:r>
              <a:rPr sz="1600" spc="-5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used</a:t>
            </a:r>
            <a:r>
              <a:rPr sz="1600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1F487C"/>
                </a:solidFill>
                <a:latin typeface="Tahoma"/>
                <a:cs typeface="Tahoma"/>
              </a:rPr>
              <a:t>to</a:t>
            </a:r>
            <a:r>
              <a:rPr sz="1600" spc="-3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drive</a:t>
            </a:r>
            <a:r>
              <a:rPr sz="1600" spc="-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1F487C"/>
                </a:solidFill>
                <a:latin typeface="Tahoma"/>
                <a:cs typeface="Tahoma"/>
              </a:rPr>
              <a:t>improvements</a:t>
            </a:r>
            <a:endParaRPr sz="16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Char char="•"/>
              <a:tabLst>
                <a:tab pos="185420" algn="l"/>
              </a:tabLst>
            </a:pP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Not</a:t>
            </a:r>
            <a:r>
              <a:rPr sz="1600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compulsory</a:t>
            </a:r>
            <a:r>
              <a:rPr sz="1600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-</a:t>
            </a:r>
            <a:r>
              <a:rPr sz="1600" spc="-5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up</a:t>
            </a:r>
            <a:r>
              <a:rPr sz="1600" spc="-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1F487C"/>
                </a:solidFill>
                <a:latin typeface="Tahoma"/>
                <a:cs typeface="Tahoma"/>
              </a:rPr>
              <a:t>to</a:t>
            </a:r>
            <a:r>
              <a:rPr sz="1600" spc="-3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LA</a:t>
            </a:r>
            <a:r>
              <a:rPr sz="1600" spc="-3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/</a:t>
            </a:r>
            <a:r>
              <a:rPr sz="1600" spc="-4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1F487C"/>
                </a:solidFill>
                <a:latin typeface="Tahoma"/>
                <a:cs typeface="Tahoma"/>
              </a:rPr>
              <a:t>individual</a:t>
            </a:r>
            <a:r>
              <a:rPr sz="1600" spc="-2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1F487C"/>
                </a:solidFill>
                <a:latin typeface="Tahoma"/>
                <a:cs typeface="Tahoma"/>
              </a:rPr>
              <a:t>situation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38124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4</a:t>
            </a:r>
            <a:endParaRPr spc="-26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495" y="1053083"/>
            <a:ext cx="6853428" cy="3797808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76671" y="5085588"/>
            <a:ext cx="4895215" cy="691856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0805" marR="133350">
              <a:lnSpc>
                <a:spcPct val="100000"/>
              </a:lnSpc>
              <a:spcBef>
                <a:spcPts val="355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Don’t need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answer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questions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that you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consider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completely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irrelevant. Suggest using sparingly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–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even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if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risk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very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low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may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be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worth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including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ensure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risk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is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noted</a:t>
            </a:r>
            <a:r>
              <a:rPr sz="1400" dirty="0">
                <a:solidFill>
                  <a:srgbClr val="FF0000"/>
                </a:solidFill>
                <a:latin typeface="Tahoma"/>
                <a:cs typeface="Tahoma"/>
              </a:rPr>
              <a:t>.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20239" y="1772411"/>
            <a:ext cx="1295400" cy="691856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0805" marR="93980">
              <a:lnSpc>
                <a:spcPct val="100000"/>
              </a:lnSpc>
              <a:spcBef>
                <a:spcPts val="35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Answered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questions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change</a:t>
            </a:r>
            <a:r>
              <a:rPr sz="1400" spc="-7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colour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2210" y="1772411"/>
            <a:ext cx="579755" cy="374650"/>
          </a:xfrm>
          <a:custGeom>
            <a:avLst/>
            <a:gdLst/>
            <a:ahLst/>
            <a:cxnLst/>
            <a:rect l="l" t="t" r="r" b="b"/>
            <a:pathLst>
              <a:path w="579754" h="374650">
                <a:moveTo>
                  <a:pt x="558328" y="13551"/>
                </a:moveTo>
                <a:lnTo>
                  <a:pt x="545723" y="14096"/>
                </a:lnTo>
                <a:lnTo>
                  <a:pt x="0" y="363982"/>
                </a:lnTo>
                <a:lnTo>
                  <a:pt x="6857" y="374650"/>
                </a:lnTo>
                <a:lnTo>
                  <a:pt x="552508" y="24933"/>
                </a:lnTo>
                <a:lnTo>
                  <a:pt x="558328" y="13551"/>
                </a:lnTo>
                <a:close/>
              </a:path>
              <a:path w="579754" h="374650">
                <a:moveTo>
                  <a:pt x="578787" y="1397"/>
                </a:moveTo>
                <a:lnTo>
                  <a:pt x="565530" y="1397"/>
                </a:lnTo>
                <a:lnTo>
                  <a:pt x="572388" y="12191"/>
                </a:lnTo>
                <a:lnTo>
                  <a:pt x="552508" y="24933"/>
                </a:lnTo>
                <a:lnTo>
                  <a:pt x="523113" y="82423"/>
                </a:lnTo>
                <a:lnTo>
                  <a:pt x="521462" y="85598"/>
                </a:lnTo>
                <a:lnTo>
                  <a:pt x="522731" y="89408"/>
                </a:lnTo>
                <a:lnTo>
                  <a:pt x="525906" y="90932"/>
                </a:lnTo>
                <a:lnTo>
                  <a:pt x="528954" y="92583"/>
                </a:lnTo>
                <a:lnTo>
                  <a:pt x="532764" y="91312"/>
                </a:lnTo>
                <a:lnTo>
                  <a:pt x="534415" y="88264"/>
                </a:lnTo>
                <a:lnTo>
                  <a:pt x="578787" y="1397"/>
                </a:lnTo>
                <a:close/>
              </a:path>
              <a:path w="579754" h="374650">
                <a:moveTo>
                  <a:pt x="567144" y="3937"/>
                </a:moveTo>
                <a:lnTo>
                  <a:pt x="563244" y="3937"/>
                </a:lnTo>
                <a:lnTo>
                  <a:pt x="569213" y="13080"/>
                </a:lnTo>
                <a:lnTo>
                  <a:pt x="558328" y="13551"/>
                </a:lnTo>
                <a:lnTo>
                  <a:pt x="552508" y="24933"/>
                </a:lnTo>
                <a:lnTo>
                  <a:pt x="572388" y="12191"/>
                </a:lnTo>
                <a:lnTo>
                  <a:pt x="567144" y="3937"/>
                </a:lnTo>
                <a:close/>
              </a:path>
              <a:path w="579754" h="374650">
                <a:moveTo>
                  <a:pt x="579501" y="0"/>
                </a:moveTo>
                <a:lnTo>
                  <a:pt x="477012" y="4317"/>
                </a:lnTo>
                <a:lnTo>
                  <a:pt x="474217" y="7238"/>
                </a:lnTo>
                <a:lnTo>
                  <a:pt x="474472" y="10795"/>
                </a:lnTo>
                <a:lnTo>
                  <a:pt x="474599" y="14224"/>
                </a:lnTo>
                <a:lnTo>
                  <a:pt x="477519" y="17017"/>
                </a:lnTo>
                <a:lnTo>
                  <a:pt x="545723" y="14096"/>
                </a:lnTo>
                <a:lnTo>
                  <a:pt x="565530" y="1397"/>
                </a:lnTo>
                <a:lnTo>
                  <a:pt x="578787" y="1397"/>
                </a:lnTo>
                <a:lnTo>
                  <a:pt x="579501" y="0"/>
                </a:lnTo>
                <a:close/>
              </a:path>
              <a:path w="579754" h="374650">
                <a:moveTo>
                  <a:pt x="565530" y="1397"/>
                </a:moveTo>
                <a:lnTo>
                  <a:pt x="545723" y="14096"/>
                </a:lnTo>
                <a:lnTo>
                  <a:pt x="558328" y="13551"/>
                </a:lnTo>
                <a:lnTo>
                  <a:pt x="563244" y="3937"/>
                </a:lnTo>
                <a:lnTo>
                  <a:pt x="567144" y="3937"/>
                </a:lnTo>
                <a:lnTo>
                  <a:pt x="565530" y="1397"/>
                </a:lnTo>
                <a:close/>
              </a:path>
              <a:path w="579754" h="374650">
                <a:moveTo>
                  <a:pt x="563244" y="3937"/>
                </a:moveTo>
                <a:lnTo>
                  <a:pt x="558328" y="13551"/>
                </a:lnTo>
                <a:lnTo>
                  <a:pt x="569213" y="13080"/>
                </a:lnTo>
                <a:lnTo>
                  <a:pt x="563244" y="393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92768" y="1010411"/>
            <a:ext cx="1295400" cy="691856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075" marR="339090">
              <a:lnSpc>
                <a:spcPct val="100000"/>
              </a:lnSpc>
              <a:spcBef>
                <a:spcPts val="35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</a:t>
            </a:r>
            <a:r>
              <a:rPr sz="1400" spc="-7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export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questions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here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9952" y="1329055"/>
            <a:ext cx="432434" cy="103505"/>
          </a:xfrm>
          <a:custGeom>
            <a:avLst/>
            <a:gdLst/>
            <a:ahLst/>
            <a:cxnLst/>
            <a:rect l="l" t="t" r="r" b="b"/>
            <a:pathLst>
              <a:path w="432434" h="103505">
                <a:moveTo>
                  <a:pt x="88646" y="0"/>
                </a:moveTo>
                <a:lnTo>
                  <a:pt x="0" y="51689"/>
                </a:lnTo>
                <a:lnTo>
                  <a:pt x="88646" y="103378"/>
                </a:lnTo>
                <a:lnTo>
                  <a:pt x="92455" y="102362"/>
                </a:lnTo>
                <a:lnTo>
                  <a:pt x="96012" y="96266"/>
                </a:lnTo>
                <a:lnTo>
                  <a:pt x="94996" y="92456"/>
                </a:lnTo>
                <a:lnTo>
                  <a:pt x="35995" y="58039"/>
                </a:lnTo>
                <a:lnTo>
                  <a:pt x="12573" y="58039"/>
                </a:lnTo>
                <a:lnTo>
                  <a:pt x="12573" y="45339"/>
                </a:lnTo>
                <a:lnTo>
                  <a:pt x="35995" y="45339"/>
                </a:lnTo>
                <a:lnTo>
                  <a:pt x="94996" y="10922"/>
                </a:lnTo>
                <a:lnTo>
                  <a:pt x="96012" y="7112"/>
                </a:lnTo>
                <a:lnTo>
                  <a:pt x="92455" y="1016"/>
                </a:lnTo>
                <a:lnTo>
                  <a:pt x="88646" y="0"/>
                </a:lnTo>
                <a:close/>
              </a:path>
              <a:path w="432434" h="103505">
                <a:moveTo>
                  <a:pt x="35995" y="45339"/>
                </a:moveTo>
                <a:lnTo>
                  <a:pt x="12573" y="45339"/>
                </a:lnTo>
                <a:lnTo>
                  <a:pt x="12573" y="58039"/>
                </a:lnTo>
                <a:lnTo>
                  <a:pt x="35995" y="58039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8"/>
                </a:lnTo>
                <a:lnTo>
                  <a:pt x="34471" y="46228"/>
                </a:lnTo>
                <a:lnTo>
                  <a:pt x="35995" y="45339"/>
                </a:lnTo>
                <a:close/>
              </a:path>
              <a:path w="432434" h="103505">
                <a:moveTo>
                  <a:pt x="432053" y="45339"/>
                </a:moveTo>
                <a:lnTo>
                  <a:pt x="35995" y="45339"/>
                </a:lnTo>
                <a:lnTo>
                  <a:pt x="25109" y="51689"/>
                </a:lnTo>
                <a:lnTo>
                  <a:pt x="35995" y="58039"/>
                </a:lnTo>
                <a:lnTo>
                  <a:pt x="432053" y="58039"/>
                </a:lnTo>
                <a:lnTo>
                  <a:pt x="432053" y="45339"/>
                </a:lnTo>
                <a:close/>
              </a:path>
              <a:path w="432434" h="103505">
                <a:moveTo>
                  <a:pt x="15748" y="46228"/>
                </a:moveTo>
                <a:lnTo>
                  <a:pt x="15748" y="57150"/>
                </a:lnTo>
                <a:lnTo>
                  <a:pt x="25109" y="51689"/>
                </a:lnTo>
                <a:lnTo>
                  <a:pt x="15748" y="46228"/>
                </a:lnTo>
                <a:close/>
              </a:path>
              <a:path w="432434" h="103505">
                <a:moveTo>
                  <a:pt x="25109" y="51689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9"/>
                </a:lnTo>
                <a:close/>
              </a:path>
              <a:path w="432434" h="103505">
                <a:moveTo>
                  <a:pt x="34471" y="46228"/>
                </a:moveTo>
                <a:lnTo>
                  <a:pt x="15748" y="46228"/>
                </a:lnTo>
                <a:lnTo>
                  <a:pt x="25109" y="51689"/>
                </a:lnTo>
                <a:lnTo>
                  <a:pt x="34471" y="462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7" y="109550"/>
            <a:ext cx="716483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5</a:t>
            </a:r>
            <a:endParaRPr spc="-260" dirty="0"/>
          </a:p>
        </p:txBody>
      </p:sp>
      <p:pic>
        <p:nvPicPr>
          <p:cNvPr id="3" name="object 3" descr="Print screen of report produced when the risk assessment is complete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9" y="908303"/>
            <a:ext cx="8279892" cy="504748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18007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6</a:t>
            </a:r>
            <a:endParaRPr spc="-260" dirty="0"/>
          </a:p>
        </p:txBody>
      </p:sp>
      <p:grpSp>
        <p:nvGrpSpPr>
          <p:cNvPr id="3" name="object 3" descr="Print screen on how to score risk "/>
          <p:cNvGrpSpPr/>
          <p:nvPr/>
        </p:nvGrpSpPr>
        <p:grpSpPr>
          <a:xfrm>
            <a:off x="1703832" y="1053083"/>
            <a:ext cx="8830310" cy="4247515"/>
            <a:chOff x="1703832" y="1053083"/>
            <a:chExt cx="8830310" cy="4247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832" y="1053083"/>
              <a:ext cx="8830056" cy="42473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92474" y="2853689"/>
              <a:ext cx="2016760" cy="864235"/>
            </a:xfrm>
            <a:custGeom>
              <a:avLst/>
              <a:gdLst/>
              <a:ahLst/>
              <a:cxnLst/>
              <a:rect l="l" t="t" r="r" b="b"/>
              <a:pathLst>
                <a:path w="2016760" h="864235">
                  <a:moveTo>
                    <a:pt x="1008126" y="0"/>
                  </a:moveTo>
                  <a:lnTo>
                    <a:pt x="941841" y="918"/>
                  </a:lnTo>
                  <a:lnTo>
                    <a:pt x="876702" y="3637"/>
                  </a:lnTo>
                  <a:lnTo>
                    <a:pt x="812841" y="8099"/>
                  </a:lnTo>
                  <a:lnTo>
                    <a:pt x="750389" y="14247"/>
                  </a:lnTo>
                  <a:lnTo>
                    <a:pt x="689481" y="22024"/>
                  </a:lnTo>
                  <a:lnTo>
                    <a:pt x="630250" y="31374"/>
                  </a:lnTo>
                  <a:lnTo>
                    <a:pt x="572827" y="42239"/>
                  </a:lnTo>
                  <a:lnTo>
                    <a:pt x="517346" y="54562"/>
                  </a:lnTo>
                  <a:lnTo>
                    <a:pt x="463940" y="68287"/>
                  </a:lnTo>
                  <a:lnTo>
                    <a:pt x="412741" y="83356"/>
                  </a:lnTo>
                  <a:lnTo>
                    <a:pt x="363883" y="99713"/>
                  </a:lnTo>
                  <a:lnTo>
                    <a:pt x="317498" y="117301"/>
                  </a:lnTo>
                  <a:lnTo>
                    <a:pt x="273719" y="136063"/>
                  </a:lnTo>
                  <a:lnTo>
                    <a:pt x="232679" y="155942"/>
                  </a:lnTo>
                  <a:lnTo>
                    <a:pt x="194511" y="176881"/>
                  </a:lnTo>
                  <a:lnTo>
                    <a:pt x="159347" y="198823"/>
                  </a:lnTo>
                  <a:lnTo>
                    <a:pt x="127321" y="221711"/>
                  </a:lnTo>
                  <a:lnTo>
                    <a:pt x="73212" y="270099"/>
                  </a:lnTo>
                  <a:lnTo>
                    <a:pt x="33247" y="321589"/>
                  </a:lnTo>
                  <a:lnTo>
                    <a:pt x="8488" y="375726"/>
                  </a:lnTo>
                  <a:lnTo>
                    <a:pt x="0" y="432054"/>
                  </a:lnTo>
                  <a:lnTo>
                    <a:pt x="2144" y="460463"/>
                  </a:lnTo>
                  <a:lnTo>
                    <a:pt x="18900" y="515752"/>
                  </a:lnTo>
                  <a:lnTo>
                    <a:pt x="51395" y="568622"/>
                  </a:lnTo>
                  <a:lnTo>
                    <a:pt x="98565" y="618618"/>
                  </a:lnTo>
                  <a:lnTo>
                    <a:pt x="159347" y="665284"/>
                  </a:lnTo>
                  <a:lnTo>
                    <a:pt x="194511" y="687226"/>
                  </a:lnTo>
                  <a:lnTo>
                    <a:pt x="232679" y="708165"/>
                  </a:lnTo>
                  <a:lnTo>
                    <a:pt x="273719" y="728044"/>
                  </a:lnTo>
                  <a:lnTo>
                    <a:pt x="317498" y="746806"/>
                  </a:lnTo>
                  <a:lnTo>
                    <a:pt x="363883" y="764394"/>
                  </a:lnTo>
                  <a:lnTo>
                    <a:pt x="412741" y="780751"/>
                  </a:lnTo>
                  <a:lnTo>
                    <a:pt x="463940" y="795820"/>
                  </a:lnTo>
                  <a:lnTo>
                    <a:pt x="517346" y="809545"/>
                  </a:lnTo>
                  <a:lnTo>
                    <a:pt x="572827" y="821868"/>
                  </a:lnTo>
                  <a:lnTo>
                    <a:pt x="630250" y="832733"/>
                  </a:lnTo>
                  <a:lnTo>
                    <a:pt x="689481" y="842083"/>
                  </a:lnTo>
                  <a:lnTo>
                    <a:pt x="750389" y="849860"/>
                  </a:lnTo>
                  <a:lnTo>
                    <a:pt x="812841" y="856008"/>
                  </a:lnTo>
                  <a:lnTo>
                    <a:pt x="876702" y="860470"/>
                  </a:lnTo>
                  <a:lnTo>
                    <a:pt x="941841" y="863189"/>
                  </a:lnTo>
                  <a:lnTo>
                    <a:pt x="1008126" y="864108"/>
                  </a:lnTo>
                  <a:lnTo>
                    <a:pt x="1074410" y="863189"/>
                  </a:lnTo>
                  <a:lnTo>
                    <a:pt x="1139549" y="860470"/>
                  </a:lnTo>
                  <a:lnTo>
                    <a:pt x="1203410" y="856008"/>
                  </a:lnTo>
                  <a:lnTo>
                    <a:pt x="1265862" y="849860"/>
                  </a:lnTo>
                  <a:lnTo>
                    <a:pt x="1326770" y="842083"/>
                  </a:lnTo>
                  <a:lnTo>
                    <a:pt x="1386001" y="832733"/>
                  </a:lnTo>
                  <a:lnTo>
                    <a:pt x="1443424" y="821868"/>
                  </a:lnTo>
                  <a:lnTo>
                    <a:pt x="1498905" y="809545"/>
                  </a:lnTo>
                  <a:lnTo>
                    <a:pt x="1552311" y="795820"/>
                  </a:lnTo>
                  <a:lnTo>
                    <a:pt x="1603510" y="780751"/>
                  </a:lnTo>
                  <a:lnTo>
                    <a:pt x="1652368" y="764394"/>
                  </a:lnTo>
                  <a:lnTo>
                    <a:pt x="1698753" y="746806"/>
                  </a:lnTo>
                  <a:lnTo>
                    <a:pt x="1742532" y="728044"/>
                  </a:lnTo>
                  <a:lnTo>
                    <a:pt x="1783572" y="708165"/>
                  </a:lnTo>
                  <a:lnTo>
                    <a:pt x="1821740" y="687226"/>
                  </a:lnTo>
                  <a:lnTo>
                    <a:pt x="1856904" y="665284"/>
                  </a:lnTo>
                  <a:lnTo>
                    <a:pt x="1888930" y="642396"/>
                  </a:lnTo>
                  <a:lnTo>
                    <a:pt x="1943039" y="594008"/>
                  </a:lnTo>
                  <a:lnTo>
                    <a:pt x="1983004" y="542518"/>
                  </a:lnTo>
                  <a:lnTo>
                    <a:pt x="2007763" y="488381"/>
                  </a:lnTo>
                  <a:lnTo>
                    <a:pt x="2016252" y="432054"/>
                  </a:lnTo>
                  <a:lnTo>
                    <a:pt x="2014107" y="403644"/>
                  </a:lnTo>
                  <a:lnTo>
                    <a:pt x="1997351" y="348355"/>
                  </a:lnTo>
                  <a:lnTo>
                    <a:pt x="1964856" y="295485"/>
                  </a:lnTo>
                  <a:lnTo>
                    <a:pt x="1917686" y="245489"/>
                  </a:lnTo>
                  <a:lnTo>
                    <a:pt x="1856904" y="198823"/>
                  </a:lnTo>
                  <a:lnTo>
                    <a:pt x="1821740" y="176881"/>
                  </a:lnTo>
                  <a:lnTo>
                    <a:pt x="1783572" y="155942"/>
                  </a:lnTo>
                  <a:lnTo>
                    <a:pt x="1742532" y="136063"/>
                  </a:lnTo>
                  <a:lnTo>
                    <a:pt x="1698753" y="117301"/>
                  </a:lnTo>
                  <a:lnTo>
                    <a:pt x="1652368" y="99713"/>
                  </a:lnTo>
                  <a:lnTo>
                    <a:pt x="1603510" y="83356"/>
                  </a:lnTo>
                  <a:lnTo>
                    <a:pt x="1552311" y="68287"/>
                  </a:lnTo>
                  <a:lnTo>
                    <a:pt x="1498905" y="54562"/>
                  </a:lnTo>
                  <a:lnTo>
                    <a:pt x="1443424" y="42239"/>
                  </a:lnTo>
                  <a:lnTo>
                    <a:pt x="1386001" y="31374"/>
                  </a:lnTo>
                  <a:lnTo>
                    <a:pt x="1326770" y="22024"/>
                  </a:lnTo>
                  <a:lnTo>
                    <a:pt x="1265862" y="14247"/>
                  </a:lnTo>
                  <a:lnTo>
                    <a:pt x="1203410" y="8099"/>
                  </a:lnTo>
                  <a:lnTo>
                    <a:pt x="1139549" y="3637"/>
                  </a:lnTo>
                  <a:lnTo>
                    <a:pt x="1074410" y="918"/>
                  </a:lnTo>
                  <a:lnTo>
                    <a:pt x="1008126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2474" y="2853689"/>
              <a:ext cx="2016760" cy="864235"/>
            </a:xfrm>
            <a:custGeom>
              <a:avLst/>
              <a:gdLst/>
              <a:ahLst/>
              <a:cxnLst/>
              <a:rect l="l" t="t" r="r" b="b"/>
              <a:pathLst>
                <a:path w="2016760" h="864235">
                  <a:moveTo>
                    <a:pt x="0" y="432054"/>
                  </a:moveTo>
                  <a:lnTo>
                    <a:pt x="8488" y="375726"/>
                  </a:lnTo>
                  <a:lnTo>
                    <a:pt x="33247" y="321589"/>
                  </a:lnTo>
                  <a:lnTo>
                    <a:pt x="73212" y="270099"/>
                  </a:lnTo>
                  <a:lnTo>
                    <a:pt x="127321" y="221711"/>
                  </a:lnTo>
                  <a:lnTo>
                    <a:pt x="159347" y="198823"/>
                  </a:lnTo>
                  <a:lnTo>
                    <a:pt x="194511" y="176881"/>
                  </a:lnTo>
                  <a:lnTo>
                    <a:pt x="232679" y="155942"/>
                  </a:lnTo>
                  <a:lnTo>
                    <a:pt x="273719" y="136063"/>
                  </a:lnTo>
                  <a:lnTo>
                    <a:pt x="317498" y="117301"/>
                  </a:lnTo>
                  <a:lnTo>
                    <a:pt x="363883" y="99713"/>
                  </a:lnTo>
                  <a:lnTo>
                    <a:pt x="412741" y="83356"/>
                  </a:lnTo>
                  <a:lnTo>
                    <a:pt x="463940" y="68287"/>
                  </a:lnTo>
                  <a:lnTo>
                    <a:pt x="517346" y="54562"/>
                  </a:lnTo>
                  <a:lnTo>
                    <a:pt x="572827" y="42239"/>
                  </a:lnTo>
                  <a:lnTo>
                    <a:pt x="630250" y="31374"/>
                  </a:lnTo>
                  <a:lnTo>
                    <a:pt x="689481" y="22024"/>
                  </a:lnTo>
                  <a:lnTo>
                    <a:pt x="750389" y="14247"/>
                  </a:lnTo>
                  <a:lnTo>
                    <a:pt x="812841" y="8099"/>
                  </a:lnTo>
                  <a:lnTo>
                    <a:pt x="876702" y="3637"/>
                  </a:lnTo>
                  <a:lnTo>
                    <a:pt x="941841" y="918"/>
                  </a:lnTo>
                  <a:lnTo>
                    <a:pt x="1008126" y="0"/>
                  </a:lnTo>
                  <a:lnTo>
                    <a:pt x="1074410" y="918"/>
                  </a:lnTo>
                  <a:lnTo>
                    <a:pt x="1139549" y="3637"/>
                  </a:lnTo>
                  <a:lnTo>
                    <a:pt x="1203410" y="8099"/>
                  </a:lnTo>
                  <a:lnTo>
                    <a:pt x="1265862" y="14247"/>
                  </a:lnTo>
                  <a:lnTo>
                    <a:pt x="1326770" y="22024"/>
                  </a:lnTo>
                  <a:lnTo>
                    <a:pt x="1386001" y="31374"/>
                  </a:lnTo>
                  <a:lnTo>
                    <a:pt x="1443424" y="42239"/>
                  </a:lnTo>
                  <a:lnTo>
                    <a:pt x="1498905" y="54562"/>
                  </a:lnTo>
                  <a:lnTo>
                    <a:pt x="1552311" y="68287"/>
                  </a:lnTo>
                  <a:lnTo>
                    <a:pt x="1603510" y="83356"/>
                  </a:lnTo>
                  <a:lnTo>
                    <a:pt x="1652368" y="99713"/>
                  </a:lnTo>
                  <a:lnTo>
                    <a:pt x="1698753" y="117301"/>
                  </a:lnTo>
                  <a:lnTo>
                    <a:pt x="1742532" y="136063"/>
                  </a:lnTo>
                  <a:lnTo>
                    <a:pt x="1783572" y="155942"/>
                  </a:lnTo>
                  <a:lnTo>
                    <a:pt x="1821740" y="176881"/>
                  </a:lnTo>
                  <a:lnTo>
                    <a:pt x="1856904" y="198823"/>
                  </a:lnTo>
                  <a:lnTo>
                    <a:pt x="1888930" y="221711"/>
                  </a:lnTo>
                  <a:lnTo>
                    <a:pt x="1943039" y="270099"/>
                  </a:lnTo>
                  <a:lnTo>
                    <a:pt x="1983004" y="321589"/>
                  </a:lnTo>
                  <a:lnTo>
                    <a:pt x="2007763" y="375726"/>
                  </a:lnTo>
                  <a:lnTo>
                    <a:pt x="2016252" y="432054"/>
                  </a:lnTo>
                  <a:lnTo>
                    <a:pt x="2014107" y="460463"/>
                  </a:lnTo>
                  <a:lnTo>
                    <a:pt x="1997351" y="515752"/>
                  </a:lnTo>
                  <a:lnTo>
                    <a:pt x="1964856" y="568622"/>
                  </a:lnTo>
                  <a:lnTo>
                    <a:pt x="1917686" y="618618"/>
                  </a:lnTo>
                  <a:lnTo>
                    <a:pt x="1856904" y="665284"/>
                  </a:lnTo>
                  <a:lnTo>
                    <a:pt x="1821740" y="687226"/>
                  </a:lnTo>
                  <a:lnTo>
                    <a:pt x="1783572" y="708165"/>
                  </a:lnTo>
                  <a:lnTo>
                    <a:pt x="1742532" y="728044"/>
                  </a:lnTo>
                  <a:lnTo>
                    <a:pt x="1698753" y="746806"/>
                  </a:lnTo>
                  <a:lnTo>
                    <a:pt x="1652368" y="764394"/>
                  </a:lnTo>
                  <a:lnTo>
                    <a:pt x="1603510" y="780751"/>
                  </a:lnTo>
                  <a:lnTo>
                    <a:pt x="1552311" y="795820"/>
                  </a:lnTo>
                  <a:lnTo>
                    <a:pt x="1498905" y="809545"/>
                  </a:lnTo>
                  <a:lnTo>
                    <a:pt x="1443424" y="821868"/>
                  </a:lnTo>
                  <a:lnTo>
                    <a:pt x="1386001" y="832733"/>
                  </a:lnTo>
                  <a:lnTo>
                    <a:pt x="1326770" y="842083"/>
                  </a:lnTo>
                  <a:lnTo>
                    <a:pt x="1265862" y="849860"/>
                  </a:lnTo>
                  <a:lnTo>
                    <a:pt x="1203410" y="856008"/>
                  </a:lnTo>
                  <a:lnTo>
                    <a:pt x="1139549" y="860470"/>
                  </a:lnTo>
                  <a:lnTo>
                    <a:pt x="1074410" y="863189"/>
                  </a:lnTo>
                  <a:lnTo>
                    <a:pt x="1008126" y="864108"/>
                  </a:lnTo>
                  <a:lnTo>
                    <a:pt x="941841" y="863189"/>
                  </a:lnTo>
                  <a:lnTo>
                    <a:pt x="876702" y="860470"/>
                  </a:lnTo>
                  <a:lnTo>
                    <a:pt x="812841" y="856008"/>
                  </a:lnTo>
                  <a:lnTo>
                    <a:pt x="750389" y="849860"/>
                  </a:lnTo>
                  <a:lnTo>
                    <a:pt x="689481" y="842083"/>
                  </a:lnTo>
                  <a:lnTo>
                    <a:pt x="630250" y="832733"/>
                  </a:lnTo>
                  <a:lnTo>
                    <a:pt x="572827" y="821868"/>
                  </a:lnTo>
                  <a:lnTo>
                    <a:pt x="517346" y="809545"/>
                  </a:lnTo>
                  <a:lnTo>
                    <a:pt x="463940" y="795820"/>
                  </a:lnTo>
                  <a:lnTo>
                    <a:pt x="412741" y="780751"/>
                  </a:lnTo>
                  <a:lnTo>
                    <a:pt x="363883" y="764394"/>
                  </a:lnTo>
                  <a:lnTo>
                    <a:pt x="317498" y="746806"/>
                  </a:lnTo>
                  <a:lnTo>
                    <a:pt x="273719" y="728044"/>
                  </a:lnTo>
                  <a:lnTo>
                    <a:pt x="232679" y="708165"/>
                  </a:lnTo>
                  <a:lnTo>
                    <a:pt x="194511" y="687226"/>
                  </a:lnTo>
                  <a:lnTo>
                    <a:pt x="159347" y="665284"/>
                  </a:lnTo>
                  <a:lnTo>
                    <a:pt x="127321" y="642396"/>
                  </a:lnTo>
                  <a:lnTo>
                    <a:pt x="73212" y="594008"/>
                  </a:lnTo>
                  <a:lnTo>
                    <a:pt x="33247" y="542518"/>
                  </a:lnTo>
                  <a:lnTo>
                    <a:pt x="8488" y="488381"/>
                  </a:lnTo>
                  <a:lnTo>
                    <a:pt x="0" y="432054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02767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7</a:t>
            </a:r>
            <a:endParaRPr spc="-260" dirty="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3832" y="1053083"/>
            <a:ext cx="8830310" cy="4247515"/>
            <a:chOff x="1703832" y="1053083"/>
            <a:chExt cx="8830310" cy="4247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832" y="1053083"/>
              <a:ext cx="8830056" cy="42473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89397" y="3646169"/>
              <a:ext cx="1655445" cy="647700"/>
            </a:xfrm>
            <a:custGeom>
              <a:avLst/>
              <a:gdLst/>
              <a:ahLst/>
              <a:cxnLst/>
              <a:rect l="l" t="t" r="r" b="b"/>
              <a:pathLst>
                <a:path w="1655445" h="647700">
                  <a:moveTo>
                    <a:pt x="827531" y="0"/>
                  </a:moveTo>
                  <a:lnTo>
                    <a:pt x="759656" y="1073"/>
                  </a:lnTo>
                  <a:lnTo>
                    <a:pt x="693292" y="4239"/>
                  </a:lnTo>
                  <a:lnTo>
                    <a:pt x="628653" y="9414"/>
                  </a:lnTo>
                  <a:lnTo>
                    <a:pt x="565952" y="16514"/>
                  </a:lnTo>
                  <a:lnTo>
                    <a:pt x="505402" y="25455"/>
                  </a:lnTo>
                  <a:lnTo>
                    <a:pt x="447215" y="36155"/>
                  </a:lnTo>
                  <a:lnTo>
                    <a:pt x="391605" y="48530"/>
                  </a:lnTo>
                  <a:lnTo>
                    <a:pt x="338785" y="62496"/>
                  </a:lnTo>
                  <a:lnTo>
                    <a:pt x="288966" y="77970"/>
                  </a:lnTo>
                  <a:lnTo>
                    <a:pt x="242363" y="94868"/>
                  </a:lnTo>
                  <a:lnTo>
                    <a:pt x="199188" y="113108"/>
                  </a:lnTo>
                  <a:lnTo>
                    <a:pt x="159654" y="132606"/>
                  </a:lnTo>
                  <a:lnTo>
                    <a:pt x="123973" y="153278"/>
                  </a:lnTo>
                  <a:lnTo>
                    <a:pt x="92360" y="175040"/>
                  </a:lnTo>
                  <a:lnTo>
                    <a:pt x="42184" y="221504"/>
                  </a:lnTo>
                  <a:lnTo>
                    <a:pt x="10829" y="271329"/>
                  </a:lnTo>
                  <a:lnTo>
                    <a:pt x="0" y="323849"/>
                  </a:lnTo>
                  <a:lnTo>
                    <a:pt x="2742" y="350405"/>
                  </a:lnTo>
                  <a:lnTo>
                    <a:pt x="24048" y="401661"/>
                  </a:lnTo>
                  <a:lnTo>
                    <a:pt x="65025" y="449889"/>
                  </a:lnTo>
                  <a:lnTo>
                    <a:pt x="123973" y="494421"/>
                  </a:lnTo>
                  <a:lnTo>
                    <a:pt x="159654" y="515093"/>
                  </a:lnTo>
                  <a:lnTo>
                    <a:pt x="199188" y="534591"/>
                  </a:lnTo>
                  <a:lnTo>
                    <a:pt x="242363" y="552831"/>
                  </a:lnTo>
                  <a:lnTo>
                    <a:pt x="288966" y="569729"/>
                  </a:lnTo>
                  <a:lnTo>
                    <a:pt x="338785" y="585203"/>
                  </a:lnTo>
                  <a:lnTo>
                    <a:pt x="391605" y="599169"/>
                  </a:lnTo>
                  <a:lnTo>
                    <a:pt x="447215" y="611544"/>
                  </a:lnTo>
                  <a:lnTo>
                    <a:pt x="505402" y="622244"/>
                  </a:lnTo>
                  <a:lnTo>
                    <a:pt x="565952" y="631185"/>
                  </a:lnTo>
                  <a:lnTo>
                    <a:pt x="628653" y="638285"/>
                  </a:lnTo>
                  <a:lnTo>
                    <a:pt x="693292" y="643460"/>
                  </a:lnTo>
                  <a:lnTo>
                    <a:pt x="759656" y="646626"/>
                  </a:lnTo>
                  <a:lnTo>
                    <a:pt x="827531" y="647699"/>
                  </a:lnTo>
                  <a:lnTo>
                    <a:pt x="895407" y="646626"/>
                  </a:lnTo>
                  <a:lnTo>
                    <a:pt x="961771" y="643460"/>
                  </a:lnTo>
                  <a:lnTo>
                    <a:pt x="1026410" y="638285"/>
                  </a:lnTo>
                  <a:lnTo>
                    <a:pt x="1089111" y="631185"/>
                  </a:lnTo>
                  <a:lnTo>
                    <a:pt x="1149661" y="622244"/>
                  </a:lnTo>
                  <a:lnTo>
                    <a:pt x="1207848" y="611544"/>
                  </a:lnTo>
                  <a:lnTo>
                    <a:pt x="1263458" y="599169"/>
                  </a:lnTo>
                  <a:lnTo>
                    <a:pt x="1316278" y="585203"/>
                  </a:lnTo>
                  <a:lnTo>
                    <a:pt x="1366097" y="569729"/>
                  </a:lnTo>
                  <a:lnTo>
                    <a:pt x="1412700" y="552830"/>
                  </a:lnTo>
                  <a:lnTo>
                    <a:pt x="1455875" y="534591"/>
                  </a:lnTo>
                  <a:lnTo>
                    <a:pt x="1495409" y="515093"/>
                  </a:lnTo>
                  <a:lnTo>
                    <a:pt x="1531090" y="494421"/>
                  </a:lnTo>
                  <a:lnTo>
                    <a:pt x="1562703" y="472659"/>
                  </a:lnTo>
                  <a:lnTo>
                    <a:pt x="1612879" y="426195"/>
                  </a:lnTo>
                  <a:lnTo>
                    <a:pt x="1644234" y="376370"/>
                  </a:lnTo>
                  <a:lnTo>
                    <a:pt x="1655063" y="323849"/>
                  </a:lnTo>
                  <a:lnTo>
                    <a:pt x="1652321" y="297294"/>
                  </a:lnTo>
                  <a:lnTo>
                    <a:pt x="1631015" y="246038"/>
                  </a:lnTo>
                  <a:lnTo>
                    <a:pt x="1590038" y="197810"/>
                  </a:lnTo>
                  <a:lnTo>
                    <a:pt x="1531090" y="153278"/>
                  </a:lnTo>
                  <a:lnTo>
                    <a:pt x="1495409" y="132606"/>
                  </a:lnTo>
                  <a:lnTo>
                    <a:pt x="1455875" y="113108"/>
                  </a:lnTo>
                  <a:lnTo>
                    <a:pt x="1412700" y="94868"/>
                  </a:lnTo>
                  <a:lnTo>
                    <a:pt x="1366097" y="77970"/>
                  </a:lnTo>
                  <a:lnTo>
                    <a:pt x="1316278" y="62496"/>
                  </a:lnTo>
                  <a:lnTo>
                    <a:pt x="1263458" y="48530"/>
                  </a:lnTo>
                  <a:lnTo>
                    <a:pt x="1207848" y="36155"/>
                  </a:lnTo>
                  <a:lnTo>
                    <a:pt x="1149661" y="25455"/>
                  </a:lnTo>
                  <a:lnTo>
                    <a:pt x="1089111" y="16514"/>
                  </a:lnTo>
                  <a:lnTo>
                    <a:pt x="1026410" y="9414"/>
                  </a:lnTo>
                  <a:lnTo>
                    <a:pt x="961771" y="4239"/>
                  </a:lnTo>
                  <a:lnTo>
                    <a:pt x="895407" y="1073"/>
                  </a:lnTo>
                  <a:lnTo>
                    <a:pt x="827531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9397" y="3646169"/>
              <a:ext cx="1655445" cy="647700"/>
            </a:xfrm>
            <a:custGeom>
              <a:avLst/>
              <a:gdLst/>
              <a:ahLst/>
              <a:cxnLst/>
              <a:rect l="l" t="t" r="r" b="b"/>
              <a:pathLst>
                <a:path w="1655445" h="647700">
                  <a:moveTo>
                    <a:pt x="0" y="323849"/>
                  </a:moveTo>
                  <a:lnTo>
                    <a:pt x="10829" y="271329"/>
                  </a:lnTo>
                  <a:lnTo>
                    <a:pt x="42184" y="221504"/>
                  </a:lnTo>
                  <a:lnTo>
                    <a:pt x="92360" y="175040"/>
                  </a:lnTo>
                  <a:lnTo>
                    <a:pt x="123973" y="153278"/>
                  </a:lnTo>
                  <a:lnTo>
                    <a:pt x="159654" y="132606"/>
                  </a:lnTo>
                  <a:lnTo>
                    <a:pt x="199188" y="113108"/>
                  </a:lnTo>
                  <a:lnTo>
                    <a:pt x="242363" y="94868"/>
                  </a:lnTo>
                  <a:lnTo>
                    <a:pt x="288966" y="77970"/>
                  </a:lnTo>
                  <a:lnTo>
                    <a:pt x="338785" y="62496"/>
                  </a:lnTo>
                  <a:lnTo>
                    <a:pt x="391605" y="48530"/>
                  </a:lnTo>
                  <a:lnTo>
                    <a:pt x="447215" y="36155"/>
                  </a:lnTo>
                  <a:lnTo>
                    <a:pt x="505402" y="25455"/>
                  </a:lnTo>
                  <a:lnTo>
                    <a:pt x="565952" y="16514"/>
                  </a:lnTo>
                  <a:lnTo>
                    <a:pt x="628653" y="9414"/>
                  </a:lnTo>
                  <a:lnTo>
                    <a:pt x="693292" y="4239"/>
                  </a:lnTo>
                  <a:lnTo>
                    <a:pt x="759656" y="1073"/>
                  </a:lnTo>
                  <a:lnTo>
                    <a:pt x="827531" y="0"/>
                  </a:lnTo>
                  <a:lnTo>
                    <a:pt x="895407" y="1073"/>
                  </a:lnTo>
                  <a:lnTo>
                    <a:pt x="961771" y="4239"/>
                  </a:lnTo>
                  <a:lnTo>
                    <a:pt x="1026410" y="9414"/>
                  </a:lnTo>
                  <a:lnTo>
                    <a:pt x="1089111" y="16514"/>
                  </a:lnTo>
                  <a:lnTo>
                    <a:pt x="1149661" y="25455"/>
                  </a:lnTo>
                  <a:lnTo>
                    <a:pt x="1207848" y="36155"/>
                  </a:lnTo>
                  <a:lnTo>
                    <a:pt x="1263458" y="48530"/>
                  </a:lnTo>
                  <a:lnTo>
                    <a:pt x="1316278" y="62496"/>
                  </a:lnTo>
                  <a:lnTo>
                    <a:pt x="1366097" y="77970"/>
                  </a:lnTo>
                  <a:lnTo>
                    <a:pt x="1412700" y="94868"/>
                  </a:lnTo>
                  <a:lnTo>
                    <a:pt x="1455875" y="113108"/>
                  </a:lnTo>
                  <a:lnTo>
                    <a:pt x="1495409" y="132606"/>
                  </a:lnTo>
                  <a:lnTo>
                    <a:pt x="1531090" y="153278"/>
                  </a:lnTo>
                  <a:lnTo>
                    <a:pt x="1562703" y="175040"/>
                  </a:lnTo>
                  <a:lnTo>
                    <a:pt x="1612879" y="221504"/>
                  </a:lnTo>
                  <a:lnTo>
                    <a:pt x="1644234" y="271329"/>
                  </a:lnTo>
                  <a:lnTo>
                    <a:pt x="1655063" y="323849"/>
                  </a:lnTo>
                  <a:lnTo>
                    <a:pt x="1652321" y="350405"/>
                  </a:lnTo>
                  <a:lnTo>
                    <a:pt x="1631015" y="401661"/>
                  </a:lnTo>
                  <a:lnTo>
                    <a:pt x="1590038" y="449889"/>
                  </a:lnTo>
                  <a:lnTo>
                    <a:pt x="1531090" y="494421"/>
                  </a:lnTo>
                  <a:lnTo>
                    <a:pt x="1495409" y="515093"/>
                  </a:lnTo>
                  <a:lnTo>
                    <a:pt x="1455875" y="534591"/>
                  </a:lnTo>
                  <a:lnTo>
                    <a:pt x="1412700" y="552830"/>
                  </a:lnTo>
                  <a:lnTo>
                    <a:pt x="1366097" y="569729"/>
                  </a:lnTo>
                  <a:lnTo>
                    <a:pt x="1316278" y="585203"/>
                  </a:lnTo>
                  <a:lnTo>
                    <a:pt x="1263458" y="599169"/>
                  </a:lnTo>
                  <a:lnTo>
                    <a:pt x="1207848" y="611544"/>
                  </a:lnTo>
                  <a:lnTo>
                    <a:pt x="1149661" y="622244"/>
                  </a:lnTo>
                  <a:lnTo>
                    <a:pt x="1089111" y="631185"/>
                  </a:lnTo>
                  <a:lnTo>
                    <a:pt x="1026410" y="638285"/>
                  </a:lnTo>
                  <a:lnTo>
                    <a:pt x="961771" y="643460"/>
                  </a:lnTo>
                  <a:lnTo>
                    <a:pt x="895407" y="646626"/>
                  </a:lnTo>
                  <a:lnTo>
                    <a:pt x="827531" y="647699"/>
                  </a:lnTo>
                  <a:lnTo>
                    <a:pt x="759656" y="646626"/>
                  </a:lnTo>
                  <a:lnTo>
                    <a:pt x="693292" y="643460"/>
                  </a:lnTo>
                  <a:lnTo>
                    <a:pt x="628653" y="638285"/>
                  </a:lnTo>
                  <a:lnTo>
                    <a:pt x="565952" y="631185"/>
                  </a:lnTo>
                  <a:lnTo>
                    <a:pt x="505402" y="622244"/>
                  </a:lnTo>
                  <a:lnTo>
                    <a:pt x="447215" y="611544"/>
                  </a:lnTo>
                  <a:lnTo>
                    <a:pt x="391605" y="599169"/>
                  </a:lnTo>
                  <a:lnTo>
                    <a:pt x="338785" y="585203"/>
                  </a:lnTo>
                  <a:lnTo>
                    <a:pt x="288966" y="569729"/>
                  </a:lnTo>
                  <a:lnTo>
                    <a:pt x="242363" y="552831"/>
                  </a:lnTo>
                  <a:lnTo>
                    <a:pt x="199188" y="534591"/>
                  </a:lnTo>
                  <a:lnTo>
                    <a:pt x="159654" y="515093"/>
                  </a:lnTo>
                  <a:lnTo>
                    <a:pt x="123973" y="494421"/>
                  </a:lnTo>
                  <a:lnTo>
                    <a:pt x="92360" y="472659"/>
                  </a:lnTo>
                  <a:lnTo>
                    <a:pt x="42184" y="426195"/>
                  </a:lnTo>
                  <a:lnTo>
                    <a:pt x="10829" y="376370"/>
                  </a:lnTo>
                  <a:lnTo>
                    <a:pt x="0" y="323849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30973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8</a:t>
            </a:r>
            <a:endParaRPr spc="-260" dirty="0"/>
          </a:p>
        </p:txBody>
      </p:sp>
      <p:grpSp>
        <p:nvGrpSpPr>
          <p:cNvPr id="3" name="object 3" descr="Print screen of control measures put in place to manage risk"/>
          <p:cNvGrpSpPr/>
          <p:nvPr/>
        </p:nvGrpSpPr>
        <p:grpSpPr>
          <a:xfrm>
            <a:off x="2135123" y="836675"/>
            <a:ext cx="6337300" cy="5072380"/>
            <a:chOff x="2135123" y="836675"/>
            <a:chExt cx="6337300" cy="5072380"/>
          </a:xfrm>
        </p:grpSpPr>
        <p:sp>
          <p:nvSpPr>
            <p:cNvPr id="4" name="object 4"/>
            <p:cNvSpPr/>
            <p:nvPr/>
          </p:nvSpPr>
          <p:spPr>
            <a:xfrm>
              <a:off x="5089397" y="3646169"/>
              <a:ext cx="1655445" cy="647700"/>
            </a:xfrm>
            <a:custGeom>
              <a:avLst/>
              <a:gdLst/>
              <a:ahLst/>
              <a:cxnLst/>
              <a:rect l="l" t="t" r="r" b="b"/>
              <a:pathLst>
                <a:path w="1655445" h="647700">
                  <a:moveTo>
                    <a:pt x="827531" y="0"/>
                  </a:moveTo>
                  <a:lnTo>
                    <a:pt x="759656" y="1073"/>
                  </a:lnTo>
                  <a:lnTo>
                    <a:pt x="693292" y="4239"/>
                  </a:lnTo>
                  <a:lnTo>
                    <a:pt x="628653" y="9414"/>
                  </a:lnTo>
                  <a:lnTo>
                    <a:pt x="565952" y="16514"/>
                  </a:lnTo>
                  <a:lnTo>
                    <a:pt x="505402" y="25455"/>
                  </a:lnTo>
                  <a:lnTo>
                    <a:pt x="447215" y="36155"/>
                  </a:lnTo>
                  <a:lnTo>
                    <a:pt x="391605" y="48530"/>
                  </a:lnTo>
                  <a:lnTo>
                    <a:pt x="338785" y="62496"/>
                  </a:lnTo>
                  <a:lnTo>
                    <a:pt x="288966" y="77970"/>
                  </a:lnTo>
                  <a:lnTo>
                    <a:pt x="242363" y="94868"/>
                  </a:lnTo>
                  <a:lnTo>
                    <a:pt x="199188" y="113108"/>
                  </a:lnTo>
                  <a:lnTo>
                    <a:pt x="159654" y="132606"/>
                  </a:lnTo>
                  <a:lnTo>
                    <a:pt x="123973" y="153278"/>
                  </a:lnTo>
                  <a:lnTo>
                    <a:pt x="92360" y="175040"/>
                  </a:lnTo>
                  <a:lnTo>
                    <a:pt x="42184" y="221504"/>
                  </a:lnTo>
                  <a:lnTo>
                    <a:pt x="10829" y="271329"/>
                  </a:lnTo>
                  <a:lnTo>
                    <a:pt x="0" y="323849"/>
                  </a:lnTo>
                  <a:lnTo>
                    <a:pt x="2742" y="350405"/>
                  </a:lnTo>
                  <a:lnTo>
                    <a:pt x="24048" y="401661"/>
                  </a:lnTo>
                  <a:lnTo>
                    <a:pt x="65025" y="449889"/>
                  </a:lnTo>
                  <a:lnTo>
                    <a:pt x="123973" y="494421"/>
                  </a:lnTo>
                  <a:lnTo>
                    <a:pt x="159654" y="515093"/>
                  </a:lnTo>
                  <a:lnTo>
                    <a:pt x="199188" y="534591"/>
                  </a:lnTo>
                  <a:lnTo>
                    <a:pt x="242363" y="552831"/>
                  </a:lnTo>
                  <a:lnTo>
                    <a:pt x="288966" y="569729"/>
                  </a:lnTo>
                  <a:lnTo>
                    <a:pt x="338785" y="585203"/>
                  </a:lnTo>
                  <a:lnTo>
                    <a:pt x="391605" y="599169"/>
                  </a:lnTo>
                  <a:lnTo>
                    <a:pt x="447215" y="611544"/>
                  </a:lnTo>
                  <a:lnTo>
                    <a:pt x="505402" y="622244"/>
                  </a:lnTo>
                  <a:lnTo>
                    <a:pt x="565952" y="631185"/>
                  </a:lnTo>
                  <a:lnTo>
                    <a:pt x="628653" y="638285"/>
                  </a:lnTo>
                  <a:lnTo>
                    <a:pt x="693292" y="643460"/>
                  </a:lnTo>
                  <a:lnTo>
                    <a:pt x="759656" y="646626"/>
                  </a:lnTo>
                  <a:lnTo>
                    <a:pt x="827531" y="647699"/>
                  </a:lnTo>
                  <a:lnTo>
                    <a:pt x="895407" y="646626"/>
                  </a:lnTo>
                  <a:lnTo>
                    <a:pt x="961771" y="643460"/>
                  </a:lnTo>
                  <a:lnTo>
                    <a:pt x="1026410" y="638285"/>
                  </a:lnTo>
                  <a:lnTo>
                    <a:pt x="1089111" y="631185"/>
                  </a:lnTo>
                  <a:lnTo>
                    <a:pt x="1149661" y="622244"/>
                  </a:lnTo>
                  <a:lnTo>
                    <a:pt x="1207848" y="611544"/>
                  </a:lnTo>
                  <a:lnTo>
                    <a:pt x="1263458" y="599169"/>
                  </a:lnTo>
                  <a:lnTo>
                    <a:pt x="1316278" y="585203"/>
                  </a:lnTo>
                  <a:lnTo>
                    <a:pt x="1366097" y="569729"/>
                  </a:lnTo>
                  <a:lnTo>
                    <a:pt x="1412700" y="552830"/>
                  </a:lnTo>
                  <a:lnTo>
                    <a:pt x="1455875" y="534591"/>
                  </a:lnTo>
                  <a:lnTo>
                    <a:pt x="1495409" y="515093"/>
                  </a:lnTo>
                  <a:lnTo>
                    <a:pt x="1531090" y="494421"/>
                  </a:lnTo>
                  <a:lnTo>
                    <a:pt x="1562703" y="472659"/>
                  </a:lnTo>
                  <a:lnTo>
                    <a:pt x="1612879" y="426195"/>
                  </a:lnTo>
                  <a:lnTo>
                    <a:pt x="1644234" y="376370"/>
                  </a:lnTo>
                  <a:lnTo>
                    <a:pt x="1655063" y="323849"/>
                  </a:lnTo>
                  <a:lnTo>
                    <a:pt x="1652321" y="297294"/>
                  </a:lnTo>
                  <a:lnTo>
                    <a:pt x="1631015" y="246038"/>
                  </a:lnTo>
                  <a:lnTo>
                    <a:pt x="1590038" y="197810"/>
                  </a:lnTo>
                  <a:lnTo>
                    <a:pt x="1531090" y="153278"/>
                  </a:lnTo>
                  <a:lnTo>
                    <a:pt x="1495409" y="132606"/>
                  </a:lnTo>
                  <a:lnTo>
                    <a:pt x="1455875" y="113108"/>
                  </a:lnTo>
                  <a:lnTo>
                    <a:pt x="1412700" y="94868"/>
                  </a:lnTo>
                  <a:lnTo>
                    <a:pt x="1366097" y="77970"/>
                  </a:lnTo>
                  <a:lnTo>
                    <a:pt x="1316278" y="62496"/>
                  </a:lnTo>
                  <a:lnTo>
                    <a:pt x="1263458" y="48530"/>
                  </a:lnTo>
                  <a:lnTo>
                    <a:pt x="1207848" y="36155"/>
                  </a:lnTo>
                  <a:lnTo>
                    <a:pt x="1149661" y="25455"/>
                  </a:lnTo>
                  <a:lnTo>
                    <a:pt x="1089111" y="16514"/>
                  </a:lnTo>
                  <a:lnTo>
                    <a:pt x="1026410" y="9414"/>
                  </a:lnTo>
                  <a:lnTo>
                    <a:pt x="961771" y="4239"/>
                  </a:lnTo>
                  <a:lnTo>
                    <a:pt x="895407" y="1073"/>
                  </a:lnTo>
                  <a:lnTo>
                    <a:pt x="827531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89397" y="3646169"/>
              <a:ext cx="1655445" cy="647700"/>
            </a:xfrm>
            <a:custGeom>
              <a:avLst/>
              <a:gdLst/>
              <a:ahLst/>
              <a:cxnLst/>
              <a:rect l="l" t="t" r="r" b="b"/>
              <a:pathLst>
                <a:path w="1655445" h="647700">
                  <a:moveTo>
                    <a:pt x="0" y="323849"/>
                  </a:moveTo>
                  <a:lnTo>
                    <a:pt x="10829" y="271329"/>
                  </a:lnTo>
                  <a:lnTo>
                    <a:pt x="42184" y="221504"/>
                  </a:lnTo>
                  <a:lnTo>
                    <a:pt x="92360" y="175040"/>
                  </a:lnTo>
                  <a:lnTo>
                    <a:pt x="123973" y="153278"/>
                  </a:lnTo>
                  <a:lnTo>
                    <a:pt x="159654" y="132606"/>
                  </a:lnTo>
                  <a:lnTo>
                    <a:pt x="199188" y="113108"/>
                  </a:lnTo>
                  <a:lnTo>
                    <a:pt x="242363" y="94868"/>
                  </a:lnTo>
                  <a:lnTo>
                    <a:pt x="288966" y="77970"/>
                  </a:lnTo>
                  <a:lnTo>
                    <a:pt x="338785" y="62496"/>
                  </a:lnTo>
                  <a:lnTo>
                    <a:pt x="391605" y="48530"/>
                  </a:lnTo>
                  <a:lnTo>
                    <a:pt x="447215" y="36155"/>
                  </a:lnTo>
                  <a:lnTo>
                    <a:pt x="505402" y="25455"/>
                  </a:lnTo>
                  <a:lnTo>
                    <a:pt x="565952" y="16514"/>
                  </a:lnTo>
                  <a:lnTo>
                    <a:pt x="628653" y="9414"/>
                  </a:lnTo>
                  <a:lnTo>
                    <a:pt x="693292" y="4239"/>
                  </a:lnTo>
                  <a:lnTo>
                    <a:pt x="759656" y="1073"/>
                  </a:lnTo>
                  <a:lnTo>
                    <a:pt x="827531" y="0"/>
                  </a:lnTo>
                  <a:lnTo>
                    <a:pt x="895407" y="1073"/>
                  </a:lnTo>
                  <a:lnTo>
                    <a:pt x="961771" y="4239"/>
                  </a:lnTo>
                  <a:lnTo>
                    <a:pt x="1026410" y="9414"/>
                  </a:lnTo>
                  <a:lnTo>
                    <a:pt x="1089111" y="16514"/>
                  </a:lnTo>
                  <a:lnTo>
                    <a:pt x="1149661" y="25455"/>
                  </a:lnTo>
                  <a:lnTo>
                    <a:pt x="1207848" y="36155"/>
                  </a:lnTo>
                  <a:lnTo>
                    <a:pt x="1263458" y="48530"/>
                  </a:lnTo>
                  <a:lnTo>
                    <a:pt x="1316278" y="62496"/>
                  </a:lnTo>
                  <a:lnTo>
                    <a:pt x="1366097" y="77970"/>
                  </a:lnTo>
                  <a:lnTo>
                    <a:pt x="1412700" y="94868"/>
                  </a:lnTo>
                  <a:lnTo>
                    <a:pt x="1455875" y="113108"/>
                  </a:lnTo>
                  <a:lnTo>
                    <a:pt x="1495409" y="132606"/>
                  </a:lnTo>
                  <a:lnTo>
                    <a:pt x="1531090" y="153278"/>
                  </a:lnTo>
                  <a:lnTo>
                    <a:pt x="1562703" y="175040"/>
                  </a:lnTo>
                  <a:lnTo>
                    <a:pt x="1612879" y="221504"/>
                  </a:lnTo>
                  <a:lnTo>
                    <a:pt x="1644234" y="271329"/>
                  </a:lnTo>
                  <a:lnTo>
                    <a:pt x="1655063" y="323849"/>
                  </a:lnTo>
                  <a:lnTo>
                    <a:pt x="1652321" y="350405"/>
                  </a:lnTo>
                  <a:lnTo>
                    <a:pt x="1631015" y="401661"/>
                  </a:lnTo>
                  <a:lnTo>
                    <a:pt x="1590038" y="449889"/>
                  </a:lnTo>
                  <a:lnTo>
                    <a:pt x="1531090" y="494421"/>
                  </a:lnTo>
                  <a:lnTo>
                    <a:pt x="1495409" y="515093"/>
                  </a:lnTo>
                  <a:lnTo>
                    <a:pt x="1455875" y="534591"/>
                  </a:lnTo>
                  <a:lnTo>
                    <a:pt x="1412700" y="552830"/>
                  </a:lnTo>
                  <a:lnTo>
                    <a:pt x="1366097" y="569729"/>
                  </a:lnTo>
                  <a:lnTo>
                    <a:pt x="1316278" y="585203"/>
                  </a:lnTo>
                  <a:lnTo>
                    <a:pt x="1263458" y="599169"/>
                  </a:lnTo>
                  <a:lnTo>
                    <a:pt x="1207848" y="611544"/>
                  </a:lnTo>
                  <a:lnTo>
                    <a:pt x="1149661" y="622244"/>
                  </a:lnTo>
                  <a:lnTo>
                    <a:pt x="1089111" y="631185"/>
                  </a:lnTo>
                  <a:lnTo>
                    <a:pt x="1026410" y="638285"/>
                  </a:lnTo>
                  <a:lnTo>
                    <a:pt x="961771" y="643460"/>
                  </a:lnTo>
                  <a:lnTo>
                    <a:pt x="895407" y="646626"/>
                  </a:lnTo>
                  <a:lnTo>
                    <a:pt x="827531" y="647699"/>
                  </a:lnTo>
                  <a:lnTo>
                    <a:pt x="759656" y="646626"/>
                  </a:lnTo>
                  <a:lnTo>
                    <a:pt x="693292" y="643460"/>
                  </a:lnTo>
                  <a:lnTo>
                    <a:pt x="628653" y="638285"/>
                  </a:lnTo>
                  <a:lnTo>
                    <a:pt x="565952" y="631185"/>
                  </a:lnTo>
                  <a:lnTo>
                    <a:pt x="505402" y="622244"/>
                  </a:lnTo>
                  <a:lnTo>
                    <a:pt x="447215" y="611544"/>
                  </a:lnTo>
                  <a:lnTo>
                    <a:pt x="391605" y="599169"/>
                  </a:lnTo>
                  <a:lnTo>
                    <a:pt x="338785" y="585203"/>
                  </a:lnTo>
                  <a:lnTo>
                    <a:pt x="288966" y="569729"/>
                  </a:lnTo>
                  <a:lnTo>
                    <a:pt x="242363" y="552831"/>
                  </a:lnTo>
                  <a:lnTo>
                    <a:pt x="199188" y="534591"/>
                  </a:lnTo>
                  <a:lnTo>
                    <a:pt x="159654" y="515093"/>
                  </a:lnTo>
                  <a:lnTo>
                    <a:pt x="123973" y="494421"/>
                  </a:lnTo>
                  <a:lnTo>
                    <a:pt x="92360" y="472659"/>
                  </a:lnTo>
                  <a:lnTo>
                    <a:pt x="42184" y="426195"/>
                  </a:lnTo>
                  <a:lnTo>
                    <a:pt x="10829" y="376370"/>
                  </a:lnTo>
                  <a:lnTo>
                    <a:pt x="0" y="323849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123" y="836675"/>
              <a:ext cx="6336791" cy="507187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59952" y="2709672"/>
            <a:ext cx="1656714" cy="1600200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710" marR="229235">
              <a:lnSpc>
                <a:spcPct val="99400"/>
              </a:lnSpc>
              <a:spcBef>
                <a:spcPts val="36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Scope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provide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additional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info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or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add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completely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new item. Item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does </a:t>
            </a:r>
            <a:r>
              <a:rPr sz="1450" spc="-25" dirty="0">
                <a:solidFill>
                  <a:schemeClr val="tx2"/>
                </a:solidFill>
                <a:latin typeface="Tahoma"/>
                <a:cs typeface="Tahoma"/>
              </a:rPr>
              <a:t>not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get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added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future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drop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down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list.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3700" y="3494404"/>
            <a:ext cx="2017395" cy="401955"/>
          </a:xfrm>
          <a:custGeom>
            <a:avLst/>
            <a:gdLst/>
            <a:ahLst/>
            <a:cxnLst/>
            <a:rect l="l" t="t" r="r" b="b"/>
            <a:pathLst>
              <a:path w="2017395" h="401954">
                <a:moveTo>
                  <a:pt x="78104" y="299847"/>
                </a:moveTo>
                <a:lnTo>
                  <a:pt x="75438" y="302006"/>
                </a:lnTo>
                <a:lnTo>
                  <a:pt x="0" y="366268"/>
                </a:lnTo>
                <a:lnTo>
                  <a:pt x="92964" y="400431"/>
                </a:lnTo>
                <a:lnTo>
                  <a:pt x="96266" y="401574"/>
                </a:lnTo>
                <a:lnTo>
                  <a:pt x="99949" y="399923"/>
                </a:lnTo>
                <a:lnTo>
                  <a:pt x="101219" y="396621"/>
                </a:lnTo>
                <a:lnTo>
                  <a:pt x="102361" y="393319"/>
                </a:lnTo>
                <a:lnTo>
                  <a:pt x="100710" y="389636"/>
                </a:lnTo>
                <a:lnTo>
                  <a:pt x="97408" y="388493"/>
                </a:lnTo>
                <a:lnTo>
                  <a:pt x="47865" y="370332"/>
                </a:lnTo>
                <a:lnTo>
                  <a:pt x="13461" y="370332"/>
                </a:lnTo>
                <a:lnTo>
                  <a:pt x="11302" y="357759"/>
                </a:lnTo>
                <a:lnTo>
                  <a:pt x="34514" y="353614"/>
                </a:lnTo>
                <a:lnTo>
                  <a:pt x="86359" y="309499"/>
                </a:lnTo>
                <a:lnTo>
                  <a:pt x="86741" y="305435"/>
                </a:lnTo>
                <a:lnTo>
                  <a:pt x="82169" y="300101"/>
                </a:lnTo>
                <a:lnTo>
                  <a:pt x="78104" y="299847"/>
                </a:lnTo>
                <a:close/>
              </a:path>
              <a:path w="2017395" h="401954">
                <a:moveTo>
                  <a:pt x="34514" y="353614"/>
                </a:moveTo>
                <a:lnTo>
                  <a:pt x="11302" y="357759"/>
                </a:lnTo>
                <a:lnTo>
                  <a:pt x="13461" y="370332"/>
                </a:lnTo>
                <a:lnTo>
                  <a:pt x="21284" y="368935"/>
                </a:lnTo>
                <a:lnTo>
                  <a:pt x="16509" y="368935"/>
                </a:lnTo>
                <a:lnTo>
                  <a:pt x="14604" y="358140"/>
                </a:lnTo>
                <a:lnTo>
                  <a:pt x="29196" y="358140"/>
                </a:lnTo>
                <a:lnTo>
                  <a:pt x="34514" y="353614"/>
                </a:lnTo>
                <a:close/>
              </a:path>
              <a:path w="2017395" h="401954">
                <a:moveTo>
                  <a:pt x="36594" y="366200"/>
                </a:moveTo>
                <a:lnTo>
                  <a:pt x="13461" y="370332"/>
                </a:lnTo>
                <a:lnTo>
                  <a:pt x="47865" y="370332"/>
                </a:lnTo>
                <a:lnTo>
                  <a:pt x="36594" y="366200"/>
                </a:lnTo>
                <a:close/>
              </a:path>
              <a:path w="2017395" h="401954">
                <a:moveTo>
                  <a:pt x="14604" y="358140"/>
                </a:moveTo>
                <a:lnTo>
                  <a:pt x="16509" y="368935"/>
                </a:lnTo>
                <a:lnTo>
                  <a:pt x="24803" y="361878"/>
                </a:lnTo>
                <a:lnTo>
                  <a:pt x="14604" y="358140"/>
                </a:lnTo>
                <a:close/>
              </a:path>
              <a:path w="2017395" h="401954">
                <a:moveTo>
                  <a:pt x="24803" y="361878"/>
                </a:moveTo>
                <a:lnTo>
                  <a:pt x="16509" y="368935"/>
                </a:lnTo>
                <a:lnTo>
                  <a:pt x="21284" y="368935"/>
                </a:lnTo>
                <a:lnTo>
                  <a:pt x="36594" y="366200"/>
                </a:lnTo>
                <a:lnTo>
                  <a:pt x="24803" y="361878"/>
                </a:lnTo>
                <a:close/>
              </a:path>
              <a:path w="2017395" h="401954">
                <a:moveTo>
                  <a:pt x="2015108" y="0"/>
                </a:moveTo>
                <a:lnTo>
                  <a:pt x="34514" y="353614"/>
                </a:lnTo>
                <a:lnTo>
                  <a:pt x="24803" y="361878"/>
                </a:lnTo>
                <a:lnTo>
                  <a:pt x="36594" y="366200"/>
                </a:lnTo>
                <a:lnTo>
                  <a:pt x="2017395" y="12446"/>
                </a:lnTo>
                <a:lnTo>
                  <a:pt x="2015108" y="0"/>
                </a:lnTo>
                <a:close/>
              </a:path>
              <a:path w="2017395" h="401954">
                <a:moveTo>
                  <a:pt x="29196" y="358140"/>
                </a:moveTo>
                <a:lnTo>
                  <a:pt x="14604" y="358140"/>
                </a:lnTo>
                <a:lnTo>
                  <a:pt x="24803" y="361878"/>
                </a:lnTo>
                <a:lnTo>
                  <a:pt x="29196" y="3581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82139" y="1269491"/>
            <a:ext cx="7094220" cy="4156075"/>
            <a:chOff x="1882139" y="1269491"/>
            <a:chExt cx="7094220" cy="4156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2139" y="1269491"/>
              <a:ext cx="7094219" cy="4155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44773" y="2637281"/>
              <a:ext cx="1656714" cy="649605"/>
            </a:xfrm>
            <a:custGeom>
              <a:avLst/>
              <a:gdLst/>
              <a:ahLst/>
              <a:cxnLst/>
              <a:rect l="l" t="t" r="r" b="b"/>
              <a:pathLst>
                <a:path w="1656714" h="649604">
                  <a:moveTo>
                    <a:pt x="828293" y="0"/>
                  </a:moveTo>
                  <a:lnTo>
                    <a:pt x="760361" y="1075"/>
                  </a:lnTo>
                  <a:lnTo>
                    <a:pt x="693940" y="4247"/>
                  </a:lnTo>
                  <a:lnTo>
                    <a:pt x="629245" y="9431"/>
                  </a:lnTo>
                  <a:lnTo>
                    <a:pt x="566489" y="16544"/>
                  </a:lnTo>
                  <a:lnTo>
                    <a:pt x="505884" y="25503"/>
                  </a:lnTo>
                  <a:lnTo>
                    <a:pt x="447645" y="36223"/>
                  </a:lnTo>
                  <a:lnTo>
                    <a:pt x="391984" y="48623"/>
                  </a:lnTo>
                  <a:lnTo>
                    <a:pt x="339114" y="62618"/>
                  </a:lnTo>
                  <a:lnTo>
                    <a:pt x="289249" y="78124"/>
                  </a:lnTo>
                  <a:lnTo>
                    <a:pt x="242601" y="95059"/>
                  </a:lnTo>
                  <a:lnTo>
                    <a:pt x="199385" y="113339"/>
                  </a:lnTo>
                  <a:lnTo>
                    <a:pt x="159812" y="132880"/>
                  </a:lnTo>
                  <a:lnTo>
                    <a:pt x="124097" y="153599"/>
                  </a:lnTo>
                  <a:lnTo>
                    <a:pt x="92452" y="175413"/>
                  </a:lnTo>
                  <a:lnTo>
                    <a:pt x="42226" y="221991"/>
                  </a:lnTo>
                  <a:lnTo>
                    <a:pt x="10840" y="271947"/>
                  </a:lnTo>
                  <a:lnTo>
                    <a:pt x="0" y="324612"/>
                  </a:lnTo>
                  <a:lnTo>
                    <a:pt x="2745" y="351241"/>
                  </a:lnTo>
                  <a:lnTo>
                    <a:pt x="24072" y="402634"/>
                  </a:lnTo>
                  <a:lnTo>
                    <a:pt x="65091" y="450984"/>
                  </a:lnTo>
                  <a:lnTo>
                    <a:pt x="124097" y="495624"/>
                  </a:lnTo>
                  <a:lnTo>
                    <a:pt x="159812" y="516343"/>
                  </a:lnTo>
                  <a:lnTo>
                    <a:pt x="199385" y="535884"/>
                  </a:lnTo>
                  <a:lnTo>
                    <a:pt x="242601" y="554164"/>
                  </a:lnTo>
                  <a:lnTo>
                    <a:pt x="289249" y="571099"/>
                  </a:lnTo>
                  <a:lnTo>
                    <a:pt x="339114" y="586605"/>
                  </a:lnTo>
                  <a:lnTo>
                    <a:pt x="391984" y="600600"/>
                  </a:lnTo>
                  <a:lnTo>
                    <a:pt x="447645" y="613000"/>
                  </a:lnTo>
                  <a:lnTo>
                    <a:pt x="505884" y="623720"/>
                  </a:lnTo>
                  <a:lnTo>
                    <a:pt x="566489" y="632679"/>
                  </a:lnTo>
                  <a:lnTo>
                    <a:pt x="629245" y="639792"/>
                  </a:lnTo>
                  <a:lnTo>
                    <a:pt x="693940" y="644976"/>
                  </a:lnTo>
                  <a:lnTo>
                    <a:pt x="760361" y="648148"/>
                  </a:lnTo>
                  <a:lnTo>
                    <a:pt x="828293" y="649223"/>
                  </a:lnTo>
                  <a:lnTo>
                    <a:pt x="896226" y="648148"/>
                  </a:lnTo>
                  <a:lnTo>
                    <a:pt x="962647" y="644976"/>
                  </a:lnTo>
                  <a:lnTo>
                    <a:pt x="1027342" y="639792"/>
                  </a:lnTo>
                  <a:lnTo>
                    <a:pt x="1090098" y="632679"/>
                  </a:lnTo>
                  <a:lnTo>
                    <a:pt x="1150703" y="623720"/>
                  </a:lnTo>
                  <a:lnTo>
                    <a:pt x="1208942" y="613000"/>
                  </a:lnTo>
                  <a:lnTo>
                    <a:pt x="1264603" y="600600"/>
                  </a:lnTo>
                  <a:lnTo>
                    <a:pt x="1317473" y="586605"/>
                  </a:lnTo>
                  <a:lnTo>
                    <a:pt x="1367338" y="571099"/>
                  </a:lnTo>
                  <a:lnTo>
                    <a:pt x="1413986" y="554164"/>
                  </a:lnTo>
                  <a:lnTo>
                    <a:pt x="1457202" y="535884"/>
                  </a:lnTo>
                  <a:lnTo>
                    <a:pt x="1496775" y="516343"/>
                  </a:lnTo>
                  <a:lnTo>
                    <a:pt x="1532490" y="495624"/>
                  </a:lnTo>
                  <a:lnTo>
                    <a:pt x="1564135" y="473810"/>
                  </a:lnTo>
                  <a:lnTo>
                    <a:pt x="1614361" y="427232"/>
                  </a:lnTo>
                  <a:lnTo>
                    <a:pt x="1645747" y="377276"/>
                  </a:lnTo>
                  <a:lnTo>
                    <a:pt x="1656588" y="324612"/>
                  </a:lnTo>
                  <a:lnTo>
                    <a:pt x="1653842" y="297982"/>
                  </a:lnTo>
                  <a:lnTo>
                    <a:pt x="1632515" y="246589"/>
                  </a:lnTo>
                  <a:lnTo>
                    <a:pt x="1591496" y="198239"/>
                  </a:lnTo>
                  <a:lnTo>
                    <a:pt x="1532490" y="153599"/>
                  </a:lnTo>
                  <a:lnTo>
                    <a:pt x="1496775" y="132880"/>
                  </a:lnTo>
                  <a:lnTo>
                    <a:pt x="1457202" y="113339"/>
                  </a:lnTo>
                  <a:lnTo>
                    <a:pt x="1413986" y="95059"/>
                  </a:lnTo>
                  <a:lnTo>
                    <a:pt x="1367338" y="78124"/>
                  </a:lnTo>
                  <a:lnTo>
                    <a:pt x="1317473" y="62618"/>
                  </a:lnTo>
                  <a:lnTo>
                    <a:pt x="1264603" y="48623"/>
                  </a:lnTo>
                  <a:lnTo>
                    <a:pt x="1208942" y="36223"/>
                  </a:lnTo>
                  <a:lnTo>
                    <a:pt x="1150703" y="25503"/>
                  </a:lnTo>
                  <a:lnTo>
                    <a:pt x="1090098" y="16544"/>
                  </a:lnTo>
                  <a:lnTo>
                    <a:pt x="1027342" y="9431"/>
                  </a:lnTo>
                  <a:lnTo>
                    <a:pt x="962647" y="4247"/>
                  </a:lnTo>
                  <a:lnTo>
                    <a:pt x="896226" y="1075"/>
                  </a:lnTo>
                  <a:lnTo>
                    <a:pt x="828293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44773" y="2637281"/>
              <a:ext cx="1656714" cy="649605"/>
            </a:xfrm>
            <a:custGeom>
              <a:avLst/>
              <a:gdLst/>
              <a:ahLst/>
              <a:cxnLst/>
              <a:rect l="l" t="t" r="r" b="b"/>
              <a:pathLst>
                <a:path w="1656714" h="649604">
                  <a:moveTo>
                    <a:pt x="0" y="324612"/>
                  </a:moveTo>
                  <a:lnTo>
                    <a:pt x="10840" y="271947"/>
                  </a:lnTo>
                  <a:lnTo>
                    <a:pt x="42226" y="221991"/>
                  </a:lnTo>
                  <a:lnTo>
                    <a:pt x="92452" y="175413"/>
                  </a:lnTo>
                  <a:lnTo>
                    <a:pt x="124097" y="153599"/>
                  </a:lnTo>
                  <a:lnTo>
                    <a:pt x="159812" y="132880"/>
                  </a:lnTo>
                  <a:lnTo>
                    <a:pt x="199385" y="113339"/>
                  </a:lnTo>
                  <a:lnTo>
                    <a:pt x="242601" y="95059"/>
                  </a:lnTo>
                  <a:lnTo>
                    <a:pt x="289249" y="78124"/>
                  </a:lnTo>
                  <a:lnTo>
                    <a:pt x="339114" y="62618"/>
                  </a:lnTo>
                  <a:lnTo>
                    <a:pt x="391984" y="48623"/>
                  </a:lnTo>
                  <a:lnTo>
                    <a:pt x="447645" y="36223"/>
                  </a:lnTo>
                  <a:lnTo>
                    <a:pt x="505884" y="25503"/>
                  </a:lnTo>
                  <a:lnTo>
                    <a:pt x="566489" y="16544"/>
                  </a:lnTo>
                  <a:lnTo>
                    <a:pt x="629245" y="9431"/>
                  </a:lnTo>
                  <a:lnTo>
                    <a:pt x="693940" y="4247"/>
                  </a:lnTo>
                  <a:lnTo>
                    <a:pt x="760361" y="1075"/>
                  </a:lnTo>
                  <a:lnTo>
                    <a:pt x="828293" y="0"/>
                  </a:lnTo>
                  <a:lnTo>
                    <a:pt x="896226" y="1075"/>
                  </a:lnTo>
                  <a:lnTo>
                    <a:pt x="962647" y="4247"/>
                  </a:lnTo>
                  <a:lnTo>
                    <a:pt x="1027342" y="9431"/>
                  </a:lnTo>
                  <a:lnTo>
                    <a:pt x="1090098" y="16544"/>
                  </a:lnTo>
                  <a:lnTo>
                    <a:pt x="1150703" y="25503"/>
                  </a:lnTo>
                  <a:lnTo>
                    <a:pt x="1208942" y="36223"/>
                  </a:lnTo>
                  <a:lnTo>
                    <a:pt x="1264603" y="48623"/>
                  </a:lnTo>
                  <a:lnTo>
                    <a:pt x="1317473" y="62618"/>
                  </a:lnTo>
                  <a:lnTo>
                    <a:pt x="1367338" y="78124"/>
                  </a:lnTo>
                  <a:lnTo>
                    <a:pt x="1413986" y="95059"/>
                  </a:lnTo>
                  <a:lnTo>
                    <a:pt x="1457202" y="113339"/>
                  </a:lnTo>
                  <a:lnTo>
                    <a:pt x="1496775" y="132880"/>
                  </a:lnTo>
                  <a:lnTo>
                    <a:pt x="1532490" y="153599"/>
                  </a:lnTo>
                  <a:lnTo>
                    <a:pt x="1564135" y="175413"/>
                  </a:lnTo>
                  <a:lnTo>
                    <a:pt x="1614361" y="221991"/>
                  </a:lnTo>
                  <a:lnTo>
                    <a:pt x="1645747" y="271947"/>
                  </a:lnTo>
                  <a:lnTo>
                    <a:pt x="1656588" y="324612"/>
                  </a:lnTo>
                  <a:lnTo>
                    <a:pt x="1653842" y="351241"/>
                  </a:lnTo>
                  <a:lnTo>
                    <a:pt x="1632515" y="402634"/>
                  </a:lnTo>
                  <a:lnTo>
                    <a:pt x="1591496" y="450984"/>
                  </a:lnTo>
                  <a:lnTo>
                    <a:pt x="1532490" y="495624"/>
                  </a:lnTo>
                  <a:lnTo>
                    <a:pt x="1496775" y="516343"/>
                  </a:lnTo>
                  <a:lnTo>
                    <a:pt x="1457202" y="535884"/>
                  </a:lnTo>
                  <a:lnTo>
                    <a:pt x="1413986" y="554164"/>
                  </a:lnTo>
                  <a:lnTo>
                    <a:pt x="1367338" y="571099"/>
                  </a:lnTo>
                  <a:lnTo>
                    <a:pt x="1317473" y="586605"/>
                  </a:lnTo>
                  <a:lnTo>
                    <a:pt x="1264603" y="600600"/>
                  </a:lnTo>
                  <a:lnTo>
                    <a:pt x="1208942" y="613000"/>
                  </a:lnTo>
                  <a:lnTo>
                    <a:pt x="1150703" y="623720"/>
                  </a:lnTo>
                  <a:lnTo>
                    <a:pt x="1090098" y="632679"/>
                  </a:lnTo>
                  <a:lnTo>
                    <a:pt x="1027342" y="639792"/>
                  </a:lnTo>
                  <a:lnTo>
                    <a:pt x="962647" y="644976"/>
                  </a:lnTo>
                  <a:lnTo>
                    <a:pt x="896226" y="648148"/>
                  </a:lnTo>
                  <a:lnTo>
                    <a:pt x="828293" y="649223"/>
                  </a:lnTo>
                  <a:lnTo>
                    <a:pt x="760361" y="648148"/>
                  </a:lnTo>
                  <a:lnTo>
                    <a:pt x="693940" y="644976"/>
                  </a:lnTo>
                  <a:lnTo>
                    <a:pt x="629245" y="639792"/>
                  </a:lnTo>
                  <a:lnTo>
                    <a:pt x="566489" y="632679"/>
                  </a:lnTo>
                  <a:lnTo>
                    <a:pt x="505884" y="623720"/>
                  </a:lnTo>
                  <a:lnTo>
                    <a:pt x="447645" y="613000"/>
                  </a:lnTo>
                  <a:lnTo>
                    <a:pt x="391984" y="600600"/>
                  </a:lnTo>
                  <a:lnTo>
                    <a:pt x="339114" y="586605"/>
                  </a:lnTo>
                  <a:lnTo>
                    <a:pt x="289249" y="571099"/>
                  </a:lnTo>
                  <a:lnTo>
                    <a:pt x="242601" y="554164"/>
                  </a:lnTo>
                  <a:lnTo>
                    <a:pt x="199385" y="535884"/>
                  </a:lnTo>
                  <a:lnTo>
                    <a:pt x="159812" y="516343"/>
                  </a:lnTo>
                  <a:lnTo>
                    <a:pt x="124097" y="495624"/>
                  </a:lnTo>
                  <a:lnTo>
                    <a:pt x="92452" y="473810"/>
                  </a:lnTo>
                  <a:lnTo>
                    <a:pt x="42226" y="427232"/>
                  </a:lnTo>
                  <a:lnTo>
                    <a:pt x="10840" y="377276"/>
                  </a:lnTo>
                  <a:lnTo>
                    <a:pt x="0" y="324612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927" y="109550"/>
            <a:ext cx="709421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9</a:t>
            </a:r>
            <a:endParaRPr spc="-260" dirty="0"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59952" y="1845564"/>
            <a:ext cx="1656714" cy="2461260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710" marR="99060">
              <a:lnSpc>
                <a:spcPct val="100000"/>
              </a:lnSpc>
              <a:spcBef>
                <a:spcPts val="35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Re-score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likelihood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using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same criteria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but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considering effect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of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any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mitigations.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In this case the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relationship with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400" spc="6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quarry</a:t>
            </a:r>
            <a:r>
              <a:rPr sz="1400" spc="7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and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fact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that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there’s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treatment halves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risk.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2791" y="2199004"/>
            <a:ext cx="3949065" cy="796925"/>
          </a:xfrm>
          <a:custGeom>
            <a:avLst/>
            <a:gdLst/>
            <a:ahLst/>
            <a:cxnLst/>
            <a:rect l="l" t="t" r="r" b="b"/>
            <a:pathLst>
              <a:path w="3949065" h="796925">
                <a:moveTo>
                  <a:pt x="77343" y="694817"/>
                </a:moveTo>
                <a:lnTo>
                  <a:pt x="74675" y="697230"/>
                </a:lnTo>
                <a:lnTo>
                  <a:pt x="0" y="762254"/>
                </a:lnTo>
                <a:lnTo>
                  <a:pt x="96774" y="796417"/>
                </a:lnTo>
                <a:lnTo>
                  <a:pt x="100330" y="794639"/>
                </a:lnTo>
                <a:lnTo>
                  <a:pt x="101600" y="791337"/>
                </a:lnTo>
                <a:lnTo>
                  <a:pt x="102743" y="788035"/>
                </a:lnTo>
                <a:lnTo>
                  <a:pt x="100965" y="784479"/>
                </a:lnTo>
                <a:lnTo>
                  <a:pt x="49048" y="766191"/>
                </a:lnTo>
                <a:lnTo>
                  <a:pt x="13335" y="766191"/>
                </a:lnTo>
                <a:lnTo>
                  <a:pt x="10922" y="753745"/>
                </a:lnTo>
                <a:lnTo>
                  <a:pt x="34178" y="749290"/>
                </a:lnTo>
                <a:lnTo>
                  <a:pt x="83058" y="706755"/>
                </a:lnTo>
                <a:lnTo>
                  <a:pt x="85598" y="704469"/>
                </a:lnTo>
                <a:lnTo>
                  <a:pt x="85979" y="700405"/>
                </a:lnTo>
                <a:lnTo>
                  <a:pt x="81280" y="695198"/>
                </a:lnTo>
                <a:lnTo>
                  <a:pt x="77343" y="694817"/>
                </a:lnTo>
                <a:close/>
              </a:path>
              <a:path w="3949065" h="796925">
                <a:moveTo>
                  <a:pt x="34178" y="749290"/>
                </a:moveTo>
                <a:lnTo>
                  <a:pt x="10922" y="753745"/>
                </a:lnTo>
                <a:lnTo>
                  <a:pt x="13335" y="766191"/>
                </a:lnTo>
                <a:lnTo>
                  <a:pt x="21292" y="764667"/>
                </a:lnTo>
                <a:lnTo>
                  <a:pt x="16510" y="764667"/>
                </a:lnTo>
                <a:lnTo>
                  <a:pt x="14478" y="753999"/>
                </a:lnTo>
                <a:lnTo>
                  <a:pt x="28768" y="753999"/>
                </a:lnTo>
                <a:lnTo>
                  <a:pt x="34178" y="749290"/>
                </a:lnTo>
                <a:close/>
              </a:path>
              <a:path w="3949065" h="796925">
                <a:moveTo>
                  <a:pt x="36479" y="761758"/>
                </a:moveTo>
                <a:lnTo>
                  <a:pt x="13335" y="766191"/>
                </a:lnTo>
                <a:lnTo>
                  <a:pt x="49048" y="766191"/>
                </a:lnTo>
                <a:lnTo>
                  <a:pt x="36479" y="761758"/>
                </a:lnTo>
                <a:close/>
              </a:path>
              <a:path w="3949065" h="796925">
                <a:moveTo>
                  <a:pt x="14478" y="753999"/>
                </a:moveTo>
                <a:lnTo>
                  <a:pt x="16510" y="764667"/>
                </a:lnTo>
                <a:lnTo>
                  <a:pt x="24647" y="757585"/>
                </a:lnTo>
                <a:lnTo>
                  <a:pt x="14478" y="753999"/>
                </a:lnTo>
                <a:close/>
              </a:path>
              <a:path w="3949065" h="796925">
                <a:moveTo>
                  <a:pt x="24647" y="757585"/>
                </a:moveTo>
                <a:lnTo>
                  <a:pt x="16510" y="764667"/>
                </a:lnTo>
                <a:lnTo>
                  <a:pt x="21292" y="764667"/>
                </a:lnTo>
                <a:lnTo>
                  <a:pt x="36479" y="761758"/>
                </a:lnTo>
                <a:lnTo>
                  <a:pt x="24647" y="757585"/>
                </a:lnTo>
                <a:close/>
              </a:path>
              <a:path w="3949065" h="796925">
                <a:moveTo>
                  <a:pt x="3946652" y="0"/>
                </a:moveTo>
                <a:lnTo>
                  <a:pt x="34178" y="749290"/>
                </a:lnTo>
                <a:lnTo>
                  <a:pt x="24647" y="757585"/>
                </a:lnTo>
                <a:lnTo>
                  <a:pt x="36479" y="761758"/>
                </a:lnTo>
                <a:lnTo>
                  <a:pt x="3949065" y="12446"/>
                </a:lnTo>
                <a:lnTo>
                  <a:pt x="3946652" y="0"/>
                </a:lnTo>
                <a:close/>
              </a:path>
              <a:path w="3949065" h="796925">
                <a:moveTo>
                  <a:pt x="28768" y="753999"/>
                </a:moveTo>
                <a:lnTo>
                  <a:pt x="14478" y="753999"/>
                </a:lnTo>
                <a:lnTo>
                  <a:pt x="24647" y="757585"/>
                </a:lnTo>
                <a:lnTo>
                  <a:pt x="28768" y="7539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36023" y="4940808"/>
            <a:ext cx="944880" cy="907941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710" marR="158750">
              <a:lnSpc>
                <a:spcPct val="100000"/>
              </a:lnSpc>
              <a:spcBef>
                <a:spcPts val="36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N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vigate 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back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list of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Ques</a:t>
            </a: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1580" y="5177154"/>
            <a:ext cx="504190" cy="103505"/>
          </a:xfrm>
          <a:custGeom>
            <a:avLst/>
            <a:gdLst/>
            <a:ahLst/>
            <a:cxnLst/>
            <a:rect l="l" t="t" r="r" b="b"/>
            <a:pathLst>
              <a:path w="504190" h="103504">
                <a:moveTo>
                  <a:pt x="88646" y="0"/>
                </a:moveTo>
                <a:lnTo>
                  <a:pt x="0" y="51689"/>
                </a:lnTo>
                <a:lnTo>
                  <a:pt x="88646" y="103378"/>
                </a:lnTo>
                <a:lnTo>
                  <a:pt x="92455" y="102362"/>
                </a:lnTo>
                <a:lnTo>
                  <a:pt x="96012" y="96266"/>
                </a:lnTo>
                <a:lnTo>
                  <a:pt x="94996" y="92456"/>
                </a:lnTo>
                <a:lnTo>
                  <a:pt x="35995" y="58039"/>
                </a:lnTo>
                <a:lnTo>
                  <a:pt x="12573" y="58039"/>
                </a:lnTo>
                <a:lnTo>
                  <a:pt x="12573" y="45339"/>
                </a:lnTo>
                <a:lnTo>
                  <a:pt x="35995" y="45339"/>
                </a:lnTo>
                <a:lnTo>
                  <a:pt x="94996" y="10922"/>
                </a:lnTo>
                <a:lnTo>
                  <a:pt x="96012" y="7112"/>
                </a:lnTo>
                <a:lnTo>
                  <a:pt x="92455" y="1016"/>
                </a:lnTo>
                <a:lnTo>
                  <a:pt x="88646" y="0"/>
                </a:lnTo>
                <a:close/>
              </a:path>
              <a:path w="504190" h="103504">
                <a:moveTo>
                  <a:pt x="35995" y="45339"/>
                </a:moveTo>
                <a:lnTo>
                  <a:pt x="12573" y="45339"/>
                </a:lnTo>
                <a:lnTo>
                  <a:pt x="12573" y="58039"/>
                </a:lnTo>
                <a:lnTo>
                  <a:pt x="35995" y="58039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8"/>
                </a:lnTo>
                <a:lnTo>
                  <a:pt x="34471" y="46228"/>
                </a:lnTo>
                <a:lnTo>
                  <a:pt x="35995" y="45339"/>
                </a:lnTo>
                <a:close/>
              </a:path>
              <a:path w="504190" h="103504">
                <a:moveTo>
                  <a:pt x="504063" y="45339"/>
                </a:moveTo>
                <a:lnTo>
                  <a:pt x="35995" y="45339"/>
                </a:lnTo>
                <a:lnTo>
                  <a:pt x="25109" y="51689"/>
                </a:lnTo>
                <a:lnTo>
                  <a:pt x="35995" y="58039"/>
                </a:lnTo>
                <a:lnTo>
                  <a:pt x="504063" y="58039"/>
                </a:lnTo>
                <a:lnTo>
                  <a:pt x="504063" y="45339"/>
                </a:lnTo>
                <a:close/>
              </a:path>
              <a:path w="504190" h="103504">
                <a:moveTo>
                  <a:pt x="15748" y="46228"/>
                </a:moveTo>
                <a:lnTo>
                  <a:pt x="15748" y="57150"/>
                </a:lnTo>
                <a:lnTo>
                  <a:pt x="25109" y="51689"/>
                </a:lnTo>
                <a:lnTo>
                  <a:pt x="15748" y="46228"/>
                </a:lnTo>
                <a:close/>
              </a:path>
              <a:path w="504190" h="103504">
                <a:moveTo>
                  <a:pt x="25109" y="51689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9"/>
                </a:lnTo>
                <a:close/>
              </a:path>
              <a:path w="504190" h="103504">
                <a:moveTo>
                  <a:pt x="34471" y="46228"/>
                </a:moveTo>
                <a:lnTo>
                  <a:pt x="15748" y="46228"/>
                </a:lnTo>
                <a:lnTo>
                  <a:pt x="25109" y="51689"/>
                </a:lnTo>
                <a:lnTo>
                  <a:pt x="34471" y="462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97379" y="981455"/>
            <a:ext cx="6856730" cy="4076700"/>
            <a:chOff x="1897379" y="981455"/>
            <a:chExt cx="6856730" cy="4076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7379" y="981455"/>
              <a:ext cx="6856476" cy="4076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61181" y="2385822"/>
              <a:ext cx="3816350" cy="1152525"/>
            </a:xfrm>
            <a:custGeom>
              <a:avLst/>
              <a:gdLst/>
              <a:ahLst/>
              <a:cxnLst/>
              <a:rect l="l" t="t" r="r" b="b"/>
              <a:pathLst>
                <a:path w="3816350" h="1152525">
                  <a:moveTo>
                    <a:pt x="1908047" y="0"/>
                  </a:moveTo>
                  <a:lnTo>
                    <a:pt x="1838094" y="379"/>
                  </a:lnTo>
                  <a:lnTo>
                    <a:pt x="1768775" y="1511"/>
                  </a:lnTo>
                  <a:lnTo>
                    <a:pt x="1700134" y="3380"/>
                  </a:lnTo>
                  <a:lnTo>
                    <a:pt x="1632214" y="5975"/>
                  </a:lnTo>
                  <a:lnTo>
                    <a:pt x="1565058" y="9281"/>
                  </a:lnTo>
                  <a:lnTo>
                    <a:pt x="1498708" y="13287"/>
                  </a:lnTo>
                  <a:lnTo>
                    <a:pt x="1433209" y="17980"/>
                  </a:lnTo>
                  <a:lnTo>
                    <a:pt x="1368603" y="23345"/>
                  </a:lnTo>
                  <a:lnTo>
                    <a:pt x="1304934" y="29370"/>
                  </a:lnTo>
                  <a:lnTo>
                    <a:pt x="1242243" y="36042"/>
                  </a:lnTo>
                  <a:lnTo>
                    <a:pt x="1180576" y="43349"/>
                  </a:lnTo>
                  <a:lnTo>
                    <a:pt x="1119974" y="51276"/>
                  </a:lnTo>
                  <a:lnTo>
                    <a:pt x="1060480" y="59812"/>
                  </a:lnTo>
                  <a:lnTo>
                    <a:pt x="1002139" y="68942"/>
                  </a:lnTo>
                  <a:lnTo>
                    <a:pt x="944992" y="78655"/>
                  </a:lnTo>
                  <a:lnTo>
                    <a:pt x="889084" y="88936"/>
                  </a:lnTo>
                  <a:lnTo>
                    <a:pt x="834456" y="99774"/>
                  </a:lnTo>
                  <a:lnTo>
                    <a:pt x="781153" y="111154"/>
                  </a:lnTo>
                  <a:lnTo>
                    <a:pt x="729217" y="123064"/>
                  </a:lnTo>
                  <a:lnTo>
                    <a:pt x="678692" y="135491"/>
                  </a:lnTo>
                  <a:lnTo>
                    <a:pt x="629620" y="148422"/>
                  </a:lnTo>
                  <a:lnTo>
                    <a:pt x="582044" y="161844"/>
                  </a:lnTo>
                  <a:lnTo>
                    <a:pt x="536009" y="175744"/>
                  </a:lnTo>
                  <a:lnTo>
                    <a:pt x="491556" y="190108"/>
                  </a:lnTo>
                  <a:lnTo>
                    <a:pt x="448729" y="204924"/>
                  </a:lnTo>
                  <a:lnTo>
                    <a:pt x="407571" y="220179"/>
                  </a:lnTo>
                  <a:lnTo>
                    <a:pt x="368125" y="235860"/>
                  </a:lnTo>
                  <a:lnTo>
                    <a:pt x="330434" y="251953"/>
                  </a:lnTo>
                  <a:lnTo>
                    <a:pt x="294542" y="268446"/>
                  </a:lnTo>
                  <a:lnTo>
                    <a:pt x="228324" y="302580"/>
                  </a:lnTo>
                  <a:lnTo>
                    <a:pt x="169817" y="338155"/>
                  </a:lnTo>
                  <a:lnTo>
                    <a:pt x="119365" y="375070"/>
                  </a:lnTo>
                  <a:lnTo>
                    <a:pt x="77313" y="413218"/>
                  </a:lnTo>
                  <a:lnTo>
                    <a:pt x="44005" y="452497"/>
                  </a:lnTo>
                  <a:lnTo>
                    <a:pt x="19788" y="492801"/>
                  </a:lnTo>
                  <a:lnTo>
                    <a:pt x="5004" y="534028"/>
                  </a:lnTo>
                  <a:lnTo>
                    <a:pt x="0" y="576072"/>
                  </a:lnTo>
                  <a:lnTo>
                    <a:pt x="1258" y="597189"/>
                  </a:lnTo>
                  <a:lnTo>
                    <a:pt x="11195" y="638837"/>
                  </a:lnTo>
                  <a:lnTo>
                    <a:pt x="30739" y="679616"/>
                  </a:lnTo>
                  <a:lnTo>
                    <a:pt x="59544" y="719420"/>
                  </a:lnTo>
                  <a:lnTo>
                    <a:pt x="97267" y="758147"/>
                  </a:lnTo>
                  <a:lnTo>
                    <a:pt x="143562" y="795691"/>
                  </a:lnTo>
                  <a:lnTo>
                    <a:pt x="198085" y="831949"/>
                  </a:lnTo>
                  <a:lnTo>
                    <a:pt x="260491" y="866817"/>
                  </a:lnTo>
                  <a:lnTo>
                    <a:pt x="330434" y="900190"/>
                  </a:lnTo>
                  <a:lnTo>
                    <a:pt x="368125" y="916283"/>
                  </a:lnTo>
                  <a:lnTo>
                    <a:pt x="407571" y="931964"/>
                  </a:lnTo>
                  <a:lnTo>
                    <a:pt x="448729" y="947219"/>
                  </a:lnTo>
                  <a:lnTo>
                    <a:pt x="491556" y="962035"/>
                  </a:lnTo>
                  <a:lnTo>
                    <a:pt x="536009" y="976399"/>
                  </a:lnTo>
                  <a:lnTo>
                    <a:pt x="582044" y="990299"/>
                  </a:lnTo>
                  <a:lnTo>
                    <a:pt x="629620" y="1003721"/>
                  </a:lnTo>
                  <a:lnTo>
                    <a:pt x="678692" y="1016652"/>
                  </a:lnTo>
                  <a:lnTo>
                    <a:pt x="729217" y="1029079"/>
                  </a:lnTo>
                  <a:lnTo>
                    <a:pt x="781153" y="1040989"/>
                  </a:lnTo>
                  <a:lnTo>
                    <a:pt x="834456" y="1052369"/>
                  </a:lnTo>
                  <a:lnTo>
                    <a:pt x="889084" y="1063207"/>
                  </a:lnTo>
                  <a:lnTo>
                    <a:pt x="944992" y="1073488"/>
                  </a:lnTo>
                  <a:lnTo>
                    <a:pt x="1002139" y="1083201"/>
                  </a:lnTo>
                  <a:lnTo>
                    <a:pt x="1060480" y="1092331"/>
                  </a:lnTo>
                  <a:lnTo>
                    <a:pt x="1119974" y="1100867"/>
                  </a:lnTo>
                  <a:lnTo>
                    <a:pt x="1180576" y="1108794"/>
                  </a:lnTo>
                  <a:lnTo>
                    <a:pt x="1242243" y="1116101"/>
                  </a:lnTo>
                  <a:lnTo>
                    <a:pt x="1304934" y="1122773"/>
                  </a:lnTo>
                  <a:lnTo>
                    <a:pt x="1368603" y="1128798"/>
                  </a:lnTo>
                  <a:lnTo>
                    <a:pt x="1433209" y="1134163"/>
                  </a:lnTo>
                  <a:lnTo>
                    <a:pt x="1498708" y="1138856"/>
                  </a:lnTo>
                  <a:lnTo>
                    <a:pt x="1565058" y="1142862"/>
                  </a:lnTo>
                  <a:lnTo>
                    <a:pt x="1632214" y="1146168"/>
                  </a:lnTo>
                  <a:lnTo>
                    <a:pt x="1700134" y="1148763"/>
                  </a:lnTo>
                  <a:lnTo>
                    <a:pt x="1768775" y="1150632"/>
                  </a:lnTo>
                  <a:lnTo>
                    <a:pt x="1838094" y="1151764"/>
                  </a:lnTo>
                  <a:lnTo>
                    <a:pt x="1908047" y="1152143"/>
                  </a:lnTo>
                  <a:lnTo>
                    <a:pt x="1978001" y="1151764"/>
                  </a:lnTo>
                  <a:lnTo>
                    <a:pt x="2047320" y="1150632"/>
                  </a:lnTo>
                  <a:lnTo>
                    <a:pt x="2115961" y="1148763"/>
                  </a:lnTo>
                  <a:lnTo>
                    <a:pt x="2183881" y="1146168"/>
                  </a:lnTo>
                  <a:lnTo>
                    <a:pt x="2251037" y="1142862"/>
                  </a:lnTo>
                  <a:lnTo>
                    <a:pt x="2317387" y="1138856"/>
                  </a:lnTo>
                  <a:lnTo>
                    <a:pt x="2382886" y="1134163"/>
                  </a:lnTo>
                  <a:lnTo>
                    <a:pt x="2447492" y="1128798"/>
                  </a:lnTo>
                  <a:lnTo>
                    <a:pt x="2511161" y="1122773"/>
                  </a:lnTo>
                  <a:lnTo>
                    <a:pt x="2573852" y="1116101"/>
                  </a:lnTo>
                  <a:lnTo>
                    <a:pt x="2635519" y="1108794"/>
                  </a:lnTo>
                  <a:lnTo>
                    <a:pt x="2696121" y="1100867"/>
                  </a:lnTo>
                  <a:lnTo>
                    <a:pt x="2755615" y="1092331"/>
                  </a:lnTo>
                  <a:lnTo>
                    <a:pt x="2813956" y="1083201"/>
                  </a:lnTo>
                  <a:lnTo>
                    <a:pt x="2871103" y="1073488"/>
                  </a:lnTo>
                  <a:lnTo>
                    <a:pt x="2927011" y="1063207"/>
                  </a:lnTo>
                  <a:lnTo>
                    <a:pt x="2981639" y="1052369"/>
                  </a:lnTo>
                  <a:lnTo>
                    <a:pt x="3034942" y="1040989"/>
                  </a:lnTo>
                  <a:lnTo>
                    <a:pt x="3086878" y="1029079"/>
                  </a:lnTo>
                  <a:lnTo>
                    <a:pt x="3137403" y="1016652"/>
                  </a:lnTo>
                  <a:lnTo>
                    <a:pt x="3186475" y="1003721"/>
                  </a:lnTo>
                  <a:lnTo>
                    <a:pt x="3234051" y="990299"/>
                  </a:lnTo>
                  <a:lnTo>
                    <a:pt x="3280086" y="976399"/>
                  </a:lnTo>
                  <a:lnTo>
                    <a:pt x="3324539" y="962035"/>
                  </a:lnTo>
                  <a:lnTo>
                    <a:pt x="3367366" y="947219"/>
                  </a:lnTo>
                  <a:lnTo>
                    <a:pt x="3408524" y="931964"/>
                  </a:lnTo>
                  <a:lnTo>
                    <a:pt x="3447970" y="916283"/>
                  </a:lnTo>
                  <a:lnTo>
                    <a:pt x="3485661" y="900190"/>
                  </a:lnTo>
                  <a:lnTo>
                    <a:pt x="3521553" y="883697"/>
                  </a:lnTo>
                  <a:lnTo>
                    <a:pt x="3587771" y="849563"/>
                  </a:lnTo>
                  <a:lnTo>
                    <a:pt x="3646278" y="813988"/>
                  </a:lnTo>
                  <a:lnTo>
                    <a:pt x="3696730" y="777073"/>
                  </a:lnTo>
                  <a:lnTo>
                    <a:pt x="3738782" y="738925"/>
                  </a:lnTo>
                  <a:lnTo>
                    <a:pt x="3772090" y="699646"/>
                  </a:lnTo>
                  <a:lnTo>
                    <a:pt x="3796307" y="659342"/>
                  </a:lnTo>
                  <a:lnTo>
                    <a:pt x="3811091" y="618115"/>
                  </a:lnTo>
                  <a:lnTo>
                    <a:pt x="3816095" y="576072"/>
                  </a:lnTo>
                  <a:lnTo>
                    <a:pt x="3814837" y="554954"/>
                  </a:lnTo>
                  <a:lnTo>
                    <a:pt x="3804900" y="513306"/>
                  </a:lnTo>
                  <a:lnTo>
                    <a:pt x="3785356" y="472527"/>
                  </a:lnTo>
                  <a:lnTo>
                    <a:pt x="3756551" y="432723"/>
                  </a:lnTo>
                  <a:lnTo>
                    <a:pt x="3718828" y="393996"/>
                  </a:lnTo>
                  <a:lnTo>
                    <a:pt x="3672533" y="356452"/>
                  </a:lnTo>
                  <a:lnTo>
                    <a:pt x="3618010" y="320194"/>
                  </a:lnTo>
                  <a:lnTo>
                    <a:pt x="3555604" y="285326"/>
                  </a:lnTo>
                  <a:lnTo>
                    <a:pt x="3485661" y="251953"/>
                  </a:lnTo>
                  <a:lnTo>
                    <a:pt x="3447970" y="235860"/>
                  </a:lnTo>
                  <a:lnTo>
                    <a:pt x="3408524" y="220179"/>
                  </a:lnTo>
                  <a:lnTo>
                    <a:pt x="3367366" y="204924"/>
                  </a:lnTo>
                  <a:lnTo>
                    <a:pt x="3324539" y="190108"/>
                  </a:lnTo>
                  <a:lnTo>
                    <a:pt x="3280086" y="175744"/>
                  </a:lnTo>
                  <a:lnTo>
                    <a:pt x="3234051" y="161844"/>
                  </a:lnTo>
                  <a:lnTo>
                    <a:pt x="3186475" y="148422"/>
                  </a:lnTo>
                  <a:lnTo>
                    <a:pt x="3137403" y="135491"/>
                  </a:lnTo>
                  <a:lnTo>
                    <a:pt x="3086878" y="123064"/>
                  </a:lnTo>
                  <a:lnTo>
                    <a:pt x="3034942" y="111154"/>
                  </a:lnTo>
                  <a:lnTo>
                    <a:pt x="2981639" y="99774"/>
                  </a:lnTo>
                  <a:lnTo>
                    <a:pt x="2927011" y="88936"/>
                  </a:lnTo>
                  <a:lnTo>
                    <a:pt x="2871103" y="78655"/>
                  </a:lnTo>
                  <a:lnTo>
                    <a:pt x="2813956" y="68942"/>
                  </a:lnTo>
                  <a:lnTo>
                    <a:pt x="2755615" y="59812"/>
                  </a:lnTo>
                  <a:lnTo>
                    <a:pt x="2696121" y="51276"/>
                  </a:lnTo>
                  <a:lnTo>
                    <a:pt x="2635519" y="43349"/>
                  </a:lnTo>
                  <a:lnTo>
                    <a:pt x="2573852" y="36042"/>
                  </a:lnTo>
                  <a:lnTo>
                    <a:pt x="2511161" y="29370"/>
                  </a:lnTo>
                  <a:lnTo>
                    <a:pt x="2447492" y="23345"/>
                  </a:lnTo>
                  <a:lnTo>
                    <a:pt x="2382886" y="17980"/>
                  </a:lnTo>
                  <a:lnTo>
                    <a:pt x="2317387" y="13287"/>
                  </a:lnTo>
                  <a:lnTo>
                    <a:pt x="2251037" y="9281"/>
                  </a:lnTo>
                  <a:lnTo>
                    <a:pt x="2183881" y="5975"/>
                  </a:lnTo>
                  <a:lnTo>
                    <a:pt x="2115961" y="3380"/>
                  </a:lnTo>
                  <a:lnTo>
                    <a:pt x="2047320" y="1511"/>
                  </a:lnTo>
                  <a:lnTo>
                    <a:pt x="1978001" y="379"/>
                  </a:lnTo>
                  <a:lnTo>
                    <a:pt x="1908047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1181" y="2385822"/>
              <a:ext cx="3816350" cy="1152525"/>
            </a:xfrm>
            <a:custGeom>
              <a:avLst/>
              <a:gdLst/>
              <a:ahLst/>
              <a:cxnLst/>
              <a:rect l="l" t="t" r="r" b="b"/>
              <a:pathLst>
                <a:path w="3816350" h="1152525">
                  <a:moveTo>
                    <a:pt x="0" y="576072"/>
                  </a:moveTo>
                  <a:lnTo>
                    <a:pt x="5004" y="534028"/>
                  </a:lnTo>
                  <a:lnTo>
                    <a:pt x="19788" y="492801"/>
                  </a:lnTo>
                  <a:lnTo>
                    <a:pt x="44005" y="452497"/>
                  </a:lnTo>
                  <a:lnTo>
                    <a:pt x="77313" y="413218"/>
                  </a:lnTo>
                  <a:lnTo>
                    <a:pt x="119365" y="375070"/>
                  </a:lnTo>
                  <a:lnTo>
                    <a:pt x="169817" y="338155"/>
                  </a:lnTo>
                  <a:lnTo>
                    <a:pt x="228324" y="302580"/>
                  </a:lnTo>
                  <a:lnTo>
                    <a:pt x="294542" y="268446"/>
                  </a:lnTo>
                  <a:lnTo>
                    <a:pt x="330434" y="251953"/>
                  </a:lnTo>
                  <a:lnTo>
                    <a:pt x="368125" y="235860"/>
                  </a:lnTo>
                  <a:lnTo>
                    <a:pt x="407571" y="220179"/>
                  </a:lnTo>
                  <a:lnTo>
                    <a:pt x="448729" y="204924"/>
                  </a:lnTo>
                  <a:lnTo>
                    <a:pt x="491556" y="190108"/>
                  </a:lnTo>
                  <a:lnTo>
                    <a:pt x="536009" y="175744"/>
                  </a:lnTo>
                  <a:lnTo>
                    <a:pt x="582044" y="161844"/>
                  </a:lnTo>
                  <a:lnTo>
                    <a:pt x="629620" y="148422"/>
                  </a:lnTo>
                  <a:lnTo>
                    <a:pt x="678692" y="135491"/>
                  </a:lnTo>
                  <a:lnTo>
                    <a:pt x="729217" y="123064"/>
                  </a:lnTo>
                  <a:lnTo>
                    <a:pt x="781153" y="111154"/>
                  </a:lnTo>
                  <a:lnTo>
                    <a:pt x="834456" y="99774"/>
                  </a:lnTo>
                  <a:lnTo>
                    <a:pt x="889084" y="88936"/>
                  </a:lnTo>
                  <a:lnTo>
                    <a:pt x="944992" y="78655"/>
                  </a:lnTo>
                  <a:lnTo>
                    <a:pt x="1002139" y="68942"/>
                  </a:lnTo>
                  <a:lnTo>
                    <a:pt x="1060480" y="59812"/>
                  </a:lnTo>
                  <a:lnTo>
                    <a:pt x="1119974" y="51276"/>
                  </a:lnTo>
                  <a:lnTo>
                    <a:pt x="1180576" y="43349"/>
                  </a:lnTo>
                  <a:lnTo>
                    <a:pt x="1242243" y="36042"/>
                  </a:lnTo>
                  <a:lnTo>
                    <a:pt x="1304934" y="29370"/>
                  </a:lnTo>
                  <a:lnTo>
                    <a:pt x="1368603" y="23345"/>
                  </a:lnTo>
                  <a:lnTo>
                    <a:pt x="1433209" y="17980"/>
                  </a:lnTo>
                  <a:lnTo>
                    <a:pt x="1498708" y="13287"/>
                  </a:lnTo>
                  <a:lnTo>
                    <a:pt x="1565058" y="9281"/>
                  </a:lnTo>
                  <a:lnTo>
                    <a:pt x="1632214" y="5975"/>
                  </a:lnTo>
                  <a:lnTo>
                    <a:pt x="1700134" y="3380"/>
                  </a:lnTo>
                  <a:lnTo>
                    <a:pt x="1768775" y="1511"/>
                  </a:lnTo>
                  <a:lnTo>
                    <a:pt x="1838094" y="379"/>
                  </a:lnTo>
                  <a:lnTo>
                    <a:pt x="1908047" y="0"/>
                  </a:lnTo>
                  <a:lnTo>
                    <a:pt x="1978001" y="379"/>
                  </a:lnTo>
                  <a:lnTo>
                    <a:pt x="2047320" y="1511"/>
                  </a:lnTo>
                  <a:lnTo>
                    <a:pt x="2115961" y="3380"/>
                  </a:lnTo>
                  <a:lnTo>
                    <a:pt x="2183881" y="5975"/>
                  </a:lnTo>
                  <a:lnTo>
                    <a:pt x="2251037" y="9281"/>
                  </a:lnTo>
                  <a:lnTo>
                    <a:pt x="2317387" y="13287"/>
                  </a:lnTo>
                  <a:lnTo>
                    <a:pt x="2382886" y="17980"/>
                  </a:lnTo>
                  <a:lnTo>
                    <a:pt x="2447492" y="23345"/>
                  </a:lnTo>
                  <a:lnTo>
                    <a:pt x="2511161" y="29370"/>
                  </a:lnTo>
                  <a:lnTo>
                    <a:pt x="2573852" y="36042"/>
                  </a:lnTo>
                  <a:lnTo>
                    <a:pt x="2635519" y="43349"/>
                  </a:lnTo>
                  <a:lnTo>
                    <a:pt x="2696121" y="51276"/>
                  </a:lnTo>
                  <a:lnTo>
                    <a:pt x="2755615" y="59812"/>
                  </a:lnTo>
                  <a:lnTo>
                    <a:pt x="2813956" y="68942"/>
                  </a:lnTo>
                  <a:lnTo>
                    <a:pt x="2871103" y="78655"/>
                  </a:lnTo>
                  <a:lnTo>
                    <a:pt x="2927011" y="88936"/>
                  </a:lnTo>
                  <a:lnTo>
                    <a:pt x="2981639" y="99774"/>
                  </a:lnTo>
                  <a:lnTo>
                    <a:pt x="3034942" y="111154"/>
                  </a:lnTo>
                  <a:lnTo>
                    <a:pt x="3086878" y="123064"/>
                  </a:lnTo>
                  <a:lnTo>
                    <a:pt x="3137403" y="135491"/>
                  </a:lnTo>
                  <a:lnTo>
                    <a:pt x="3186475" y="148422"/>
                  </a:lnTo>
                  <a:lnTo>
                    <a:pt x="3234051" y="161844"/>
                  </a:lnTo>
                  <a:lnTo>
                    <a:pt x="3280086" y="175744"/>
                  </a:lnTo>
                  <a:lnTo>
                    <a:pt x="3324539" y="190108"/>
                  </a:lnTo>
                  <a:lnTo>
                    <a:pt x="3367366" y="204924"/>
                  </a:lnTo>
                  <a:lnTo>
                    <a:pt x="3408524" y="220179"/>
                  </a:lnTo>
                  <a:lnTo>
                    <a:pt x="3447970" y="235860"/>
                  </a:lnTo>
                  <a:lnTo>
                    <a:pt x="3485661" y="251953"/>
                  </a:lnTo>
                  <a:lnTo>
                    <a:pt x="3521553" y="268446"/>
                  </a:lnTo>
                  <a:lnTo>
                    <a:pt x="3587771" y="302580"/>
                  </a:lnTo>
                  <a:lnTo>
                    <a:pt x="3646278" y="338155"/>
                  </a:lnTo>
                  <a:lnTo>
                    <a:pt x="3696730" y="375070"/>
                  </a:lnTo>
                  <a:lnTo>
                    <a:pt x="3738782" y="413218"/>
                  </a:lnTo>
                  <a:lnTo>
                    <a:pt x="3772090" y="452497"/>
                  </a:lnTo>
                  <a:lnTo>
                    <a:pt x="3796307" y="492801"/>
                  </a:lnTo>
                  <a:lnTo>
                    <a:pt x="3811091" y="534028"/>
                  </a:lnTo>
                  <a:lnTo>
                    <a:pt x="3816095" y="576072"/>
                  </a:lnTo>
                  <a:lnTo>
                    <a:pt x="3814837" y="597189"/>
                  </a:lnTo>
                  <a:lnTo>
                    <a:pt x="3804900" y="638837"/>
                  </a:lnTo>
                  <a:lnTo>
                    <a:pt x="3785356" y="679616"/>
                  </a:lnTo>
                  <a:lnTo>
                    <a:pt x="3756551" y="719420"/>
                  </a:lnTo>
                  <a:lnTo>
                    <a:pt x="3718828" y="758147"/>
                  </a:lnTo>
                  <a:lnTo>
                    <a:pt x="3672533" y="795691"/>
                  </a:lnTo>
                  <a:lnTo>
                    <a:pt x="3618010" y="831949"/>
                  </a:lnTo>
                  <a:lnTo>
                    <a:pt x="3555604" y="866817"/>
                  </a:lnTo>
                  <a:lnTo>
                    <a:pt x="3485661" y="900190"/>
                  </a:lnTo>
                  <a:lnTo>
                    <a:pt x="3447970" y="916283"/>
                  </a:lnTo>
                  <a:lnTo>
                    <a:pt x="3408524" y="931964"/>
                  </a:lnTo>
                  <a:lnTo>
                    <a:pt x="3367366" y="947219"/>
                  </a:lnTo>
                  <a:lnTo>
                    <a:pt x="3324539" y="962035"/>
                  </a:lnTo>
                  <a:lnTo>
                    <a:pt x="3280086" y="976399"/>
                  </a:lnTo>
                  <a:lnTo>
                    <a:pt x="3234051" y="990299"/>
                  </a:lnTo>
                  <a:lnTo>
                    <a:pt x="3186475" y="1003721"/>
                  </a:lnTo>
                  <a:lnTo>
                    <a:pt x="3137403" y="1016652"/>
                  </a:lnTo>
                  <a:lnTo>
                    <a:pt x="3086878" y="1029079"/>
                  </a:lnTo>
                  <a:lnTo>
                    <a:pt x="3034942" y="1040989"/>
                  </a:lnTo>
                  <a:lnTo>
                    <a:pt x="2981639" y="1052369"/>
                  </a:lnTo>
                  <a:lnTo>
                    <a:pt x="2927011" y="1063207"/>
                  </a:lnTo>
                  <a:lnTo>
                    <a:pt x="2871103" y="1073488"/>
                  </a:lnTo>
                  <a:lnTo>
                    <a:pt x="2813956" y="1083201"/>
                  </a:lnTo>
                  <a:lnTo>
                    <a:pt x="2755615" y="1092331"/>
                  </a:lnTo>
                  <a:lnTo>
                    <a:pt x="2696121" y="1100867"/>
                  </a:lnTo>
                  <a:lnTo>
                    <a:pt x="2635519" y="1108794"/>
                  </a:lnTo>
                  <a:lnTo>
                    <a:pt x="2573852" y="1116101"/>
                  </a:lnTo>
                  <a:lnTo>
                    <a:pt x="2511161" y="1122773"/>
                  </a:lnTo>
                  <a:lnTo>
                    <a:pt x="2447492" y="1128798"/>
                  </a:lnTo>
                  <a:lnTo>
                    <a:pt x="2382886" y="1134163"/>
                  </a:lnTo>
                  <a:lnTo>
                    <a:pt x="2317387" y="1138856"/>
                  </a:lnTo>
                  <a:lnTo>
                    <a:pt x="2251037" y="1142862"/>
                  </a:lnTo>
                  <a:lnTo>
                    <a:pt x="2183881" y="1146168"/>
                  </a:lnTo>
                  <a:lnTo>
                    <a:pt x="2115961" y="1148763"/>
                  </a:lnTo>
                  <a:lnTo>
                    <a:pt x="2047320" y="1150632"/>
                  </a:lnTo>
                  <a:lnTo>
                    <a:pt x="1978001" y="1151764"/>
                  </a:lnTo>
                  <a:lnTo>
                    <a:pt x="1908047" y="1152143"/>
                  </a:lnTo>
                  <a:lnTo>
                    <a:pt x="1838094" y="1151764"/>
                  </a:lnTo>
                  <a:lnTo>
                    <a:pt x="1768775" y="1150632"/>
                  </a:lnTo>
                  <a:lnTo>
                    <a:pt x="1700134" y="1148763"/>
                  </a:lnTo>
                  <a:lnTo>
                    <a:pt x="1632214" y="1146168"/>
                  </a:lnTo>
                  <a:lnTo>
                    <a:pt x="1565058" y="1142862"/>
                  </a:lnTo>
                  <a:lnTo>
                    <a:pt x="1498708" y="1138856"/>
                  </a:lnTo>
                  <a:lnTo>
                    <a:pt x="1433209" y="1134163"/>
                  </a:lnTo>
                  <a:lnTo>
                    <a:pt x="1368603" y="1128798"/>
                  </a:lnTo>
                  <a:lnTo>
                    <a:pt x="1304934" y="1122773"/>
                  </a:lnTo>
                  <a:lnTo>
                    <a:pt x="1242243" y="1116101"/>
                  </a:lnTo>
                  <a:lnTo>
                    <a:pt x="1180576" y="1108794"/>
                  </a:lnTo>
                  <a:lnTo>
                    <a:pt x="1119974" y="1100867"/>
                  </a:lnTo>
                  <a:lnTo>
                    <a:pt x="1060480" y="1092331"/>
                  </a:lnTo>
                  <a:lnTo>
                    <a:pt x="1002139" y="1083201"/>
                  </a:lnTo>
                  <a:lnTo>
                    <a:pt x="944992" y="1073488"/>
                  </a:lnTo>
                  <a:lnTo>
                    <a:pt x="889084" y="1063207"/>
                  </a:lnTo>
                  <a:lnTo>
                    <a:pt x="834456" y="1052369"/>
                  </a:lnTo>
                  <a:lnTo>
                    <a:pt x="781153" y="1040989"/>
                  </a:lnTo>
                  <a:lnTo>
                    <a:pt x="729217" y="1029079"/>
                  </a:lnTo>
                  <a:lnTo>
                    <a:pt x="678692" y="1016652"/>
                  </a:lnTo>
                  <a:lnTo>
                    <a:pt x="629620" y="1003721"/>
                  </a:lnTo>
                  <a:lnTo>
                    <a:pt x="582044" y="990299"/>
                  </a:lnTo>
                  <a:lnTo>
                    <a:pt x="536009" y="976399"/>
                  </a:lnTo>
                  <a:lnTo>
                    <a:pt x="491556" y="962035"/>
                  </a:lnTo>
                  <a:lnTo>
                    <a:pt x="448729" y="947219"/>
                  </a:lnTo>
                  <a:lnTo>
                    <a:pt x="407571" y="931964"/>
                  </a:lnTo>
                  <a:lnTo>
                    <a:pt x="368125" y="916283"/>
                  </a:lnTo>
                  <a:lnTo>
                    <a:pt x="330434" y="900190"/>
                  </a:lnTo>
                  <a:lnTo>
                    <a:pt x="294542" y="883697"/>
                  </a:lnTo>
                  <a:lnTo>
                    <a:pt x="228324" y="849563"/>
                  </a:lnTo>
                  <a:lnTo>
                    <a:pt x="169817" y="813988"/>
                  </a:lnTo>
                  <a:lnTo>
                    <a:pt x="119365" y="777073"/>
                  </a:lnTo>
                  <a:lnTo>
                    <a:pt x="77313" y="738925"/>
                  </a:lnTo>
                  <a:lnTo>
                    <a:pt x="44005" y="699646"/>
                  </a:lnTo>
                  <a:lnTo>
                    <a:pt x="19788" y="659342"/>
                  </a:lnTo>
                  <a:lnTo>
                    <a:pt x="5004" y="618115"/>
                  </a:lnTo>
                  <a:lnTo>
                    <a:pt x="0" y="576072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311" y="-19078"/>
            <a:ext cx="798271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10</a:t>
            </a:r>
            <a:endParaRPr spc="-260" dirty="0"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0931" y="2961132"/>
            <a:ext cx="1655445" cy="476412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075" marR="147955">
              <a:lnSpc>
                <a:spcPct val="100000"/>
              </a:lnSpc>
              <a:spcBef>
                <a:spcPts val="35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This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will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complete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</a:t>
            </a: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15328" y="3092576"/>
            <a:ext cx="2164715" cy="136525"/>
          </a:xfrm>
          <a:custGeom>
            <a:avLst/>
            <a:gdLst/>
            <a:ahLst/>
            <a:cxnLst/>
            <a:rect l="l" t="t" r="r" b="b"/>
            <a:pathLst>
              <a:path w="2164715" h="136525">
                <a:moveTo>
                  <a:pt x="36221" y="43425"/>
                </a:moveTo>
                <a:lnTo>
                  <a:pt x="25119" y="49348"/>
                </a:lnTo>
                <a:lnTo>
                  <a:pt x="35800" y="56129"/>
                </a:lnTo>
                <a:lnTo>
                  <a:pt x="2164206" y="136271"/>
                </a:lnTo>
                <a:lnTo>
                  <a:pt x="2164715" y="123571"/>
                </a:lnTo>
                <a:lnTo>
                  <a:pt x="36221" y="43425"/>
                </a:lnTo>
                <a:close/>
              </a:path>
              <a:path w="2164715" h="136525">
                <a:moveTo>
                  <a:pt x="90424" y="0"/>
                </a:moveTo>
                <a:lnTo>
                  <a:pt x="0" y="48387"/>
                </a:lnTo>
                <a:lnTo>
                  <a:pt x="83693" y="101473"/>
                </a:lnTo>
                <a:lnTo>
                  <a:pt x="86614" y="103377"/>
                </a:lnTo>
                <a:lnTo>
                  <a:pt x="90550" y="102488"/>
                </a:lnTo>
                <a:lnTo>
                  <a:pt x="92455" y="99568"/>
                </a:lnTo>
                <a:lnTo>
                  <a:pt x="94233" y="96647"/>
                </a:lnTo>
                <a:lnTo>
                  <a:pt x="93345" y="92710"/>
                </a:lnTo>
                <a:lnTo>
                  <a:pt x="90424" y="90805"/>
                </a:lnTo>
                <a:lnTo>
                  <a:pt x="35800" y="56129"/>
                </a:lnTo>
                <a:lnTo>
                  <a:pt x="12319" y="55245"/>
                </a:lnTo>
                <a:lnTo>
                  <a:pt x="12826" y="42545"/>
                </a:lnTo>
                <a:lnTo>
                  <a:pt x="37873" y="42545"/>
                </a:lnTo>
                <a:lnTo>
                  <a:pt x="93345" y="12953"/>
                </a:lnTo>
                <a:lnTo>
                  <a:pt x="96520" y="11302"/>
                </a:lnTo>
                <a:lnTo>
                  <a:pt x="97663" y="7365"/>
                </a:lnTo>
                <a:lnTo>
                  <a:pt x="94361" y="1270"/>
                </a:lnTo>
                <a:lnTo>
                  <a:pt x="90424" y="0"/>
                </a:lnTo>
                <a:close/>
              </a:path>
              <a:path w="2164715" h="136525">
                <a:moveTo>
                  <a:pt x="12826" y="42545"/>
                </a:moveTo>
                <a:lnTo>
                  <a:pt x="12319" y="55245"/>
                </a:lnTo>
                <a:lnTo>
                  <a:pt x="35800" y="56129"/>
                </a:lnTo>
                <a:lnTo>
                  <a:pt x="33207" y="54483"/>
                </a:lnTo>
                <a:lnTo>
                  <a:pt x="15494" y="54483"/>
                </a:lnTo>
                <a:lnTo>
                  <a:pt x="16001" y="43561"/>
                </a:lnTo>
                <a:lnTo>
                  <a:pt x="35968" y="43561"/>
                </a:lnTo>
                <a:lnTo>
                  <a:pt x="36221" y="43425"/>
                </a:lnTo>
                <a:lnTo>
                  <a:pt x="12826" y="42545"/>
                </a:lnTo>
                <a:close/>
              </a:path>
              <a:path w="2164715" h="136525">
                <a:moveTo>
                  <a:pt x="16001" y="43561"/>
                </a:moveTo>
                <a:lnTo>
                  <a:pt x="15494" y="54483"/>
                </a:lnTo>
                <a:lnTo>
                  <a:pt x="25119" y="49348"/>
                </a:lnTo>
                <a:lnTo>
                  <a:pt x="16001" y="43561"/>
                </a:lnTo>
                <a:close/>
              </a:path>
              <a:path w="2164715" h="136525">
                <a:moveTo>
                  <a:pt x="25119" y="49348"/>
                </a:moveTo>
                <a:lnTo>
                  <a:pt x="15494" y="54483"/>
                </a:lnTo>
                <a:lnTo>
                  <a:pt x="33207" y="54483"/>
                </a:lnTo>
                <a:lnTo>
                  <a:pt x="25119" y="49348"/>
                </a:lnTo>
                <a:close/>
              </a:path>
              <a:path w="2164715" h="136525">
                <a:moveTo>
                  <a:pt x="35968" y="43561"/>
                </a:moveTo>
                <a:lnTo>
                  <a:pt x="16001" y="43561"/>
                </a:lnTo>
                <a:lnTo>
                  <a:pt x="25119" y="49348"/>
                </a:lnTo>
                <a:lnTo>
                  <a:pt x="35968" y="43561"/>
                </a:lnTo>
                <a:close/>
              </a:path>
              <a:path w="2164715" h="136525">
                <a:moveTo>
                  <a:pt x="37873" y="42545"/>
                </a:moveTo>
                <a:lnTo>
                  <a:pt x="12826" y="42545"/>
                </a:lnTo>
                <a:lnTo>
                  <a:pt x="36221" y="43425"/>
                </a:lnTo>
                <a:lnTo>
                  <a:pt x="37873" y="4254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36023" y="765048"/>
            <a:ext cx="944880" cy="691215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710" marR="199390">
              <a:lnSpc>
                <a:spcPct val="100000"/>
              </a:lnSpc>
              <a:spcBef>
                <a:spcPts val="35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Click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once</a:t>
            </a:r>
            <a:r>
              <a:rPr sz="1400" spc="-1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finished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9576" y="1144650"/>
            <a:ext cx="504190" cy="103505"/>
          </a:xfrm>
          <a:custGeom>
            <a:avLst/>
            <a:gdLst/>
            <a:ahLst/>
            <a:cxnLst/>
            <a:rect l="l" t="t" r="r" b="b"/>
            <a:pathLst>
              <a:path w="504190" h="103505">
                <a:moveTo>
                  <a:pt x="88646" y="0"/>
                </a:moveTo>
                <a:lnTo>
                  <a:pt x="0" y="51688"/>
                </a:lnTo>
                <a:lnTo>
                  <a:pt x="88646" y="103377"/>
                </a:lnTo>
                <a:lnTo>
                  <a:pt x="92455" y="102362"/>
                </a:lnTo>
                <a:lnTo>
                  <a:pt x="96012" y="96265"/>
                </a:lnTo>
                <a:lnTo>
                  <a:pt x="94996" y="92456"/>
                </a:lnTo>
                <a:lnTo>
                  <a:pt x="35995" y="58038"/>
                </a:lnTo>
                <a:lnTo>
                  <a:pt x="12573" y="58038"/>
                </a:lnTo>
                <a:lnTo>
                  <a:pt x="12573" y="45338"/>
                </a:lnTo>
                <a:lnTo>
                  <a:pt x="35995" y="45338"/>
                </a:lnTo>
                <a:lnTo>
                  <a:pt x="94996" y="10922"/>
                </a:lnTo>
                <a:lnTo>
                  <a:pt x="96012" y="7112"/>
                </a:lnTo>
                <a:lnTo>
                  <a:pt x="92455" y="1015"/>
                </a:lnTo>
                <a:lnTo>
                  <a:pt x="88646" y="0"/>
                </a:lnTo>
                <a:close/>
              </a:path>
              <a:path w="504190" h="103505">
                <a:moveTo>
                  <a:pt x="35995" y="45338"/>
                </a:moveTo>
                <a:lnTo>
                  <a:pt x="12573" y="45338"/>
                </a:lnTo>
                <a:lnTo>
                  <a:pt x="12573" y="58038"/>
                </a:lnTo>
                <a:lnTo>
                  <a:pt x="35995" y="58038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504190" h="103505">
                <a:moveTo>
                  <a:pt x="504063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504063" y="58038"/>
                </a:lnTo>
                <a:lnTo>
                  <a:pt x="504063" y="45338"/>
                </a:lnTo>
                <a:close/>
              </a:path>
              <a:path w="504190" h="103505">
                <a:moveTo>
                  <a:pt x="15748" y="46227"/>
                </a:moveTo>
                <a:lnTo>
                  <a:pt x="15748" y="57150"/>
                </a:lnTo>
                <a:lnTo>
                  <a:pt x="25109" y="51688"/>
                </a:lnTo>
                <a:lnTo>
                  <a:pt x="15748" y="46227"/>
                </a:lnTo>
                <a:close/>
              </a:path>
              <a:path w="504190" h="103505">
                <a:moveTo>
                  <a:pt x="25109" y="51688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8"/>
                </a:lnTo>
                <a:close/>
              </a:path>
              <a:path w="504190" h="103505">
                <a:moveTo>
                  <a:pt x="34471" y="46227"/>
                </a:moveTo>
                <a:lnTo>
                  <a:pt x="15748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3832" y="836675"/>
            <a:ext cx="7964424" cy="3960876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18007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11 </a:t>
            </a:r>
            <a:endParaRPr spc="-260" dirty="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27292" y="5157215"/>
            <a:ext cx="2776855" cy="907941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6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This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is now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closed.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be</a:t>
            </a:r>
          </a:p>
          <a:p>
            <a:pPr marL="92710">
              <a:lnSpc>
                <a:spcPct val="100000"/>
              </a:lnSpc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viewed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or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cloned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so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that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you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201930">
              <a:lnSpc>
                <a:spcPct val="100000"/>
              </a:lnSpc>
            </a:pP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don’t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have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start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from scratch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review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it.</a:t>
            </a: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7127" y="3788664"/>
            <a:ext cx="798195" cy="1371600"/>
          </a:xfrm>
          <a:custGeom>
            <a:avLst/>
            <a:gdLst/>
            <a:ahLst/>
            <a:cxnLst/>
            <a:rect l="l" t="t" r="r" b="b"/>
            <a:pathLst>
              <a:path w="798195" h="1371600">
                <a:moveTo>
                  <a:pt x="784906" y="21790"/>
                </a:moveTo>
                <a:lnTo>
                  <a:pt x="774025" y="27997"/>
                </a:lnTo>
                <a:lnTo>
                  <a:pt x="0" y="1364996"/>
                </a:lnTo>
                <a:lnTo>
                  <a:pt x="10922" y="1371346"/>
                </a:lnTo>
                <a:lnTo>
                  <a:pt x="784962" y="34538"/>
                </a:lnTo>
                <a:lnTo>
                  <a:pt x="784906" y="21790"/>
                </a:lnTo>
                <a:close/>
              </a:path>
              <a:path w="798195" h="1371600">
                <a:moveTo>
                  <a:pt x="797589" y="7747"/>
                </a:moveTo>
                <a:lnTo>
                  <a:pt x="785749" y="7747"/>
                </a:lnTo>
                <a:lnTo>
                  <a:pt x="796798" y="14097"/>
                </a:lnTo>
                <a:lnTo>
                  <a:pt x="784962" y="34538"/>
                </a:lnTo>
                <a:lnTo>
                  <a:pt x="785241" y="99060"/>
                </a:lnTo>
                <a:lnTo>
                  <a:pt x="785241" y="102616"/>
                </a:lnTo>
                <a:lnTo>
                  <a:pt x="788034" y="105410"/>
                </a:lnTo>
                <a:lnTo>
                  <a:pt x="795020" y="105410"/>
                </a:lnTo>
                <a:lnTo>
                  <a:pt x="797941" y="102616"/>
                </a:lnTo>
                <a:lnTo>
                  <a:pt x="797589" y="7747"/>
                </a:lnTo>
                <a:close/>
              </a:path>
              <a:path w="798195" h="1371600">
                <a:moveTo>
                  <a:pt x="797559" y="0"/>
                </a:moveTo>
                <a:lnTo>
                  <a:pt x="711453" y="49022"/>
                </a:lnTo>
                <a:lnTo>
                  <a:pt x="708405" y="50800"/>
                </a:lnTo>
                <a:lnTo>
                  <a:pt x="707390" y="54610"/>
                </a:lnTo>
                <a:lnTo>
                  <a:pt x="709041" y="57658"/>
                </a:lnTo>
                <a:lnTo>
                  <a:pt x="710819" y="60706"/>
                </a:lnTo>
                <a:lnTo>
                  <a:pt x="714755" y="61849"/>
                </a:lnTo>
                <a:lnTo>
                  <a:pt x="717803" y="60071"/>
                </a:lnTo>
                <a:lnTo>
                  <a:pt x="774025" y="27997"/>
                </a:lnTo>
                <a:lnTo>
                  <a:pt x="785749" y="7747"/>
                </a:lnTo>
                <a:lnTo>
                  <a:pt x="797589" y="7747"/>
                </a:lnTo>
                <a:lnTo>
                  <a:pt x="797559" y="0"/>
                </a:lnTo>
                <a:close/>
              </a:path>
              <a:path w="798195" h="1371600">
                <a:moveTo>
                  <a:pt x="791273" y="10922"/>
                </a:moveTo>
                <a:lnTo>
                  <a:pt x="784859" y="10922"/>
                </a:lnTo>
                <a:lnTo>
                  <a:pt x="794384" y="16383"/>
                </a:lnTo>
                <a:lnTo>
                  <a:pt x="784906" y="21790"/>
                </a:lnTo>
                <a:lnTo>
                  <a:pt x="784962" y="34538"/>
                </a:lnTo>
                <a:lnTo>
                  <a:pt x="796798" y="14097"/>
                </a:lnTo>
                <a:lnTo>
                  <a:pt x="791273" y="10922"/>
                </a:lnTo>
                <a:close/>
              </a:path>
              <a:path w="798195" h="1371600">
                <a:moveTo>
                  <a:pt x="785749" y="7747"/>
                </a:moveTo>
                <a:lnTo>
                  <a:pt x="774025" y="27997"/>
                </a:lnTo>
                <a:lnTo>
                  <a:pt x="784906" y="21790"/>
                </a:lnTo>
                <a:lnTo>
                  <a:pt x="784859" y="10922"/>
                </a:lnTo>
                <a:lnTo>
                  <a:pt x="791273" y="10922"/>
                </a:lnTo>
                <a:lnTo>
                  <a:pt x="785749" y="7747"/>
                </a:lnTo>
                <a:close/>
              </a:path>
              <a:path w="798195" h="1371600">
                <a:moveTo>
                  <a:pt x="784859" y="10922"/>
                </a:moveTo>
                <a:lnTo>
                  <a:pt x="784906" y="21790"/>
                </a:lnTo>
                <a:lnTo>
                  <a:pt x="794384" y="16383"/>
                </a:lnTo>
                <a:lnTo>
                  <a:pt x="784859" y="109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3832" y="836675"/>
            <a:ext cx="7964424" cy="3960876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25627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12</a:t>
            </a:r>
            <a:endParaRPr spc="-260" dirty="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27292" y="5157215"/>
            <a:ext cx="2776855" cy="1123384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6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This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is now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closed.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be</a:t>
            </a:r>
          </a:p>
          <a:p>
            <a:pPr marL="92710">
              <a:lnSpc>
                <a:spcPct val="100000"/>
              </a:lnSpc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viewed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or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cloned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so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that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you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201930">
              <a:lnSpc>
                <a:spcPct val="100000"/>
              </a:lnSpc>
            </a:pP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don’t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have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start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from scratch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review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it.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only clone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latest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version.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7127" y="3788664"/>
            <a:ext cx="798195" cy="1371600"/>
          </a:xfrm>
          <a:custGeom>
            <a:avLst/>
            <a:gdLst/>
            <a:ahLst/>
            <a:cxnLst/>
            <a:rect l="l" t="t" r="r" b="b"/>
            <a:pathLst>
              <a:path w="798195" h="1371600">
                <a:moveTo>
                  <a:pt x="784906" y="21790"/>
                </a:moveTo>
                <a:lnTo>
                  <a:pt x="774025" y="27997"/>
                </a:lnTo>
                <a:lnTo>
                  <a:pt x="0" y="1364996"/>
                </a:lnTo>
                <a:lnTo>
                  <a:pt x="10922" y="1371346"/>
                </a:lnTo>
                <a:lnTo>
                  <a:pt x="784962" y="34538"/>
                </a:lnTo>
                <a:lnTo>
                  <a:pt x="784906" y="21790"/>
                </a:lnTo>
                <a:close/>
              </a:path>
              <a:path w="798195" h="1371600">
                <a:moveTo>
                  <a:pt x="797589" y="7747"/>
                </a:moveTo>
                <a:lnTo>
                  <a:pt x="785749" y="7747"/>
                </a:lnTo>
                <a:lnTo>
                  <a:pt x="796798" y="14097"/>
                </a:lnTo>
                <a:lnTo>
                  <a:pt x="784962" y="34538"/>
                </a:lnTo>
                <a:lnTo>
                  <a:pt x="785241" y="99060"/>
                </a:lnTo>
                <a:lnTo>
                  <a:pt x="785241" y="102616"/>
                </a:lnTo>
                <a:lnTo>
                  <a:pt x="788034" y="105410"/>
                </a:lnTo>
                <a:lnTo>
                  <a:pt x="795020" y="105410"/>
                </a:lnTo>
                <a:lnTo>
                  <a:pt x="797941" y="102616"/>
                </a:lnTo>
                <a:lnTo>
                  <a:pt x="797589" y="7747"/>
                </a:lnTo>
                <a:close/>
              </a:path>
              <a:path w="798195" h="1371600">
                <a:moveTo>
                  <a:pt x="797559" y="0"/>
                </a:moveTo>
                <a:lnTo>
                  <a:pt x="711453" y="49022"/>
                </a:lnTo>
                <a:lnTo>
                  <a:pt x="708405" y="50800"/>
                </a:lnTo>
                <a:lnTo>
                  <a:pt x="707390" y="54610"/>
                </a:lnTo>
                <a:lnTo>
                  <a:pt x="709041" y="57658"/>
                </a:lnTo>
                <a:lnTo>
                  <a:pt x="710819" y="60706"/>
                </a:lnTo>
                <a:lnTo>
                  <a:pt x="714755" y="61849"/>
                </a:lnTo>
                <a:lnTo>
                  <a:pt x="717803" y="60071"/>
                </a:lnTo>
                <a:lnTo>
                  <a:pt x="774025" y="27997"/>
                </a:lnTo>
                <a:lnTo>
                  <a:pt x="785749" y="7747"/>
                </a:lnTo>
                <a:lnTo>
                  <a:pt x="797589" y="7747"/>
                </a:lnTo>
                <a:lnTo>
                  <a:pt x="797559" y="0"/>
                </a:lnTo>
                <a:close/>
              </a:path>
              <a:path w="798195" h="1371600">
                <a:moveTo>
                  <a:pt x="791273" y="10922"/>
                </a:moveTo>
                <a:lnTo>
                  <a:pt x="784859" y="10922"/>
                </a:lnTo>
                <a:lnTo>
                  <a:pt x="794384" y="16383"/>
                </a:lnTo>
                <a:lnTo>
                  <a:pt x="784906" y="21790"/>
                </a:lnTo>
                <a:lnTo>
                  <a:pt x="784962" y="34538"/>
                </a:lnTo>
                <a:lnTo>
                  <a:pt x="796798" y="14097"/>
                </a:lnTo>
                <a:lnTo>
                  <a:pt x="791273" y="10922"/>
                </a:lnTo>
                <a:close/>
              </a:path>
              <a:path w="798195" h="1371600">
                <a:moveTo>
                  <a:pt x="785749" y="7747"/>
                </a:moveTo>
                <a:lnTo>
                  <a:pt x="774025" y="27997"/>
                </a:lnTo>
                <a:lnTo>
                  <a:pt x="784906" y="21790"/>
                </a:lnTo>
                <a:lnTo>
                  <a:pt x="784859" y="10922"/>
                </a:lnTo>
                <a:lnTo>
                  <a:pt x="791273" y="10922"/>
                </a:lnTo>
                <a:lnTo>
                  <a:pt x="785749" y="7747"/>
                </a:lnTo>
                <a:close/>
              </a:path>
              <a:path w="798195" h="1371600">
                <a:moveTo>
                  <a:pt x="784859" y="10922"/>
                </a:moveTo>
                <a:lnTo>
                  <a:pt x="784906" y="21790"/>
                </a:lnTo>
                <a:lnTo>
                  <a:pt x="794384" y="16383"/>
                </a:lnTo>
                <a:lnTo>
                  <a:pt x="784859" y="109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35123" y="5132832"/>
            <a:ext cx="2776855" cy="477054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075" marR="165735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Clicking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here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will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create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brand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new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(blank)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for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PWS.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3464" y="3645408"/>
            <a:ext cx="414655" cy="1482090"/>
          </a:xfrm>
          <a:custGeom>
            <a:avLst/>
            <a:gdLst/>
            <a:ahLst/>
            <a:cxnLst/>
            <a:rect l="l" t="t" r="r" b="b"/>
            <a:pathLst>
              <a:path w="414655" h="1482089">
                <a:moveTo>
                  <a:pt x="34364" y="24425"/>
                </a:moveTo>
                <a:lnTo>
                  <a:pt x="30896" y="36616"/>
                </a:lnTo>
                <a:lnTo>
                  <a:pt x="401828" y="1481836"/>
                </a:lnTo>
                <a:lnTo>
                  <a:pt x="414147" y="1478788"/>
                </a:lnTo>
                <a:lnTo>
                  <a:pt x="43195" y="33365"/>
                </a:lnTo>
                <a:lnTo>
                  <a:pt x="34364" y="24425"/>
                </a:lnTo>
                <a:close/>
              </a:path>
              <a:path w="414655" h="1482089">
                <a:moveTo>
                  <a:pt x="28067" y="0"/>
                </a:moveTo>
                <a:lnTo>
                  <a:pt x="1016" y="95250"/>
                </a:lnTo>
                <a:lnTo>
                  <a:pt x="0" y="98679"/>
                </a:lnTo>
                <a:lnTo>
                  <a:pt x="2032" y="102235"/>
                </a:lnTo>
                <a:lnTo>
                  <a:pt x="5334" y="103124"/>
                </a:lnTo>
                <a:lnTo>
                  <a:pt x="8762" y="104140"/>
                </a:lnTo>
                <a:lnTo>
                  <a:pt x="12192" y="102108"/>
                </a:lnTo>
                <a:lnTo>
                  <a:pt x="13244" y="98679"/>
                </a:lnTo>
                <a:lnTo>
                  <a:pt x="30896" y="36616"/>
                </a:lnTo>
                <a:lnTo>
                  <a:pt x="25018" y="13716"/>
                </a:lnTo>
                <a:lnTo>
                  <a:pt x="37337" y="10541"/>
                </a:lnTo>
                <a:lnTo>
                  <a:pt x="38475" y="10541"/>
                </a:lnTo>
                <a:lnTo>
                  <a:pt x="28067" y="0"/>
                </a:lnTo>
                <a:close/>
              </a:path>
              <a:path w="414655" h="1482089">
                <a:moveTo>
                  <a:pt x="38475" y="10541"/>
                </a:moveTo>
                <a:lnTo>
                  <a:pt x="37337" y="10541"/>
                </a:lnTo>
                <a:lnTo>
                  <a:pt x="43195" y="33365"/>
                </a:lnTo>
                <a:lnTo>
                  <a:pt x="88646" y="79375"/>
                </a:lnTo>
                <a:lnTo>
                  <a:pt x="91186" y="81915"/>
                </a:lnTo>
                <a:lnTo>
                  <a:pt x="95123" y="81915"/>
                </a:lnTo>
                <a:lnTo>
                  <a:pt x="97662" y="79502"/>
                </a:lnTo>
                <a:lnTo>
                  <a:pt x="100203" y="76962"/>
                </a:lnTo>
                <a:lnTo>
                  <a:pt x="100203" y="73025"/>
                </a:lnTo>
                <a:lnTo>
                  <a:pt x="97662" y="70485"/>
                </a:lnTo>
                <a:lnTo>
                  <a:pt x="38475" y="10541"/>
                </a:lnTo>
                <a:close/>
              </a:path>
              <a:path w="414655" h="1482089">
                <a:moveTo>
                  <a:pt x="37337" y="10541"/>
                </a:moveTo>
                <a:lnTo>
                  <a:pt x="25018" y="13716"/>
                </a:lnTo>
                <a:lnTo>
                  <a:pt x="30896" y="36616"/>
                </a:lnTo>
                <a:lnTo>
                  <a:pt x="34364" y="24425"/>
                </a:lnTo>
                <a:lnTo>
                  <a:pt x="26670" y="16637"/>
                </a:lnTo>
                <a:lnTo>
                  <a:pt x="37337" y="13970"/>
                </a:lnTo>
                <a:lnTo>
                  <a:pt x="38218" y="13970"/>
                </a:lnTo>
                <a:lnTo>
                  <a:pt x="37337" y="10541"/>
                </a:lnTo>
                <a:close/>
              </a:path>
              <a:path w="414655" h="1482089">
                <a:moveTo>
                  <a:pt x="38218" y="13970"/>
                </a:moveTo>
                <a:lnTo>
                  <a:pt x="37337" y="13970"/>
                </a:lnTo>
                <a:lnTo>
                  <a:pt x="34364" y="24425"/>
                </a:lnTo>
                <a:lnTo>
                  <a:pt x="43195" y="33365"/>
                </a:lnTo>
                <a:lnTo>
                  <a:pt x="38218" y="13970"/>
                </a:lnTo>
                <a:close/>
              </a:path>
              <a:path w="414655" h="1482089">
                <a:moveTo>
                  <a:pt x="37337" y="13970"/>
                </a:moveTo>
                <a:lnTo>
                  <a:pt x="26670" y="16637"/>
                </a:lnTo>
                <a:lnTo>
                  <a:pt x="34364" y="24425"/>
                </a:lnTo>
                <a:lnTo>
                  <a:pt x="37337" y="139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635" algn="ctr"/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Treatment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Distribution</a:t>
            </a:r>
            <a:r>
              <a:rPr sz="32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Pipework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85057" y="2667382"/>
            <a:ext cx="442214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spcBef>
                <a:spcPts val="675"/>
              </a:spcBef>
            </a:pPr>
            <a:r>
              <a:rPr sz="2400" dirty="0">
                <a:latin typeface="Tahoma"/>
                <a:cs typeface="Tahoma"/>
              </a:rPr>
              <a:t>Matt</a:t>
            </a:r>
            <a:r>
              <a:rPr sz="2400" spc="-5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Bower</a:t>
            </a:r>
            <a:endParaRPr sz="2400" dirty="0">
              <a:latin typeface="Tahoma"/>
              <a:cs typeface="Tahoma"/>
            </a:endParaRPr>
          </a:p>
          <a:p>
            <a:pPr marL="12065" marR="5080" algn="ctr">
              <a:lnSpc>
                <a:spcPts val="3460"/>
              </a:lnSpc>
              <a:spcBef>
                <a:spcPts val="95"/>
              </a:spcBef>
            </a:pPr>
            <a:r>
              <a:rPr sz="2400" spc="-5" dirty="0">
                <a:latin typeface="Tahoma"/>
                <a:cs typeface="Tahoma"/>
              </a:rPr>
              <a:t>DWQR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Risk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Assessment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Training </a:t>
            </a:r>
            <a:r>
              <a:rPr sz="2400" spc="-7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2018</a:t>
            </a:r>
            <a:endParaRPr sz="2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5551" y="478282"/>
            <a:ext cx="32258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T</a:t>
            </a:r>
            <a:r>
              <a:rPr spc="-120" dirty="0"/>
              <a:t>h</a:t>
            </a:r>
            <a:r>
              <a:rPr dirty="0"/>
              <a:t>e</a:t>
            </a:r>
            <a:r>
              <a:rPr spc="-320" dirty="0"/>
              <a:t> </a:t>
            </a:r>
            <a:r>
              <a:rPr dirty="0"/>
              <a:t>f</a:t>
            </a:r>
            <a:r>
              <a:rPr spc="-25" dirty="0"/>
              <a:t>u</a:t>
            </a:r>
            <a:r>
              <a:rPr spc="-5" dirty="0"/>
              <a:t>tu</a:t>
            </a:r>
            <a:r>
              <a:rPr spc="-20" dirty="0"/>
              <a:t>r</a:t>
            </a:r>
            <a:r>
              <a:rPr spc="-25" dirty="0"/>
              <a:t>e</a:t>
            </a:r>
            <a:r>
              <a:rPr spc="-20" dirty="0"/>
              <a:t>…</a:t>
            </a:r>
            <a:r>
              <a:rPr dirty="0"/>
              <a:t>.</a:t>
            </a:r>
          </a:p>
        </p:txBody>
      </p:sp>
      <p:grpSp>
        <p:nvGrpSpPr>
          <p:cNvPr id="3" name="object 3" descr="Road"/>
          <p:cNvGrpSpPr/>
          <p:nvPr/>
        </p:nvGrpSpPr>
        <p:grpSpPr>
          <a:xfrm>
            <a:off x="1652007" y="1240253"/>
            <a:ext cx="8714105" cy="4314190"/>
            <a:chOff x="1652007" y="1240253"/>
            <a:chExt cx="8714105" cy="43141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007" y="1240253"/>
              <a:ext cx="8713483" cy="43137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1782" y="3338068"/>
              <a:ext cx="3573779" cy="19537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51782" y="3338068"/>
              <a:ext cx="3573779" cy="1953895"/>
            </a:xfrm>
            <a:custGeom>
              <a:avLst/>
              <a:gdLst/>
              <a:ahLst/>
              <a:cxnLst/>
              <a:rect l="l" t="t" r="r" b="b"/>
              <a:pathLst>
                <a:path w="3573779" h="1953895">
                  <a:moveTo>
                    <a:pt x="0" y="195326"/>
                  </a:moveTo>
                  <a:lnTo>
                    <a:pt x="5206" y="150495"/>
                  </a:lnTo>
                  <a:lnTo>
                    <a:pt x="19812" y="109474"/>
                  </a:lnTo>
                  <a:lnTo>
                    <a:pt x="42925" y="73152"/>
                  </a:lnTo>
                  <a:lnTo>
                    <a:pt x="73151" y="42926"/>
                  </a:lnTo>
                  <a:lnTo>
                    <a:pt x="109473" y="19812"/>
                  </a:lnTo>
                  <a:lnTo>
                    <a:pt x="150494" y="5207"/>
                  </a:lnTo>
                  <a:lnTo>
                    <a:pt x="195325" y="0"/>
                  </a:lnTo>
                  <a:lnTo>
                    <a:pt x="3378453" y="0"/>
                  </a:lnTo>
                  <a:lnTo>
                    <a:pt x="3423285" y="5207"/>
                  </a:lnTo>
                  <a:lnTo>
                    <a:pt x="3464306" y="19812"/>
                  </a:lnTo>
                  <a:lnTo>
                    <a:pt x="3500627" y="42926"/>
                  </a:lnTo>
                  <a:lnTo>
                    <a:pt x="3530853" y="73152"/>
                  </a:lnTo>
                  <a:lnTo>
                    <a:pt x="3553967" y="109474"/>
                  </a:lnTo>
                  <a:lnTo>
                    <a:pt x="3568572" y="150495"/>
                  </a:lnTo>
                  <a:lnTo>
                    <a:pt x="3573779" y="195326"/>
                  </a:lnTo>
                  <a:lnTo>
                    <a:pt x="3573779" y="1758442"/>
                  </a:lnTo>
                  <a:lnTo>
                    <a:pt x="3568572" y="1803146"/>
                  </a:lnTo>
                  <a:lnTo>
                    <a:pt x="3553967" y="1844294"/>
                  </a:lnTo>
                  <a:lnTo>
                    <a:pt x="3530853" y="1880616"/>
                  </a:lnTo>
                  <a:lnTo>
                    <a:pt x="3500627" y="1910842"/>
                  </a:lnTo>
                  <a:lnTo>
                    <a:pt x="3464306" y="1933956"/>
                  </a:lnTo>
                  <a:lnTo>
                    <a:pt x="3423285" y="1948561"/>
                  </a:lnTo>
                  <a:lnTo>
                    <a:pt x="3378453" y="1953768"/>
                  </a:lnTo>
                  <a:lnTo>
                    <a:pt x="195325" y="1953768"/>
                  </a:lnTo>
                  <a:lnTo>
                    <a:pt x="150494" y="1948561"/>
                  </a:lnTo>
                  <a:lnTo>
                    <a:pt x="109473" y="1933956"/>
                  </a:lnTo>
                  <a:lnTo>
                    <a:pt x="73151" y="1910842"/>
                  </a:lnTo>
                  <a:lnTo>
                    <a:pt x="42925" y="1880616"/>
                  </a:lnTo>
                  <a:lnTo>
                    <a:pt x="19812" y="1844294"/>
                  </a:lnTo>
                  <a:lnTo>
                    <a:pt x="5206" y="1803146"/>
                  </a:lnTo>
                  <a:lnTo>
                    <a:pt x="0" y="1758442"/>
                  </a:lnTo>
                  <a:lnTo>
                    <a:pt x="0" y="19532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34714" y="1300937"/>
            <a:ext cx="5847080" cy="158940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ts val="3040"/>
              </a:lnSpc>
              <a:spcBef>
                <a:spcPts val="465"/>
              </a:spcBef>
            </a:pPr>
            <a:r>
              <a:rPr sz="2800" spc="-5" dirty="0">
                <a:solidFill>
                  <a:srgbClr val="333399"/>
                </a:solidFill>
                <a:latin typeface="Tahoma"/>
                <a:cs typeface="Tahoma"/>
              </a:rPr>
              <a:t>Progress</a:t>
            </a:r>
            <a:r>
              <a:rPr sz="28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2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28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333399"/>
                </a:solidFill>
                <a:latin typeface="Tahoma"/>
                <a:cs typeface="Tahoma"/>
              </a:rPr>
              <a:t>reviewed</a:t>
            </a:r>
            <a:r>
              <a:rPr sz="28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33399"/>
                </a:solidFill>
                <a:latin typeface="Tahoma"/>
                <a:cs typeface="Tahoma"/>
              </a:rPr>
              <a:t>by</a:t>
            </a:r>
            <a:r>
              <a:rPr sz="28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333399"/>
                </a:solidFill>
                <a:latin typeface="Tahoma"/>
                <a:cs typeface="Tahoma"/>
              </a:rPr>
              <a:t>DWQR</a:t>
            </a:r>
            <a:r>
              <a:rPr sz="2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333399"/>
                </a:solidFill>
                <a:latin typeface="Tahoma"/>
                <a:cs typeface="Tahoma"/>
              </a:rPr>
              <a:t>/ </a:t>
            </a:r>
            <a:r>
              <a:rPr sz="2800" spc="-8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33399"/>
                </a:solidFill>
                <a:latin typeface="Tahoma"/>
                <a:cs typeface="Tahoma"/>
              </a:rPr>
              <a:t>PWS </a:t>
            </a:r>
            <a:r>
              <a:rPr sz="2800" dirty="0">
                <a:solidFill>
                  <a:srgbClr val="333399"/>
                </a:solidFill>
                <a:latin typeface="Tahoma"/>
                <a:cs typeface="Tahoma"/>
              </a:rPr>
              <a:t>subgroup</a:t>
            </a:r>
            <a:endParaRPr sz="2800">
              <a:latin typeface="Tahoma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919"/>
              </a:spcBef>
              <a:buChar char="•"/>
              <a:tabLst>
                <a:tab pos="241935" algn="l"/>
              </a:tabLst>
            </a:pP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Feedback</a:t>
            </a:r>
            <a:r>
              <a:rPr sz="20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via</a:t>
            </a:r>
            <a:r>
              <a:rPr sz="20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DWQR</a:t>
            </a:r>
            <a:r>
              <a:rPr sz="20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Subgroup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or</a:t>
            </a:r>
            <a:r>
              <a:rPr sz="20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333399"/>
                </a:solidFill>
                <a:latin typeface="Tahoma"/>
                <a:cs typeface="Tahoma"/>
              </a:rPr>
              <a:t>Forum</a:t>
            </a:r>
            <a:endParaRPr sz="2000">
              <a:latin typeface="Tahoma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145"/>
              </a:spcBef>
              <a:buChar char="•"/>
              <a:tabLst>
                <a:tab pos="241935" algn="l"/>
              </a:tabLst>
            </a:pP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Probable</a:t>
            </a:r>
            <a:r>
              <a:rPr sz="20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Seminar</a:t>
            </a:r>
            <a:r>
              <a:rPr sz="20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20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333399"/>
                </a:solidFill>
                <a:latin typeface="Tahoma"/>
                <a:cs typeface="Tahoma"/>
              </a:rPr>
              <a:t>Spring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427280"/>
            <a:ext cx="432892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of risk </a:t>
            </a:r>
            <a:endParaRPr spc="-100" dirty="0"/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92936"/>
            <a:ext cx="8736330" cy="4347210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2851" y="2010283"/>
            <a:ext cx="5685790" cy="3499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Large 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area</a:t>
            </a:r>
            <a:r>
              <a:rPr sz="22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of risk</a:t>
            </a:r>
            <a:endParaRPr sz="2200">
              <a:latin typeface="Tahoma"/>
              <a:cs typeface="Tahoma"/>
            </a:endParaRPr>
          </a:p>
          <a:p>
            <a:pPr>
              <a:spcBef>
                <a:spcPts val="45"/>
              </a:spcBef>
              <a:buClr>
                <a:srgbClr val="333399"/>
              </a:buClr>
              <a:buFont typeface="Tahoma"/>
              <a:buChar char="•"/>
            </a:pPr>
            <a:endParaRPr sz="2400">
              <a:latin typeface="Tahoma"/>
              <a:cs typeface="Tahom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Wide</a:t>
            </a:r>
            <a:r>
              <a:rPr sz="22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range</a:t>
            </a:r>
            <a:r>
              <a:rPr sz="2200" spc="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22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materials</a:t>
            </a:r>
            <a:r>
              <a:rPr sz="22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2200" spc="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conditions</a:t>
            </a:r>
            <a:endParaRPr sz="2200">
              <a:latin typeface="Tahoma"/>
              <a:cs typeface="Tahoma"/>
            </a:endParaRPr>
          </a:p>
          <a:p>
            <a:pPr>
              <a:spcBef>
                <a:spcPts val="40"/>
              </a:spcBef>
              <a:buClr>
                <a:srgbClr val="333399"/>
              </a:buClr>
              <a:buFont typeface="Tahoma"/>
              <a:buChar char="•"/>
            </a:pPr>
            <a:endParaRPr sz="2400">
              <a:latin typeface="Tahoma"/>
              <a:cs typeface="Tahoma"/>
            </a:endParaRPr>
          </a:p>
          <a:p>
            <a:pPr marL="241300" indent="-228600">
              <a:lnSpc>
                <a:spcPts val="2515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About</a:t>
            </a:r>
            <a:r>
              <a:rPr sz="22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management</a:t>
            </a:r>
            <a:r>
              <a:rPr sz="2200" spc="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22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filling</a:t>
            </a:r>
            <a:r>
              <a:rPr sz="22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22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knowledge</a:t>
            </a:r>
            <a:endParaRPr sz="2200">
              <a:latin typeface="Tahoma"/>
              <a:cs typeface="Tahoma"/>
            </a:endParaRPr>
          </a:p>
          <a:p>
            <a:pPr marL="241300">
              <a:lnSpc>
                <a:spcPts val="2515"/>
              </a:lnSpc>
            </a:pP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gaps</a:t>
            </a:r>
            <a:endParaRPr sz="2200"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2400">
              <a:latin typeface="Tahoma"/>
              <a:cs typeface="Tahom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Often</a:t>
            </a:r>
            <a:r>
              <a:rPr sz="22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neglected</a:t>
            </a:r>
            <a:r>
              <a:rPr sz="2200" spc="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part</a:t>
            </a:r>
            <a:r>
              <a:rPr sz="22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of 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22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system</a:t>
            </a:r>
            <a:endParaRPr sz="2200">
              <a:latin typeface="Tahoma"/>
              <a:cs typeface="Tahoma"/>
            </a:endParaRPr>
          </a:p>
          <a:p>
            <a:pPr>
              <a:spcBef>
                <a:spcPts val="45"/>
              </a:spcBef>
              <a:buClr>
                <a:srgbClr val="333399"/>
              </a:buClr>
              <a:buFont typeface="Tahoma"/>
              <a:buChar char="•"/>
            </a:pPr>
            <a:endParaRPr sz="2400">
              <a:latin typeface="Tahoma"/>
              <a:cs typeface="Tahom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Much</a:t>
            </a:r>
            <a:r>
              <a:rPr sz="22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22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down</a:t>
            </a:r>
            <a:r>
              <a:rPr sz="22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2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owners</a:t>
            </a:r>
            <a:r>
              <a:rPr sz="2200" spc="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22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333399"/>
                </a:solidFill>
                <a:latin typeface="Tahoma"/>
                <a:cs typeface="Tahoma"/>
              </a:rPr>
              <a:t>users…..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50136" y="2840735"/>
            <a:ext cx="2026920" cy="1682750"/>
            <a:chOff x="326136" y="2840735"/>
            <a:chExt cx="2026920" cy="16827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90" y="2853689"/>
              <a:ext cx="2001012" cy="16565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9090" y="2853689"/>
              <a:ext cx="2001520" cy="1656714"/>
            </a:xfrm>
            <a:custGeom>
              <a:avLst/>
              <a:gdLst/>
              <a:ahLst/>
              <a:cxnLst/>
              <a:rect l="l" t="t" r="r" b="b"/>
              <a:pathLst>
                <a:path w="2001520" h="1656714">
                  <a:moveTo>
                    <a:pt x="0" y="165608"/>
                  </a:moveTo>
                  <a:lnTo>
                    <a:pt x="5917" y="121590"/>
                  </a:lnTo>
                  <a:lnTo>
                    <a:pt x="22617" y="82032"/>
                  </a:lnTo>
                  <a:lnTo>
                    <a:pt x="48520" y="48513"/>
                  </a:lnTo>
                  <a:lnTo>
                    <a:pt x="82047" y="22615"/>
                  </a:lnTo>
                  <a:lnTo>
                    <a:pt x="121620" y="5917"/>
                  </a:lnTo>
                  <a:lnTo>
                    <a:pt x="165658" y="0"/>
                  </a:lnTo>
                  <a:lnTo>
                    <a:pt x="1835404" y="0"/>
                  </a:lnTo>
                  <a:lnTo>
                    <a:pt x="1879421" y="5917"/>
                  </a:lnTo>
                  <a:lnTo>
                    <a:pt x="1918979" y="22615"/>
                  </a:lnTo>
                  <a:lnTo>
                    <a:pt x="1952498" y="48514"/>
                  </a:lnTo>
                  <a:lnTo>
                    <a:pt x="1978396" y="82032"/>
                  </a:lnTo>
                  <a:lnTo>
                    <a:pt x="1995094" y="121590"/>
                  </a:lnTo>
                  <a:lnTo>
                    <a:pt x="2001012" y="165608"/>
                  </a:lnTo>
                  <a:lnTo>
                    <a:pt x="2001012" y="1490980"/>
                  </a:lnTo>
                  <a:lnTo>
                    <a:pt x="1995094" y="1534997"/>
                  </a:lnTo>
                  <a:lnTo>
                    <a:pt x="1978396" y="1574555"/>
                  </a:lnTo>
                  <a:lnTo>
                    <a:pt x="1952498" y="1608074"/>
                  </a:lnTo>
                  <a:lnTo>
                    <a:pt x="1918979" y="1633972"/>
                  </a:lnTo>
                  <a:lnTo>
                    <a:pt x="1879421" y="1650670"/>
                  </a:lnTo>
                  <a:lnTo>
                    <a:pt x="1835404" y="1656588"/>
                  </a:lnTo>
                  <a:lnTo>
                    <a:pt x="165658" y="1656588"/>
                  </a:lnTo>
                  <a:lnTo>
                    <a:pt x="121620" y="1650670"/>
                  </a:lnTo>
                  <a:lnTo>
                    <a:pt x="82047" y="1633972"/>
                  </a:lnTo>
                  <a:lnTo>
                    <a:pt x="48520" y="1608074"/>
                  </a:lnTo>
                  <a:lnTo>
                    <a:pt x="22617" y="1574555"/>
                  </a:lnTo>
                  <a:lnTo>
                    <a:pt x="5917" y="1534997"/>
                  </a:lnTo>
                  <a:lnTo>
                    <a:pt x="0" y="1490980"/>
                  </a:lnTo>
                  <a:lnTo>
                    <a:pt x="0" y="1656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1599" y="477139"/>
            <a:ext cx="86537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45" dirty="0"/>
              <a:t>Pipework</a:t>
            </a:r>
            <a:r>
              <a:rPr spc="-135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0" dirty="0"/>
              <a:t>What</a:t>
            </a:r>
            <a:r>
              <a:rPr spc="-105" dirty="0"/>
              <a:t> </a:t>
            </a:r>
            <a:r>
              <a:rPr spc="-295" dirty="0"/>
              <a:t>can</a:t>
            </a:r>
            <a:r>
              <a:rPr spc="-114" dirty="0"/>
              <a:t> </a:t>
            </a:r>
            <a:r>
              <a:rPr spc="-125" dirty="0"/>
              <a:t>you</a:t>
            </a:r>
            <a:r>
              <a:rPr spc="-105" dirty="0"/>
              <a:t> </a:t>
            </a:r>
            <a:r>
              <a:rPr spc="-110" dirty="0"/>
              <a:t>ri</a:t>
            </a:r>
            <a:r>
              <a:rPr spc="-145" dirty="0"/>
              <a:t>s</a:t>
            </a:r>
            <a:r>
              <a:rPr spc="-110" dirty="0"/>
              <a:t>k</a:t>
            </a:r>
            <a:r>
              <a:rPr spc="-105" dirty="0"/>
              <a:t> </a:t>
            </a:r>
            <a:r>
              <a:rPr spc="-175" dirty="0"/>
              <a:t>assess?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6692" y="1344167"/>
            <a:ext cx="8736330" cy="4519930"/>
            <a:chOff x="202692" y="1344167"/>
            <a:chExt cx="8736330" cy="45199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2" y="1344167"/>
              <a:ext cx="8736330" cy="105994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601" y="1492757"/>
              <a:ext cx="1138428" cy="6278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5601" y="1492757"/>
              <a:ext cx="1138555" cy="628015"/>
            </a:xfrm>
            <a:custGeom>
              <a:avLst/>
              <a:gdLst/>
              <a:ahLst/>
              <a:cxnLst/>
              <a:rect l="l" t="t" r="r" b="b"/>
              <a:pathLst>
                <a:path w="1138555" h="628014">
                  <a:moveTo>
                    <a:pt x="0" y="62737"/>
                  </a:moveTo>
                  <a:lnTo>
                    <a:pt x="4935" y="38308"/>
                  </a:lnTo>
                  <a:lnTo>
                    <a:pt x="18392" y="18367"/>
                  </a:lnTo>
                  <a:lnTo>
                    <a:pt x="38351" y="4927"/>
                  </a:lnTo>
                  <a:lnTo>
                    <a:pt x="62788" y="0"/>
                  </a:lnTo>
                  <a:lnTo>
                    <a:pt x="1075690" y="0"/>
                  </a:lnTo>
                  <a:lnTo>
                    <a:pt x="1100119" y="4927"/>
                  </a:lnTo>
                  <a:lnTo>
                    <a:pt x="1120060" y="18367"/>
                  </a:lnTo>
                  <a:lnTo>
                    <a:pt x="1133500" y="38308"/>
                  </a:lnTo>
                  <a:lnTo>
                    <a:pt x="1138428" y="62737"/>
                  </a:lnTo>
                  <a:lnTo>
                    <a:pt x="1138428" y="565150"/>
                  </a:lnTo>
                  <a:lnTo>
                    <a:pt x="1133500" y="589579"/>
                  </a:lnTo>
                  <a:lnTo>
                    <a:pt x="1120060" y="609520"/>
                  </a:lnTo>
                  <a:lnTo>
                    <a:pt x="1100119" y="622960"/>
                  </a:lnTo>
                  <a:lnTo>
                    <a:pt x="1075690" y="627888"/>
                  </a:lnTo>
                  <a:lnTo>
                    <a:pt x="62788" y="627888"/>
                  </a:lnTo>
                  <a:lnTo>
                    <a:pt x="38351" y="622960"/>
                  </a:lnTo>
                  <a:lnTo>
                    <a:pt x="18392" y="609520"/>
                  </a:lnTo>
                  <a:lnTo>
                    <a:pt x="4935" y="589579"/>
                  </a:lnTo>
                  <a:lnTo>
                    <a:pt x="0" y="565150"/>
                  </a:lnTo>
                  <a:lnTo>
                    <a:pt x="0" y="6273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92" y="2208275"/>
              <a:ext cx="8736330" cy="10599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886" y="2349245"/>
              <a:ext cx="1080515" cy="6979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1886" y="2349245"/>
              <a:ext cx="1080770" cy="698500"/>
            </a:xfrm>
            <a:custGeom>
              <a:avLst/>
              <a:gdLst/>
              <a:ahLst/>
              <a:cxnLst/>
              <a:rect l="l" t="t" r="r" b="b"/>
              <a:pathLst>
                <a:path w="1080770" h="698500">
                  <a:moveTo>
                    <a:pt x="0" y="69850"/>
                  </a:moveTo>
                  <a:lnTo>
                    <a:pt x="5485" y="42648"/>
                  </a:lnTo>
                  <a:lnTo>
                    <a:pt x="20445" y="20446"/>
                  </a:lnTo>
                  <a:lnTo>
                    <a:pt x="42632" y="5484"/>
                  </a:lnTo>
                  <a:lnTo>
                    <a:pt x="69799" y="0"/>
                  </a:lnTo>
                  <a:lnTo>
                    <a:pt x="1010666" y="0"/>
                  </a:lnTo>
                  <a:lnTo>
                    <a:pt x="1037867" y="5484"/>
                  </a:lnTo>
                  <a:lnTo>
                    <a:pt x="1060068" y="20447"/>
                  </a:lnTo>
                  <a:lnTo>
                    <a:pt x="1075031" y="42648"/>
                  </a:lnTo>
                  <a:lnTo>
                    <a:pt x="1080515" y="69850"/>
                  </a:lnTo>
                  <a:lnTo>
                    <a:pt x="1080515" y="628141"/>
                  </a:lnTo>
                  <a:lnTo>
                    <a:pt x="1075031" y="655343"/>
                  </a:lnTo>
                  <a:lnTo>
                    <a:pt x="1060069" y="677545"/>
                  </a:lnTo>
                  <a:lnTo>
                    <a:pt x="1037867" y="692507"/>
                  </a:lnTo>
                  <a:lnTo>
                    <a:pt x="1010666" y="697991"/>
                  </a:lnTo>
                  <a:lnTo>
                    <a:pt x="69799" y="697991"/>
                  </a:lnTo>
                  <a:lnTo>
                    <a:pt x="42632" y="692507"/>
                  </a:lnTo>
                  <a:lnTo>
                    <a:pt x="20445" y="677544"/>
                  </a:lnTo>
                  <a:lnTo>
                    <a:pt x="5485" y="655343"/>
                  </a:lnTo>
                  <a:lnTo>
                    <a:pt x="0" y="628141"/>
                  </a:lnTo>
                  <a:lnTo>
                    <a:pt x="0" y="6985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692" y="3073895"/>
              <a:ext cx="8736330" cy="10599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886" y="3213353"/>
              <a:ext cx="1021080" cy="6294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1886" y="3213353"/>
              <a:ext cx="1021080" cy="629920"/>
            </a:xfrm>
            <a:custGeom>
              <a:avLst/>
              <a:gdLst/>
              <a:ahLst/>
              <a:cxnLst/>
              <a:rect l="l" t="t" r="r" b="b"/>
              <a:pathLst>
                <a:path w="1021080" h="629920">
                  <a:moveTo>
                    <a:pt x="0" y="62992"/>
                  </a:moveTo>
                  <a:lnTo>
                    <a:pt x="4946" y="38469"/>
                  </a:lnTo>
                  <a:lnTo>
                    <a:pt x="18435" y="18446"/>
                  </a:lnTo>
                  <a:lnTo>
                    <a:pt x="38442" y="4949"/>
                  </a:lnTo>
                  <a:lnTo>
                    <a:pt x="62941" y="0"/>
                  </a:lnTo>
                  <a:lnTo>
                    <a:pt x="958088" y="0"/>
                  </a:lnTo>
                  <a:lnTo>
                    <a:pt x="982610" y="4949"/>
                  </a:lnTo>
                  <a:lnTo>
                    <a:pt x="1002633" y="18446"/>
                  </a:lnTo>
                  <a:lnTo>
                    <a:pt x="1016130" y="38469"/>
                  </a:lnTo>
                  <a:lnTo>
                    <a:pt x="1021080" y="62992"/>
                  </a:lnTo>
                  <a:lnTo>
                    <a:pt x="1021080" y="566420"/>
                  </a:lnTo>
                  <a:lnTo>
                    <a:pt x="1016130" y="590942"/>
                  </a:lnTo>
                  <a:lnTo>
                    <a:pt x="1002633" y="610965"/>
                  </a:lnTo>
                  <a:lnTo>
                    <a:pt x="982610" y="624462"/>
                  </a:lnTo>
                  <a:lnTo>
                    <a:pt x="958088" y="629412"/>
                  </a:lnTo>
                  <a:lnTo>
                    <a:pt x="62941" y="629412"/>
                  </a:lnTo>
                  <a:lnTo>
                    <a:pt x="38442" y="624462"/>
                  </a:lnTo>
                  <a:lnTo>
                    <a:pt x="18435" y="610965"/>
                  </a:lnTo>
                  <a:lnTo>
                    <a:pt x="4946" y="590942"/>
                  </a:lnTo>
                  <a:lnTo>
                    <a:pt x="0" y="566420"/>
                  </a:lnTo>
                  <a:lnTo>
                    <a:pt x="0" y="629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692" y="3939527"/>
              <a:ext cx="8736330" cy="10584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886" y="4077461"/>
              <a:ext cx="995171" cy="6294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11886" y="4077461"/>
              <a:ext cx="995680" cy="629920"/>
            </a:xfrm>
            <a:custGeom>
              <a:avLst/>
              <a:gdLst/>
              <a:ahLst/>
              <a:cxnLst/>
              <a:rect l="l" t="t" r="r" b="b"/>
              <a:pathLst>
                <a:path w="995680" h="629920">
                  <a:moveTo>
                    <a:pt x="0" y="62992"/>
                  </a:moveTo>
                  <a:lnTo>
                    <a:pt x="4946" y="38469"/>
                  </a:lnTo>
                  <a:lnTo>
                    <a:pt x="18435" y="18446"/>
                  </a:lnTo>
                  <a:lnTo>
                    <a:pt x="38442" y="4949"/>
                  </a:lnTo>
                  <a:lnTo>
                    <a:pt x="62941" y="0"/>
                  </a:lnTo>
                  <a:lnTo>
                    <a:pt x="932180" y="0"/>
                  </a:lnTo>
                  <a:lnTo>
                    <a:pt x="956702" y="4949"/>
                  </a:lnTo>
                  <a:lnTo>
                    <a:pt x="976725" y="18446"/>
                  </a:lnTo>
                  <a:lnTo>
                    <a:pt x="990222" y="38469"/>
                  </a:lnTo>
                  <a:lnTo>
                    <a:pt x="995172" y="62992"/>
                  </a:lnTo>
                  <a:lnTo>
                    <a:pt x="995172" y="566419"/>
                  </a:lnTo>
                  <a:lnTo>
                    <a:pt x="990222" y="590942"/>
                  </a:lnTo>
                  <a:lnTo>
                    <a:pt x="976725" y="610965"/>
                  </a:lnTo>
                  <a:lnTo>
                    <a:pt x="956702" y="624462"/>
                  </a:lnTo>
                  <a:lnTo>
                    <a:pt x="932180" y="629412"/>
                  </a:lnTo>
                  <a:lnTo>
                    <a:pt x="62941" y="629412"/>
                  </a:lnTo>
                  <a:lnTo>
                    <a:pt x="38442" y="624462"/>
                  </a:lnTo>
                  <a:lnTo>
                    <a:pt x="18435" y="610965"/>
                  </a:lnTo>
                  <a:lnTo>
                    <a:pt x="4946" y="590942"/>
                  </a:lnTo>
                  <a:lnTo>
                    <a:pt x="0" y="566419"/>
                  </a:lnTo>
                  <a:lnTo>
                    <a:pt x="0" y="629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2692" y="4803635"/>
              <a:ext cx="8736330" cy="1059954"/>
            </a:xfrm>
            <a:prstGeom prst="rect">
              <a:avLst/>
            </a:prstGeom>
          </p:spPr>
        </p:pic>
      </p:grp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07130" y="1175646"/>
            <a:ext cx="6010275" cy="43491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153410">
              <a:lnSpc>
                <a:spcPct val="157700"/>
              </a:lnSpc>
              <a:spcBef>
                <a:spcPts val="85"/>
              </a:spcBef>
            </a:pPr>
            <a:r>
              <a:rPr sz="3600" spc="-5" dirty="0">
                <a:solidFill>
                  <a:srgbClr val="333399"/>
                </a:solidFill>
                <a:latin typeface="Tahoma"/>
                <a:cs typeface="Tahoma"/>
              </a:rPr>
              <a:t>Pipe </a:t>
            </a:r>
            <a:r>
              <a:rPr sz="3600" dirty="0">
                <a:solidFill>
                  <a:srgbClr val="333399"/>
                </a:solidFill>
                <a:latin typeface="Tahoma"/>
                <a:cs typeface="Tahoma"/>
              </a:rPr>
              <a:t>bridges </a:t>
            </a:r>
            <a:r>
              <a:rPr sz="36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3600" spc="-15" dirty="0">
                <a:solidFill>
                  <a:srgbClr val="333399"/>
                </a:solidFill>
                <a:latin typeface="Tahoma"/>
                <a:cs typeface="Tahoma"/>
              </a:rPr>
              <a:t>Surface </a:t>
            </a:r>
            <a:r>
              <a:rPr sz="3600" spc="-5" dirty="0">
                <a:solidFill>
                  <a:srgbClr val="333399"/>
                </a:solidFill>
                <a:latin typeface="Tahoma"/>
                <a:cs typeface="Tahoma"/>
              </a:rPr>
              <a:t>mains </a:t>
            </a:r>
            <a:r>
              <a:rPr sz="3600" spc="-11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333399"/>
                </a:solidFill>
                <a:latin typeface="Tahoma"/>
                <a:cs typeface="Tahoma"/>
              </a:rPr>
              <a:t>Air</a:t>
            </a:r>
            <a:r>
              <a:rPr sz="3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333399"/>
                </a:solidFill>
                <a:latin typeface="Tahoma"/>
                <a:cs typeface="Tahoma"/>
              </a:rPr>
              <a:t>valves</a:t>
            </a:r>
            <a:endParaRPr sz="3600">
              <a:latin typeface="Tahoma"/>
              <a:cs typeface="Tahoma"/>
            </a:endParaRPr>
          </a:p>
          <a:p>
            <a:pPr marL="12700" marR="5080">
              <a:lnSpc>
                <a:spcPts val="6809"/>
              </a:lnSpc>
              <a:spcBef>
                <a:spcPts val="445"/>
              </a:spcBef>
            </a:pPr>
            <a:r>
              <a:rPr sz="3600" spc="-15" dirty="0">
                <a:solidFill>
                  <a:srgbClr val="DAECEE"/>
                </a:solidFill>
                <a:latin typeface="Tahoma"/>
                <a:cs typeface="Tahoma"/>
              </a:rPr>
              <a:t>Hydrants </a:t>
            </a:r>
            <a:r>
              <a:rPr sz="3600" dirty="0">
                <a:solidFill>
                  <a:srgbClr val="DAECEE"/>
                </a:solidFill>
                <a:latin typeface="Tahoma"/>
                <a:cs typeface="Tahoma"/>
              </a:rPr>
              <a:t>/ </a:t>
            </a:r>
            <a:r>
              <a:rPr sz="3600" spc="-20" dirty="0">
                <a:solidFill>
                  <a:srgbClr val="DAECEE"/>
                </a:solidFill>
                <a:latin typeface="Tahoma"/>
                <a:cs typeface="Tahoma"/>
              </a:rPr>
              <a:t>valves </a:t>
            </a:r>
            <a:r>
              <a:rPr sz="3600" dirty="0">
                <a:solidFill>
                  <a:srgbClr val="DAECEE"/>
                </a:solidFill>
                <a:latin typeface="Tahoma"/>
                <a:cs typeface="Tahoma"/>
              </a:rPr>
              <a:t>/ </a:t>
            </a:r>
            <a:r>
              <a:rPr sz="3600" spc="-15" dirty="0">
                <a:solidFill>
                  <a:srgbClr val="DAECEE"/>
                </a:solidFill>
                <a:latin typeface="Tahoma"/>
                <a:cs typeface="Tahoma"/>
              </a:rPr>
              <a:t>wash </a:t>
            </a:r>
            <a:r>
              <a:rPr sz="3600" dirty="0">
                <a:solidFill>
                  <a:srgbClr val="DAECEE"/>
                </a:solidFill>
                <a:latin typeface="Tahoma"/>
                <a:cs typeface="Tahoma"/>
              </a:rPr>
              <a:t>outs </a:t>
            </a:r>
            <a:r>
              <a:rPr sz="3600" spc="-111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3600" spc="-30" dirty="0">
                <a:solidFill>
                  <a:srgbClr val="B9DDE0"/>
                </a:solidFill>
                <a:latin typeface="Tahoma"/>
                <a:cs typeface="Tahoma"/>
              </a:rPr>
              <a:t>Water</a:t>
            </a:r>
            <a:r>
              <a:rPr sz="3600" spc="-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B9DDE0"/>
                </a:solidFill>
                <a:latin typeface="Tahoma"/>
                <a:cs typeface="Tahoma"/>
              </a:rPr>
              <a:t>quality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2931" y="4928615"/>
            <a:ext cx="1035050" cy="655320"/>
            <a:chOff x="598931" y="4928615"/>
            <a:chExt cx="1035050" cy="65532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885" y="4941569"/>
              <a:ext cx="1008888" cy="6294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1885" y="4941569"/>
              <a:ext cx="1009015" cy="629920"/>
            </a:xfrm>
            <a:custGeom>
              <a:avLst/>
              <a:gdLst/>
              <a:ahLst/>
              <a:cxnLst/>
              <a:rect l="l" t="t" r="r" b="b"/>
              <a:pathLst>
                <a:path w="1009015" h="629920">
                  <a:moveTo>
                    <a:pt x="0" y="62991"/>
                  </a:moveTo>
                  <a:lnTo>
                    <a:pt x="4946" y="38469"/>
                  </a:lnTo>
                  <a:lnTo>
                    <a:pt x="18435" y="18446"/>
                  </a:lnTo>
                  <a:lnTo>
                    <a:pt x="38442" y="4949"/>
                  </a:lnTo>
                  <a:lnTo>
                    <a:pt x="62941" y="0"/>
                  </a:lnTo>
                  <a:lnTo>
                    <a:pt x="945895" y="0"/>
                  </a:lnTo>
                  <a:lnTo>
                    <a:pt x="970418" y="4949"/>
                  </a:lnTo>
                  <a:lnTo>
                    <a:pt x="990441" y="18446"/>
                  </a:lnTo>
                  <a:lnTo>
                    <a:pt x="1003938" y="38469"/>
                  </a:lnTo>
                  <a:lnTo>
                    <a:pt x="1008888" y="62991"/>
                  </a:lnTo>
                  <a:lnTo>
                    <a:pt x="1008888" y="566419"/>
                  </a:lnTo>
                  <a:lnTo>
                    <a:pt x="1003938" y="590942"/>
                  </a:lnTo>
                  <a:lnTo>
                    <a:pt x="990441" y="610965"/>
                  </a:lnTo>
                  <a:lnTo>
                    <a:pt x="970418" y="624462"/>
                  </a:lnTo>
                  <a:lnTo>
                    <a:pt x="945895" y="629411"/>
                  </a:lnTo>
                  <a:lnTo>
                    <a:pt x="62941" y="629411"/>
                  </a:lnTo>
                  <a:lnTo>
                    <a:pt x="38442" y="624462"/>
                  </a:lnTo>
                  <a:lnTo>
                    <a:pt x="18435" y="610965"/>
                  </a:lnTo>
                  <a:lnTo>
                    <a:pt x="4946" y="590942"/>
                  </a:lnTo>
                  <a:lnTo>
                    <a:pt x="0" y="566419"/>
                  </a:lnTo>
                  <a:lnTo>
                    <a:pt x="0" y="6299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56944" y="477139"/>
            <a:ext cx="84829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45" dirty="0"/>
              <a:t>Pipework </a:t>
            </a:r>
            <a:r>
              <a:rPr spc="585" dirty="0"/>
              <a:t>–</a:t>
            </a:r>
            <a:r>
              <a:rPr spc="-120" dirty="0"/>
              <a:t> </a:t>
            </a:r>
            <a:r>
              <a:rPr spc="-60" dirty="0"/>
              <a:t>Key</a:t>
            </a:r>
            <a:r>
              <a:rPr spc="-110" dirty="0"/>
              <a:t> </a:t>
            </a:r>
            <a:r>
              <a:rPr spc="-170" dirty="0"/>
              <a:t>Points</a:t>
            </a:r>
            <a:r>
              <a:rPr spc="-114" dirty="0"/>
              <a:t> to</a:t>
            </a:r>
            <a:r>
              <a:rPr spc="-110" dirty="0"/>
              <a:t> </a:t>
            </a:r>
            <a:r>
              <a:rPr spc="-65" dirty="0"/>
              <a:t>Watch</a:t>
            </a:r>
            <a:r>
              <a:rPr spc="-135" dirty="0"/>
              <a:t> </a:t>
            </a:r>
            <a:r>
              <a:rPr spc="-55" dirty="0"/>
              <a:t>For</a:t>
            </a:r>
          </a:p>
        </p:txBody>
      </p:sp>
      <p:grpSp>
        <p:nvGrpSpPr>
          <p:cNvPr id="5" name="object 5" descr="Diagram of tank"/>
          <p:cNvGrpSpPr/>
          <p:nvPr/>
        </p:nvGrpSpPr>
        <p:grpSpPr>
          <a:xfrm>
            <a:off x="1726692" y="1365503"/>
            <a:ext cx="8736330" cy="2143760"/>
            <a:chOff x="202692" y="1365503"/>
            <a:chExt cx="8736330" cy="21437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2" y="1365503"/>
              <a:ext cx="8736330" cy="21435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002" y="1629917"/>
              <a:ext cx="1699260" cy="16169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7002" y="1629917"/>
              <a:ext cx="1699260" cy="1617345"/>
            </a:xfrm>
            <a:custGeom>
              <a:avLst/>
              <a:gdLst/>
              <a:ahLst/>
              <a:cxnLst/>
              <a:rect l="l" t="t" r="r" b="b"/>
              <a:pathLst>
                <a:path w="1699260" h="1617345">
                  <a:moveTo>
                    <a:pt x="0" y="161671"/>
                  </a:moveTo>
                  <a:lnTo>
                    <a:pt x="5775" y="118695"/>
                  </a:lnTo>
                  <a:lnTo>
                    <a:pt x="22075" y="80075"/>
                  </a:lnTo>
                  <a:lnTo>
                    <a:pt x="47358" y="47355"/>
                  </a:lnTo>
                  <a:lnTo>
                    <a:pt x="80083" y="22074"/>
                  </a:lnTo>
                  <a:lnTo>
                    <a:pt x="118709" y="5775"/>
                  </a:lnTo>
                  <a:lnTo>
                    <a:pt x="161696" y="0"/>
                  </a:lnTo>
                  <a:lnTo>
                    <a:pt x="1537589" y="0"/>
                  </a:lnTo>
                  <a:lnTo>
                    <a:pt x="1580564" y="5775"/>
                  </a:lnTo>
                  <a:lnTo>
                    <a:pt x="1619184" y="22074"/>
                  </a:lnTo>
                  <a:lnTo>
                    <a:pt x="1651904" y="47355"/>
                  </a:lnTo>
                  <a:lnTo>
                    <a:pt x="1677185" y="80075"/>
                  </a:lnTo>
                  <a:lnTo>
                    <a:pt x="1693484" y="118695"/>
                  </a:lnTo>
                  <a:lnTo>
                    <a:pt x="1699260" y="161671"/>
                  </a:lnTo>
                  <a:lnTo>
                    <a:pt x="1699260" y="1455293"/>
                  </a:lnTo>
                  <a:lnTo>
                    <a:pt x="1693484" y="1498268"/>
                  </a:lnTo>
                  <a:lnTo>
                    <a:pt x="1677185" y="1536888"/>
                  </a:lnTo>
                  <a:lnTo>
                    <a:pt x="1651904" y="1569608"/>
                  </a:lnTo>
                  <a:lnTo>
                    <a:pt x="1619184" y="1594889"/>
                  </a:lnTo>
                  <a:lnTo>
                    <a:pt x="1580564" y="1611188"/>
                  </a:lnTo>
                  <a:lnTo>
                    <a:pt x="1537589" y="1616964"/>
                  </a:lnTo>
                  <a:lnTo>
                    <a:pt x="161696" y="1616964"/>
                  </a:lnTo>
                  <a:lnTo>
                    <a:pt x="118709" y="1611188"/>
                  </a:lnTo>
                  <a:lnTo>
                    <a:pt x="80083" y="1594889"/>
                  </a:lnTo>
                  <a:lnTo>
                    <a:pt x="47358" y="1569608"/>
                  </a:lnTo>
                  <a:lnTo>
                    <a:pt x="22075" y="1536888"/>
                  </a:lnTo>
                  <a:lnTo>
                    <a:pt x="5775" y="1498268"/>
                  </a:lnTo>
                  <a:lnTo>
                    <a:pt x="0" y="1455293"/>
                  </a:lnTo>
                  <a:lnTo>
                    <a:pt x="0" y="161671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692" y="3592068"/>
            <a:ext cx="8736330" cy="214350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58310" y="1344039"/>
            <a:ext cx="3623310" cy="392493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spcBef>
                <a:spcPts val="855"/>
              </a:spcBef>
            </a:pP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Main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contamination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risks</a:t>
            </a:r>
            <a:endParaRPr sz="1700">
              <a:latin typeface="Tahoma"/>
              <a:cs typeface="Tahoma"/>
            </a:endParaRPr>
          </a:p>
          <a:p>
            <a:pPr marL="127000" indent="-114300">
              <a:spcBef>
                <a:spcPts val="56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Pipe</a:t>
            </a:r>
            <a:r>
              <a:rPr sz="13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integrity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Air</a:t>
            </a:r>
            <a:r>
              <a:rPr sz="13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33399"/>
                </a:solidFill>
                <a:latin typeface="Tahoma"/>
                <a:cs typeface="Tahoma"/>
              </a:rPr>
              <a:t>valves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Backsiphonage</a:t>
            </a:r>
            <a:r>
              <a:rPr sz="13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33399"/>
                </a:solidFill>
                <a:latin typeface="Tahoma"/>
                <a:cs typeface="Tahoma"/>
              </a:rPr>
              <a:t>(suck</a:t>
            </a:r>
            <a:r>
              <a:rPr sz="13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back…)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Hydrocarbons</a:t>
            </a:r>
            <a:endParaRPr sz="1300">
              <a:latin typeface="Tahoma"/>
              <a:cs typeface="Tahoma"/>
            </a:endParaRPr>
          </a:p>
          <a:p>
            <a:pPr marL="241300" lvl="1" indent="-114935">
              <a:spcBef>
                <a:spcPts val="30"/>
              </a:spcBef>
              <a:buChar char="•"/>
              <a:tabLst>
                <a:tab pos="241935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This</a:t>
            </a:r>
            <a:r>
              <a:rPr sz="13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50" spc="-25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135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permeate</a:t>
            </a:r>
            <a:r>
              <a:rPr sz="13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plastic</a:t>
            </a:r>
            <a:r>
              <a:rPr sz="13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pipes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90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Inappropriate pipe</a:t>
            </a:r>
            <a:r>
              <a:rPr sz="13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materials</a:t>
            </a:r>
            <a:endParaRPr sz="1300">
              <a:latin typeface="Tahoma"/>
              <a:cs typeface="Tahoma"/>
            </a:endParaRPr>
          </a:p>
          <a:p>
            <a:pPr marL="241300" lvl="1" indent="-114935">
              <a:spcBef>
                <a:spcPts val="80"/>
              </a:spcBef>
              <a:buChar char="•"/>
              <a:tabLst>
                <a:tab pos="241935" algn="l"/>
              </a:tabLst>
            </a:pP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Lead,</a:t>
            </a:r>
            <a:r>
              <a:rPr sz="13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plastics,</a:t>
            </a:r>
            <a:r>
              <a:rPr sz="13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Coal</a:t>
            </a:r>
            <a:r>
              <a:rPr sz="13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tar</a:t>
            </a:r>
            <a:r>
              <a:rPr sz="13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333399"/>
                </a:solidFill>
                <a:latin typeface="Tahoma"/>
                <a:cs typeface="Tahoma"/>
              </a:rPr>
              <a:t>linings</a:t>
            </a:r>
            <a:endParaRPr sz="13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buChar char="•"/>
            </a:pPr>
            <a:endParaRPr sz="1500">
              <a:latin typeface="Tahoma"/>
              <a:cs typeface="Tahoma"/>
            </a:endParaRPr>
          </a:p>
          <a:p>
            <a:pPr lvl="1">
              <a:spcBef>
                <a:spcPts val="35"/>
              </a:spcBef>
              <a:buChar char="•"/>
            </a:pPr>
            <a:endParaRPr sz="1350">
              <a:latin typeface="Tahoma"/>
              <a:cs typeface="Tahoma"/>
            </a:endParaRPr>
          </a:p>
          <a:p>
            <a:pPr marL="12700"/>
            <a:r>
              <a:rPr sz="1700" spc="-5" dirty="0">
                <a:solidFill>
                  <a:srgbClr val="DAECEE"/>
                </a:solidFill>
                <a:latin typeface="Tahoma"/>
                <a:cs typeface="Tahoma"/>
              </a:rPr>
              <a:t>Other</a:t>
            </a:r>
            <a:r>
              <a:rPr sz="1700" spc="-3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DAECEE"/>
                </a:solidFill>
                <a:latin typeface="Tahoma"/>
                <a:cs typeface="Tahoma"/>
              </a:rPr>
              <a:t>issues</a:t>
            </a:r>
            <a:endParaRPr sz="1700">
              <a:latin typeface="Tahoma"/>
              <a:cs typeface="Tahoma"/>
            </a:endParaRPr>
          </a:p>
          <a:p>
            <a:pPr marL="127000" indent="-114300"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Long</a:t>
            </a:r>
            <a:r>
              <a:rPr sz="1300" spc="-2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residence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 times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0"/>
              </a:spcBef>
              <a:buChar char="•"/>
              <a:tabLst>
                <a:tab pos="127000" algn="l"/>
              </a:tabLst>
            </a:pP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Dead</a:t>
            </a:r>
            <a:r>
              <a:rPr sz="1300" spc="-4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legs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Third</a:t>
            </a:r>
            <a:r>
              <a:rPr sz="1300" spc="-2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party</a:t>
            </a:r>
            <a:r>
              <a:rPr sz="1300" spc="-35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access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0"/>
              </a:spcBef>
              <a:buChar char="•"/>
              <a:tabLst>
                <a:tab pos="127000" algn="l"/>
              </a:tabLst>
            </a:pP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Freezing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Disinfection</a:t>
            </a:r>
            <a:r>
              <a:rPr sz="1300" spc="-2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by-products</a:t>
            </a:r>
            <a:endParaRPr sz="1300">
              <a:latin typeface="Tahoma"/>
              <a:cs typeface="Tahoma"/>
            </a:endParaRPr>
          </a:p>
          <a:p>
            <a:pPr marL="241300" lvl="1" indent="-114935"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Mainly</a:t>
            </a:r>
            <a:r>
              <a:rPr sz="130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where</a:t>
            </a:r>
            <a:r>
              <a:rPr sz="1300" spc="5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chlorine</a:t>
            </a:r>
            <a:r>
              <a:rPr sz="1300" spc="5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or</a:t>
            </a: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DAECEE"/>
                </a:solidFill>
                <a:latin typeface="Tahoma"/>
                <a:cs typeface="Tahoma"/>
              </a:rPr>
              <a:t>chlorine dioxide </a:t>
            </a:r>
            <a:r>
              <a:rPr sz="1300" spc="-10" dirty="0">
                <a:solidFill>
                  <a:srgbClr val="DAECEE"/>
                </a:solidFill>
                <a:latin typeface="Tahoma"/>
                <a:cs typeface="Tahoma"/>
              </a:rPr>
              <a:t>used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76044" y="3880104"/>
            <a:ext cx="1786255" cy="1579245"/>
            <a:chOff x="352043" y="3880103"/>
            <a:chExt cx="1786255" cy="15792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997" y="3893057"/>
              <a:ext cx="1760220" cy="15529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4997" y="3893057"/>
              <a:ext cx="1760220" cy="1553210"/>
            </a:xfrm>
            <a:custGeom>
              <a:avLst/>
              <a:gdLst/>
              <a:ahLst/>
              <a:cxnLst/>
              <a:rect l="l" t="t" r="r" b="b"/>
              <a:pathLst>
                <a:path w="1760220" h="1553210">
                  <a:moveTo>
                    <a:pt x="0" y="155321"/>
                  </a:moveTo>
                  <a:lnTo>
                    <a:pt x="7917" y="106200"/>
                  </a:lnTo>
                  <a:lnTo>
                    <a:pt x="29964" y="63559"/>
                  </a:lnTo>
                  <a:lnTo>
                    <a:pt x="63581" y="29947"/>
                  </a:lnTo>
                  <a:lnTo>
                    <a:pt x="106211" y="7911"/>
                  </a:lnTo>
                  <a:lnTo>
                    <a:pt x="155295" y="0"/>
                  </a:lnTo>
                  <a:lnTo>
                    <a:pt x="1604899" y="0"/>
                  </a:lnTo>
                  <a:lnTo>
                    <a:pt x="1654019" y="7911"/>
                  </a:lnTo>
                  <a:lnTo>
                    <a:pt x="1696660" y="29947"/>
                  </a:lnTo>
                  <a:lnTo>
                    <a:pt x="1730272" y="63559"/>
                  </a:lnTo>
                  <a:lnTo>
                    <a:pt x="1752308" y="106200"/>
                  </a:lnTo>
                  <a:lnTo>
                    <a:pt x="1760220" y="155321"/>
                  </a:lnTo>
                  <a:lnTo>
                    <a:pt x="1760220" y="1397635"/>
                  </a:lnTo>
                  <a:lnTo>
                    <a:pt x="1752308" y="1446755"/>
                  </a:lnTo>
                  <a:lnTo>
                    <a:pt x="1730272" y="1489396"/>
                  </a:lnTo>
                  <a:lnTo>
                    <a:pt x="1696660" y="1523008"/>
                  </a:lnTo>
                  <a:lnTo>
                    <a:pt x="1654019" y="1545044"/>
                  </a:lnTo>
                  <a:lnTo>
                    <a:pt x="1604899" y="1552956"/>
                  </a:lnTo>
                  <a:lnTo>
                    <a:pt x="155295" y="1552956"/>
                  </a:lnTo>
                  <a:lnTo>
                    <a:pt x="106211" y="1545044"/>
                  </a:lnTo>
                  <a:lnTo>
                    <a:pt x="63581" y="1523008"/>
                  </a:lnTo>
                  <a:lnTo>
                    <a:pt x="29964" y="1489396"/>
                  </a:lnTo>
                  <a:lnTo>
                    <a:pt x="7917" y="1446755"/>
                  </a:lnTo>
                  <a:lnTo>
                    <a:pt x="0" y="1397635"/>
                  </a:lnTo>
                  <a:lnTo>
                    <a:pt x="0" y="15532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70094" y="109550"/>
            <a:ext cx="23596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65" dirty="0"/>
              <a:t>Questi</a:t>
            </a:r>
            <a:r>
              <a:rPr spc="-90" dirty="0"/>
              <a:t>o</a:t>
            </a:r>
            <a:r>
              <a:rPr spc="-145" dirty="0"/>
              <a:t>ns</a:t>
            </a:r>
            <a:r>
              <a:rPr lang="en-GB" spc="-145" dirty="0"/>
              <a:t> </a:t>
            </a:r>
            <a:endParaRPr spc="-145"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97164" y="974345"/>
          <a:ext cx="8857614" cy="49877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9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9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3746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lack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understanding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 and direction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flow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clear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schematic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with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direction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flow)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drinking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water,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greywater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sewage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clear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labelling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pipe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specification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different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systems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-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full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details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8515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WRAS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guidance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Note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9-02-05.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 water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connections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cross-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connection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backflow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required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 mains supply.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222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a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deterioration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after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treatment,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 that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fully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compliant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standards?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1430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 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determined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 the examination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 results, either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taken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during the risk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assessment,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during previous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assessments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monitoring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arrangements,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WFD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monitoring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surveys,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on-site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tests.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If results indicate that the water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not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compliant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standards,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measure(s) must 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cause,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indicated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results,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revision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treatment.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12509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(latrines,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septic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waste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pipes,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 enclosures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cess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pits)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vicinity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5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unsewered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human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sanitation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50m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raw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human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sewage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defects.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information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positioning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septic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their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(maintenance),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 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information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soakaway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relation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540" marR="2692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evidence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disinfection by-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products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network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problems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THMs)?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444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many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different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by-products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those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most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commonly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analysed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Trihalomethanes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(THMs)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usually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identified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results.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certain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circumstances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taste/odour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complaints.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only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applicable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additional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after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chloramination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chlorination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 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arrangement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checked.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03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 chlorine/chlorine dioxide disinfection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practised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low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disinfectant residual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81915" algn="just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Chlorine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dioxide residuals should 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according to the specific circumstances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supply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target resdual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should 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 monitored for at the end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distribution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system;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 monitored regularly.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residual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byproduct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(chlorate)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formation.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6098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due to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process for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mains repair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maintenance?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6256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relates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existence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procedure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how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well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ensures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protection against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contamination,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i.e.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hygienic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Operations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(repairs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carried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clean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environment, fittings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disinfected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before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etc.).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no,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likelihood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score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relates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frequency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repair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maintenance.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6034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history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 fractures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faults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distribution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 could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allow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2225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history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fractures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faults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(burst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supplies)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indicate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pipework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unsatisfactory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vulnerable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damage.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pumped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indicate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lack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pressure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resulting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leaking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4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540" marR="3365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route by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can enter the distribution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via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back-flow? (air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valves,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cross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connections,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dead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legs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175" marR="95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 via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back-flow.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comprises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pressure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(pushed)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back-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siphonage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(sucked).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pressure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differentials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occur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without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suitable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back-flow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air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gap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network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cross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connections;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leaking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joints,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broken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etc.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Risk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Assessment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 Getting</a:t>
            </a:r>
            <a:r>
              <a:rPr sz="32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Information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Out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1450" y="2656713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5732" y="1392936"/>
            <a:ext cx="8860536" cy="3869436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1960" y="136906"/>
            <a:ext cx="763524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Risk</a:t>
            </a:r>
            <a:r>
              <a:rPr spc="114" dirty="0"/>
              <a:t> </a:t>
            </a:r>
            <a:r>
              <a:rPr spc="140" dirty="0"/>
              <a:t>Assessment</a:t>
            </a:r>
            <a:r>
              <a:rPr spc="130" dirty="0"/>
              <a:t> </a:t>
            </a:r>
            <a:r>
              <a:rPr spc="530" dirty="0">
                <a:latin typeface="Trebuchet MS"/>
                <a:cs typeface="Trebuchet MS"/>
              </a:rPr>
              <a:t>–</a:t>
            </a:r>
            <a:r>
              <a:rPr spc="-204" dirty="0">
                <a:latin typeface="Trebuchet MS"/>
                <a:cs typeface="Trebuchet MS"/>
              </a:rPr>
              <a:t> </a:t>
            </a:r>
            <a:r>
              <a:rPr spc="200" dirty="0"/>
              <a:t>Getting</a:t>
            </a:r>
            <a:r>
              <a:rPr spc="130" dirty="0"/>
              <a:t> </a:t>
            </a:r>
            <a:r>
              <a:rPr spc="-15" dirty="0"/>
              <a:t>Stuff</a:t>
            </a:r>
            <a:r>
              <a:rPr spc="130" dirty="0"/>
              <a:t> </a:t>
            </a:r>
            <a:r>
              <a:rPr spc="160" dirty="0"/>
              <a:t>Out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27292" y="5157215"/>
            <a:ext cx="2776855" cy="477054"/>
          </a:xfrm>
          <a:prstGeom prst="rect">
            <a:avLst/>
          </a:prstGeom>
          <a:ln w="9144">
            <a:solidFill>
              <a:schemeClr val="accent1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Once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RA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is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closed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be</a:t>
            </a:r>
          </a:p>
          <a:p>
            <a:pPr marL="92710">
              <a:lnSpc>
                <a:spcPct val="100000"/>
              </a:lnSpc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exported</a:t>
            </a:r>
            <a:r>
              <a:rPr sz="1400" spc="-6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(not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before)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47254" y="1956816"/>
            <a:ext cx="2881630" cy="3203575"/>
            <a:chOff x="7747254" y="1956816"/>
            <a:chExt cx="2881630" cy="3203575"/>
          </a:xfrm>
        </p:grpSpPr>
        <p:sp>
          <p:nvSpPr>
            <p:cNvPr id="6" name="object 6"/>
            <p:cNvSpPr/>
            <p:nvPr/>
          </p:nvSpPr>
          <p:spPr>
            <a:xfrm>
              <a:off x="7747254" y="3212591"/>
              <a:ext cx="1228090" cy="1947545"/>
            </a:xfrm>
            <a:custGeom>
              <a:avLst/>
              <a:gdLst/>
              <a:ahLst/>
              <a:cxnLst/>
              <a:rect l="l" t="t" r="r" b="b"/>
              <a:pathLst>
                <a:path w="1228090" h="1947545">
                  <a:moveTo>
                    <a:pt x="1214647" y="21291"/>
                  </a:moveTo>
                  <a:lnTo>
                    <a:pt x="1203346" y="27198"/>
                  </a:lnTo>
                  <a:lnTo>
                    <a:pt x="0" y="1940814"/>
                  </a:lnTo>
                  <a:lnTo>
                    <a:pt x="10668" y="1947545"/>
                  </a:lnTo>
                  <a:lnTo>
                    <a:pt x="1214232" y="33783"/>
                  </a:lnTo>
                  <a:lnTo>
                    <a:pt x="1214647" y="21291"/>
                  </a:lnTo>
                  <a:close/>
                </a:path>
                <a:path w="1228090" h="1947545">
                  <a:moveTo>
                    <a:pt x="1227721" y="7238"/>
                  </a:moveTo>
                  <a:lnTo>
                    <a:pt x="1215898" y="7238"/>
                  </a:lnTo>
                  <a:lnTo>
                    <a:pt x="1226693" y="13970"/>
                  </a:lnTo>
                  <a:lnTo>
                    <a:pt x="1214232" y="33783"/>
                  </a:lnTo>
                  <a:lnTo>
                    <a:pt x="1211961" y="102108"/>
                  </a:lnTo>
                  <a:lnTo>
                    <a:pt x="1214627" y="105029"/>
                  </a:lnTo>
                  <a:lnTo>
                    <a:pt x="1221613" y="105283"/>
                  </a:lnTo>
                  <a:lnTo>
                    <a:pt x="1224661" y="102488"/>
                  </a:lnTo>
                  <a:lnTo>
                    <a:pt x="1224661" y="99060"/>
                  </a:lnTo>
                  <a:lnTo>
                    <a:pt x="1227721" y="7238"/>
                  </a:lnTo>
                  <a:close/>
                </a:path>
                <a:path w="1228090" h="1947545">
                  <a:moveTo>
                    <a:pt x="1227963" y="0"/>
                  </a:moveTo>
                  <a:lnTo>
                    <a:pt x="1137030" y="47498"/>
                  </a:lnTo>
                  <a:lnTo>
                    <a:pt x="1135888" y="51308"/>
                  </a:lnTo>
                  <a:lnTo>
                    <a:pt x="1137539" y="54483"/>
                  </a:lnTo>
                  <a:lnTo>
                    <a:pt x="1139063" y="57531"/>
                  </a:lnTo>
                  <a:lnTo>
                    <a:pt x="1143000" y="58674"/>
                  </a:lnTo>
                  <a:lnTo>
                    <a:pt x="1146048" y="57150"/>
                  </a:lnTo>
                  <a:lnTo>
                    <a:pt x="1203346" y="27198"/>
                  </a:lnTo>
                  <a:lnTo>
                    <a:pt x="1215898" y="7238"/>
                  </a:lnTo>
                  <a:lnTo>
                    <a:pt x="1227721" y="7238"/>
                  </a:lnTo>
                  <a:lnTo>
                    <a:pt x="1227963" y="0"/>
                  </a:lnTo>
                  <a:close/>
                </a:path>
                <a:path w="1228090" h="1947545">
                  <a:moveTo>
                    <a:pt x="1220989" y="10413"/>
                  </a:moveTo>
                  <a:lnTo>
                    <a:pt x="1215009" y="10413"/>
                  </a:lnTo>
                  <a:lnTo>
                    <a:pt x="1224279" y="16256"/>
                  </a:lnTo>
                  <a:lnTo>
                    <a:pt x="1214647" y="21291"/>
                  </a:lnTo>
                  <a:lnTo>
                    <a:pt x="1214232" y="33783"/>
                  </a:lnTo>
                  <a:lnTo>
                    <a:pt x="1226693" y="13970"/>
                  </a:lnTo>
                  <a:lnTo>
                    <a:pt x="1220989" y="10413"/>
                  </a:lnTo>
                  <a:close/>
                </a:path>
                <a:path w="1228090" h="1947545">
                  <a:moveTo>
                    <a:pt x="1215898" y="7238"/>
                  </a:moveTo>
                  <a:lnTo>
                    <a:pt x="1203346" y="27198"/>
                  </a:lnTo>
                  <a:lnTo>
                    <a:pt x="1214647" y="21291"/>
                  </a:lnTo>
                  <a:lnTo>
                    <a:pt x="1215009" y="10413"/>
                  </a:lnTo>
                  <a:lnTo>
                    <a:pt x="1220989" y="10413"/>
                  </a:lnTo>
                  <a:lnTo>
                    <a:pt x="1215898" y="7238"/>
                  </a:lnTo>
                  <a:close/>
                </a:path>
                <a:path w="1228090" h="1947545">
                  <a:moveTo>
                    <a:pt x="1215009" y="10413"/>
                  </a:moveTo>
                  <a:lnTo>
                    <a:pt x="1214647" y="21291"/>
                  </a:lnTo>
                  <a:lnTo>
                    <a:pt x="1224279" y="16256"/>
                  </a:lnTo>
                  <a:lnTo>
                    <a:pt x="1215009" y="1041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58834" y="1969770"/>
              <a:ext cx="1656714" cy="1493520"/>
            </a:xfrm>
            <a:custGeom>
              <a:avLst/>
              <a:gdLst/>
              <a:ahLst/>
              <a:cxnLst/>
              <a:rect l="l" t="t" r="r" b="b"/>
              <a:pathLst>
                <a:path w="1656715" h="1493520">
                  <a:moveTo>
                    <a:pt x="828294" y="0"/>
                  </a:moveTo>
                  <a:lnTo>
                    <a:pt x="777836" y="1363"/>
                  </a:lnTo>
                  <a:lnTo>
                    <a:pt x="728178" y="5400"/>
                  </a:lnTo>
                  <a:lnTo>
                    <a:pt x="679407" y="12033"/>
                  </a:lnTo>
                  <a:lnTo>
                    <a:pt x="631608" y="21183"/>
                  </a:lnTo>
                  <a:lnTo>
                    <a:pt x="584868" y="32773"/>
                  </a:lnTo>
                  <a:lnTo>
                    <a:pt x="539275" y="46725"/>
                  </a:lnTo>
                  <a:lnTo>
                    <a:pt x="494914" y="62960"/>
                  </a:lnTo>
                  <a:lnTo>
                    <a:pt x="451873" y="81400"/>
                  </a:lnTo>
                  <a:lnTo>
                    <a:pt x="410238" y="101966"/>
                  </a:lnTo>
                  <a:lnTo>
                    <a:pt x="370095" y="124582"/>
                  </a:lnTo>
                  <a:lnTo>
                    <a:pt x="331532" y="149168"/>
                  </a:lnTo>
                  <a:lnTo>
                    <a:pt x="294634" y="175646"/>
                  </a:lnTo>
                  <a:lnTo>
                    <a:pt x="259489" y="203939"/>
                  </a:lnTo>
                  <a:lnTo>
                    <a:pt x="226184" y="233968"/>
                  </a:lnTo>
                  <a:lnTo>
                    <a:pt x="194804" y="265654"/>
                  </a:lnTo>
                  <a:lnTo>
                    <a:pt x="165437" y="298921"/>
                  </a:lnTo>
                  <a:lnTo>
                    <a:pt x="138168" y="333689"/>
                  </a:lnTo>
                  <a:lnTo>
                    <a:pt x="113086" y="369880"/>
                  </a:lnTo>
                  <a:lnTo>
                    <a:pt x="90276" y="407417"/>
                  </a:lnTo>
                  <a:lnTo>
                    <a:pt x="69825" y="446220"/>
                  </a:lnTo>
                  <a:lnTo>
                    <a:pt x="51820" y="486213"/>
                  </a:lnTo>
                  <a:lnTo>
                    <a:pt x="36347" y="527316"/>
                  </a:lnTo>
                  <a:lnTo>
                    <a:pt x="23493" y="569452"/>
                  </a:lnTo>
                  <a:lnTo>
                    <a:pt x="13344" y="612543"/>
                  </a:lnTo>
                  <a:lnTo>
                    <a:pt x="5988" y="656510"/>
                  </a:lnTo>
                  <a:lnTo>
                    <a:pt x="1511" y="701275"/>
                  </a:lnTo>
                  <a:lnTo>
                    <a:pt x="0" y="746759"/>
                  </a:lnTo>
                  <a:lnTo>
                    <a:pt x="1511" y="792244"/>
                  </a:lnTo>
                  <a:lnTo>
                    <a:pt x="5988" y="837009"/>
                  </a:lnTo>
                  <a:lnTo>
                    <a:pt x="13344" y="880976"/>
                  </a:lnTo>
                  <a:lnTo>
                    <a:pt x="23493" y="924067"/>
                  </a:lnTo>
                  <a:lnTo>
                    <a:pt x="36347" y="966203"/>
                  </a:lnTo>
                  <a:lnTo>
                    <a:pt x="51820" y="1007306"/>
                  </a:lnTo>
                  <a:lnTo>
                    <a:pt x="69825" y="1047299"/>
                  </a:lnTo>
                  <a:lnTo>
                    <a:pt x="90276" y="1086102"/>
                  </a:lnTo>
                  <a:lnTo>
                    <a:pt x="113086" y="1123639"/>
                  </a:lnTo>
                  <a:lnTo>
                    <a:pt x="138168" y="1159830"/>
                  </a:lnTo>
                  <a:lnTo>
                    <a:pt x="165437" y="1194598"/>
                  </a:lnTo>
                  <a:lnTo>
                    <a:pt x="194804" y="1227865"/>
                  </a:lnTo>
                  <a:lnTo>
                    <a:pt x="226184" y="1259551"/>
                  </a:lnTo>
                  <a:lnTo>
                    <a:pt x="259489" y="1289580"/>
                  </a:lnTo>
                  <a:lnTo>
                    <a:pt x="294634" y="1317873"/>
                  </a:lnTo>
                  <a:lnTo>
                    <a:pt x="331532" y="1344351"/>
                  </a:lnTo>
                  <a:lnTo>
                    <a:pt x="370095" y="1368937"/>
                  </a:lnTo>
                  <a:lnTo>
                    <a:pt x="410238" y="1391553"/>
                  </a:lnTo>
                  <a:lnTo>
                    <a:pt x="451873" y="1412119"/>
                  </a:lnTo>
                  <a:lnTo>
                    <a:pt x="494914" y="1430559"/>
                  </a:lnTo>
                  <a:lnTo>
                    <a:pt x="539275" y="1446794"/>
                  </a:lnTo>
                  <a:lnTo>
                    <a:pt x="584868" y="1460746"/>
                  </a:lnTo>
                  <a:lnTo>
                    <a:pt x="631608" y="1472336"/>
                  </a:lnTo>
                  <a:lnTo>
                    <a:pt x="679407" y="1481486"/>
                  </a:lnTo>
                  <a:lnTo>
                    <a:pt x="728178" y="1488119"/>
                  </a:lnTo>
                  <a:lnTo>
                    <a:pt x="777836" y="1492156"/>
                  </a:lnTo>
                  <a:lnTo>
                    <a:pt x="828294" y="1493519"/>
                  </a:lnTo>
                  <a:lnTo>
                    <a:pt x="878751" y="1492156"/>
                  </a:lnTo>
                  <a:lnTo>
                    <a:pt x="928409" y="1488119"/>
                  </a:lnTo>
                  <a:lnTo>
                    <a:pt x="977180" y="1481486"/>
                  </a:lnTo>
                  <a:lnTo>
                    <a:pt x="1024979" y="1472336"/>
                  </a:lnTo>
                  <a:lnTo>
                    <a:pt x="1071719" y="1460746"/>
                  </a:lnTo>
                  <a:lnTo>
                    <a:pt x="1117312" y="1446794"/>
                  </a:lnTo>
                  <a:lnTo>
                    <a:pt x="1161673" y="1430559"/>
                  </a:lnTo>
                  <a:lnTo>
                    <a:pt x="1204714" y="1412119"/>
                  </a:lnTo>
                  <a:lnTo>
                    <a:pt x="1246349" y="1391553"/>
                  </a:lnTo>
                  <a:lnTo>
                    <a:pt x="1286492" y="1368937"/>
                  </a:lnTo>
                  <a:lnTo>
                    <a:pt x="1325055" y="1344351"/>
                  </a:lnTo>
                  <a:lnTo>
                    <a:pt x="1361953" y="1317873"/>
                  </a:lnTo>
                  <a:lnTo>
                    <a:pt x="1397098" y="1289580"/>
                  </a:lnTo>
                  <a:lnTo>
                    <a:pt x="1430403" y="1259551"/>
                  </a:lnTo>
                  <a:lnTo>
                    <a:pt x="1461783" y="1227865"/>
                  </a:lnTo>
                  <a:lnTo>
                    <a:pt x="1491150" y="1194598"/>
                  </a:lnTo>
                  <a:lnTo>
                    <a:pt x="1518419" y="1159830"/>
                  </a:lnTo>
                  <a:lnTo>
                    <a:pt x="1543501" y="1123639"/>
                  </a:lnTo>
                  <a:lnTo>
                    <a:pt x="1566311" y="1086102"/>
                  </a:lnTo>
                  <a:lnTo>
                    <a:pt x="1586762" y="1047299"/>
                  </a:lnTo>
                  <a:lnTo>
                    <a:pt x="1604767" y="1007306"/>
                  </a:lnTo>
                  <a:lnTo>
                    <a:pt x="1620240" y="966203"/>
                  </a:lnTo>
                  <a:lnTo>
                    <a:pt x="1633094" y="924067"/>
                  </a:lnTo>
                  <a:lnTo>
                    <a:pt x="1643243" y="880976"/>
                  </a:lnTo>
                  <a:lnTo>
                    <a:pt x="1650599" y="837009"/>
                  </a:lnTo>
                  <a:lnTo>
                    <a:pt x="1655076" y="792244"/>
                  </a:lnTo>
                  <a:lnTo>
                    <a:pt x="1656588" y="746759"/>
                  </a:lnTo>
                  <a:lnTo>
                    <a:pt x="1655076" y="701275"/>
                  </a:lnTo>
                  <a:lnTo>
                    <a:pt x="1650599" y="656510"/>
                  </a:lnTo>
                  <a:lnTo>
                    <a:pt x="1643243" y="612543"/>
                  </a:lnTo>
                  <a:lnTo>
                    <a:pt x="1633094" y="569452"/>
                  </a:lnTo>
                  <a:lnTo>
                    <a:pt x="1620240" y="527316"/>
                  </a:lnTo>
                  <a:lnTo>
                    <a:pt x="1604767" y="486213"/>
                  </a:lnTo>
                  <a:lnTo>
                    <a:pt x="1586762" y="446220"/>
                  </a:lnTo>
                  <a:lnTo>
                    <a:pt x="1566311" y="407417"/>
                  </a:lnTo>
                  <a:lnTo>
                    <a:pt x="1543501" y="369880"/>
                  </a:lnTo>
                  <a:lnTo>
                    <a:pt x="1518419" y="333689"/>
                  </a:lnTo>
                  <a:lnTo>
                    <a:pt x="1491150" y="298921"/>
                  </a:lnTo>
                  <a:lnTo>
                    <a:pt x="1461783" y="265654"/>
                  </a:lnTo>
                  <a:lnTo>
                    <a:pt x="1430403" y="233968"/>
                  </a:lnTo>
                  <a:lnTo>
                    <a:pt x="1397098" y="203939"/>
                  </a:lnTo>
                  <a:lnTo>
                    <a:pt x="1361953" y="175646"/>
                  </a:lnTo>
                  <a:lnTo>
                    <a:pt x="1325055" y="149168"/>
                  </a:lnTo>
                  <a:lnTo>
                    <a:pt x="1286492" y="124582"/>
                  </a:lnTo>
                  <a:lnTo>
                    <a:pt x="1246349" y="101966"/>
                  </a:lnTo>
                  <a:lnTo>
                    <a:pt x="1204714" y="81400"/>
                  </a:lnTo>
                  <a:lnTo>
                    <a:pt x="1161673" y="62960"/>
                  </a:lnTo>
                  <a:lnTo>
                    <a:pt x="1117312" y="46725"/>
                  </a:lnTo>
                  <a:lnTo>
                    <a:pt x="1071719" y="32773"/>
                  </a:lnTo>
                  <a:lnTo>
                    <a:pt x="1024979" y="21183"/>
                  </a:lnTo>
                  <a:lnTo>
                    <a:pt x="977180" y="12033"/>
                  </a:lnTo>
                  <a:lnTo>
                    <a:pt x="928409" y="5400"/>
                  </a:lnTo>
                  <a:lnTo>
                    <a:pt x="878751" y="1363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58834" y="1969770"/>
              <a:ext cx="1656714" cy="1493520"/>
            </a:xfrm>
            <a:custGeom>
              <a:avLst/>
              <a:gdLst/>
              <a:ahLst/>
              <a:cxnLst/>
              <a:rect l="l" t="t" r="r" b="b"/>
              <a:pathLst>
                <a:path w="1656715" h="1493520">
                  <a:moveTo>
                    <a:pt x="0" y="746759"/>
                  </a:moveTo>
                  <a:lnTo>
                    <a:pt x="1511" y="701275"/>
                  </a:lnTo>
                  <a:lnTo>
                    <a:pt x="5988" y="656510"/>
                  </a:lnTo>
                  <a:lnTo>
                    <a:pt x="13344" y="612543"/>
                  </a:lnTo>
                  <a:lnTo>
                    <a:pt x="23493" y="569452"/>
                  </a:lnTo>
                  <a:lnTo>
                    <a:pt x="36347" y="527316"/>
                  </a:lnTo>
                  <a:lnTo>
                    <a:pt x="51820" y="486213"/>
                  </a:lnTo>
                  <a:lnTo>
                    <a:pt x="69825" y="446220"/>
                  </a:lnTo>
                  <a:lnTo>
                    <a:pt x="90276" y="407417"/>
                  </a:lnTo>
                  <a:lnTo>
                    <a:pt x="113086" y="369880"/>
                  </a:lnTo>
                  <a:lnTo>
                    <a:pt x="138168" y="333689"/>
                  </a:lnTo>
                  <a:lnTo>
                    <a:pt x="165437" y="298921"/>
                  </a:lnTo>
                  <a:lnTo>
                    <a:pt x="194804" y="265654"/>
                  </a:lnTo>
                  <a:lnTo>
                    <a:pt x="226184" y="233968"/>
                  </a:lnTo>
                  <a:lnTo>
                    <a:pt x="259489" y="203939"/>
                  </a:lnTo>
                  <a:lnTo>
                    <a:pt x="294634" y="175646"/>
                  </a:lnTo>
                  <a:lnTo>
                    <a:pt x="331532" y="149168"/>
                  </a:lnTo>
                  <a:lnTo>
                    <a:pt x="370095" y="124582"/>
                  </a:lnTo>
                  <a:lnTo>
                    <a:pt x="410238" y="101966"/>
                  </a:lnTo>
                  <a:lnTo>
                    <a:pt x="451873" y="81400"/>
                  </a:lnTo>
                  <a:lnTo>
                    <a:pt x="494914" y="62960"/>
                  </a:lnTo>
                  <a:lnTo>
                    <a:pt x="539275" y="46725"/>
                  </a:lnTo>
                  <a:lnTo>
                    <a:pt x="584868" y="32773"/>
                  </a:lnTo>
                  <a:lnTo>
                    <a:pt x="631608" y="21183"/>
                  </a:lnTo>
                  <a:lnTo>
                    <a:pt x="679407" y="12033"/>
                  </a:lnTo>
                  <a:lnTo>
                    <a:pt x="728178" y="5400"/>
                  </a:lnTo>
                  <a:lnTo>
                    <a:pt x="777836" y="1363"/>
                  </a:lnTo>
                  <a:lnTo>
                    <a:pt x="828294" y="0"/>
                  </a:lnTo>
                  <a:lnTo>
                    <a:pt x="878751" y="1363"/>
                  </a:lnTo>
                  <a:lnTo>
                    <a:pt x="928409" y="5400"/>
                  </a:lnTo>
                  <a:lnTo>
                    <a:pt x="977180" y="12033"/>
                  </a:lnTo>
                  <a:lnTo>
                    <a:pt x="1024979" y="21183"/>
                  </a:lnTo>
                  <a:lnTo>
                    <a:pt x="1071719" y="32773"/>
                  </a:lnTo>
                  <a:lnTo>
                    <a:pt x="1117312" y="46725"/>
                  </a:lnTo>
                  <a:lnTo>
                    <a:pt x="1161673" y="62960"/>
                  </a:lnTo>
                  <a:lnTo>
                    <a:pt x="1204714" y="81400"/>
                  </a:lnTo>
                  <a:lnTo>
                    <a:pt x="1246349" y="101966"/>
                  </a:lnTo>
                  <a:lnTo>
                    <a:pt x="1286492" y="124582"/>
                  </a:lnTo>
                  <a:lnTo>
                    <a:pt x="1325055" y="149168"/>
                  </a:lnTo>
                  <a:lnTo>
                    <a:pt x="1361953" y="175646"/>
                  </a:lnTo>
                  <a:lnTo>
                    <a:pt x="1397098" y="203939"/>
                  </a:lnTo>
                  <a:lnTo>
                    <a:pt x="1430403" y="233968"/>
                  </a:lnTo>
                  <a:lnTo>
                    <a:pt x="1461783" y="265654"/>
                  </a:lnTo>
                  <a:lnTo>
                    <a:pt x="1491150" y="298921"/>
                  </a:lnTo>
                  <a:lnTo>
                    <a:pt x="1518419" y="333689"/>
                  </a:lnTo>
                  <a:lnTo>
                    <a:pt x="1543501" y="369880"/>
                  </a:lnTo>
                  <a:lnTo>
                    <a:pt x="1566311" y="407417"/>
                  </a:lnTo>
                  <a:lnTo>
                    <a:pt x="1586762" y="446220"/>
                  </a:lnTo>
                  <a:lnTo>
                    <a:pt x="1604767" y="486213"/>
                  </a:lnTo>
                  <a:lnTo>
                    <a:pt x="1620240" y="527316"/>
                  </a:lnTo>
                  <a:lnTo>
                    <a:pt x="1633094" y="569452"/>
                  </a:lnTo>
                  <a:lnTo>
                    <a:pt x="1643243" y="612543"/>
                  </a:lnTo>
                  <a:lnTo>
                    <a:pt x="1650599" y="656510"/>
                  </a:lnTo>
                  <a:lnTo>
                    <a:pt x="1655076" y="701275"/>
                  </a:lnTo>
                  <a:lnTo>
                    <a:pt x="1656588" y="746759"/>
                  </a:lnTo>
                  <a:lnTo>
                    <a:pt x="1655076" y="792244"/>
                  </a:lnTo>
                  <a:lnTo>
                    <a:pt x="1650599" y="837009"/>
                  </a:lnTo>
                  <a:lnTo>
                    <a:pt x="1643243" y="880976"/>
                  </a:lnTo>
                  <a:lnTo>
                    <a:pt x="1633094" y="924067"/>
                  </a:lnTo>
                  <a:lnTo>
                    <a:pt x="1620240" y="966203"/>
                  </a:lnTo>
                  <a:lnTo>
                    <a:pt x="1604767" y="1007306"/>
                  </a:lnTo>
                  <a:lnTo>
                    <a:pt x="1586762" y="1047299"/>
                  </a:lnTo>
                  <a:lnTo>
                    <a:pt x="1566311" y="1086102"/>
                  </a:lnTo>
                  <a:lnTo>
                    <a:pt x="1543501" y="1123639"/>
                  </a:lnTo>
                  <a:lnTo>
                    <a:pt x="1518419" y="1159830"/>
                  </a:lnTo>
                  <a:lnTo>
                    <a:pt x="1491150" y="1194598"/>
                  </a:lnTo>
                  <a:lnTo>
                    <a:pt x="1461783" y="1227865"/>
                  </a:lnTo>
                  <a:lnTo>
                    <a:pt x="1430403" y="1259551"/>
                  </a:lnTo>
                  <a:lnTo>
                    <a:pt x="1397098" y="1289580"/>
                  </a:lnTo>
                  <a:lnTo>
                    <a:pt x="1361953" y="1317873"/>
                  </a:lnTo>
                  <a:lnTo>
                    <a:pt x="1325055" y="1344351"/>
                  </a:lnTo>
                  <a:lnTo>
                    <a:pt x="1286492" y="1368937"/>
                  </a:lnTo>
                  <a:lnTo>
                    <a:pt x="1246349" y="1391553"/>
                  </a:lnTo>
                  <a:lnTo>
                    <a:pt x="1204714" y="1412119"/>
                  </a:lnTo>
                  <a:lnTo>
                    <a:pt x="1161673" y="1430559"/>
                  </a:lnTo>
                  <a:lnTo>
                    <a:pt x="1117312" y="1446794"/>
                  </a:lnTo>
                  <a:lnTo>
                    <a:pt x="1071719" y="1460746"/>
                  </a:lnTo>
                  <a:lnTo>
                    <a:pt x="1024979" y="1472336"/>
                  </a:lnTo>
                  <a:lnTo>
                    <a:pt x="977180" y="1481486"/>
                  </a:lnTo>
                  <a:lnTo>
                    <a:pt x="928409" y="1488119"/>
                  </a:lnTo>
                  <a:lnTo>
                    <a:pt x="878751" y="1492156"/>
                  </a:lnTo>
                  <a:lnTo>
                    <a:pt x="828294" y="1493519"/>
                  </a:lnTo>
                  <a:lnTo>
                    <a:pt x="777836" y="1492156"/>
                  </a:lnTo>
                  <a:lnTo>
                    <a:pt x="728178" y="1488119"/>
                  </a:lnTo>
                  <a:lnTo>
                    <a:pt x="679407" y="1481486"/>
                  </a:lnTo>
                  <a:lnTo>
                    <a:pt x="631608" y="1472336"/>
                  </a:lnTo>
                  <a:lnTo>
                    <a:pt x="584868" y="1460746"/>
                  </a:lnTo>
                  <a:lnTo>
                    <a:pt x="539275" y="1446794"/>
                  </a:lnTo>
                  <a:lnTo>
                    <a:pt x="494914" y="1430559"/>
                  </a:lnTo>
                  <a:lnTo>
                    <a:pt x="451873" y="1412119"/>
                  </a:lnTo>
                  <a:lnTo>
                    <a:pt x="410238" y="1391553"/>
                  </a:lnTo>
                  <a:lnTo>
                    <a:pt x="370095" y="1368937"/>
                  </a:lnTo>
                  <a:lnTo>
                    <a:pt x="331532" y="1344351"/>
                  </a:lnTo>
                  <a:lnTo>
                    <a:pt x="294634" y="1317873"/>
                  </a:lnTo>
                  <a:lnTo>
                    <a:pt x="259489" y="1289580"/>
                  </a:lnTo>
                  <a:lnTo>
                    <a:pt x="226184" y="1259551"/>
                  </a:lnTo>
                  <a:lnTo>
                    <a:pt x="194804" y="1227865"/>
                  </a:lnTo>
                  <a:lnTo>
                    <a:pt x="165437" y="1194598"/>
                  </a:lnTo>
                  <a:lnTo>
                    <a:pt x="138168" y="1159830"/>
                  </a:lnTo>
                  <a:lnTo>
                    <a:pt x="113086" y="1123639"/>
                  </a:lnTo>
                  <a:lnTo>
                    <a:pt x="90276" y="1086102"/>
                  </a:lnTo>
                  <a:lnTo>
                    <a:pt x="69825" y="1047299"/>
                  </a:lnTo>
                  <a:lnTo>
                    <a:pt x="51820" y="1007306"/>
                  </a:lnTo>
                  <a:lnTo>
                    <a:pt x="36347" y="966203"/>
                  </a:lnTo>
                  <a:lnTo>
                    <a:pt x="23493" y="924067"/>
                  </a:lnTo>
                  <a:lnTo>
                    <a:pt x="13344" y="880976"/>
                  </a:lnTo>
                  <a:lnTo>
                    <a:pt x="5988" y="837009"/>
                  </a:lnTo>
                  <a:lnTo>
                    <a:pt x="1511" y="792244"/>
                  </a:lnTo>
                  <a:lnTo>
                    <a:pt x="0" y="746759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0783" y="752855"/>
            <a:ext cx="1682750" cy="1957070"/>
            <a:chOff x="1700783" y="752855"/>
            <a:chExt cx="1682750" cy="1957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7943" y="836675"/>
              <a:ext cx="1406652" cy="1872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13737" y="765809"/>
              <a:ext cx="1656714" cy="647700"/>
            </a:xfrm>
            <a:custGeom>
              <a:avLst/>
              <a:gdLst/>
              <a:ahLst/>
              <a:cxnLst/>
              <a:rect l="l" t="t" r="r" b="b"/>
              <a:pathLst>
                <a:path w="1656714" h="647700">
                  <a:moveTo>
                    <a:pt x="828294" y="0"/>
                  </a:moveTo>
                  <a:lnTo>
                    <a:pt x="760361" y="1073"/>
                  </a:lnTo>
                  <a:lnTo>
                    <a:pt x="693940" y="4239"/>
                  </a:lnTo>
                  <a:lnTo>
                    <a:pt x="629245" y="9414"/>
                  </a:lnTo>
                  <a:lnTo>
                    <a:pt x="566489" y="16514"/>
                  </a:lnTo>
                  <a:lnTo>
                    <a:pt x="505884" y="25455"/>
                  </a:lnTo>
                  <a:lnTo>
                    <a:pt x="447645" y="36155"/>
                  </a:lnTo>
                  <a:lnTo>
                    <a:pt x="391984" y="48530"/>
                  </a:lnTo>
                  <a:lnTo>
                    <a:pt x="339114" y="62496"/>
                  </a:lnTo>
                  <a:lnTo>
                    <a:pt x="289249" y="77970"/>
                  </a:lnTo>
                  <a:lnTo>
                    <a:pt x="242601" y="94868"/>
                  </a:lnTo>
                  <a:lnTo>
                    <a:pt x="199385" y="113108"/>
                  </a:lnTo>
                  <a:lnTo>
                    <a:pt x="159812" y="132606"/>
                  </a:lnTo>
                  <a:lnTo>
                    <a:pt x="124097" y="153278"/>
                  </a:lnTo>
                  <a:lnTo>
                    <a:pt x="92452" y="175040"/>
                  </a:lnTo>
                  <a:lnTo>
                    <a:pt x="42226" y="221504"/>
                  </a:lnTo>
                  <a:lnTo>
                    <a:pt x="10840" y="271329"/>
                  </a:lnTo>
                  <a:lnTo>
                    <a:pt x="0" y="323850"/>
                  </a:lnTo>
                  <a:lnTo>
                    <a:pt x="2745" y="350405"/>
                  </a:lnTo>
                  <a:lnTo>
                    <a:pt x="24072" y="401661"/>
                  </a:lnTo>
                  <a:lnTo>
                    <a:pt x="65091" y="449889"/>
                  </a:lnTo>
                  <a:lnTo>
                    <a:pt x="124097" y="494421"/>
                  </a:lnTo>
                  <a:lnTo>
                    <a:pt x="159812" y="515093"/>
                  </a:lnTo>
                  <a:lnTo>
                    <a:pt x="199385" y="534591"/>
                  </a:lnTo>
                  <a:lnTo>
                    <a:pt x="242601" y="552831"/>
                  </a:lnTo>
                  <a:lnTo>
                    <a:pt x="289249" y="569729"/>
                  </a:lnTo>
                  <a:lnTo>
                    <a:pt x="339114" y="585203"/>
                  </a:lnTo>
                  <a:lnTo>
                    <a:pt x="391984" y="599169"/>
                  </a:lnTo>
                  <a:lnTo>
                    <a:pt x="447645" y="611544"/>
                  </a:lnTo>
                  <a:lnTo>
                    <a:pt x="505884" y="622244"/>
                  </a:lnTo>
                  <a:lnTo>
                    <a:pt x="566489" y="631185"/>
                  </a:lnTo>
                  <a:lnTo>
                    <a:pt x="629245" y="638285"/>
                  </a:lnTo>
                  <a:lnTo>
                    <a:pt x="693940" y="643460"/>
                  </a:lnTo>
                  <a:lnTo>
                    <a:pt x="760361" y="646626"/>
                  </a:lnTo>
                  <a:lnTo>
                    <a:pt x="828294" y="647700"/>
                  </a:lnTo>
                  <a:lnTo>
                    <a:pt x="896226" y="646626"/>
                  </a:lnTo>
                  <a:lnTo>
                    <a:pt x="962647" y="643460"/>
                  </a:lnTo>
                  <a:lnTo>
                    <a:pt x="1027342" y="638285"/>
                  </a:lnTo>
                  <a:lnTo>
                    <a:pt x="1090098" y="631185"/>
                  </a:lnTo>
                  <a:lnTo>
                    <a:pt x="1150703" y="622244"/>
                  </a:lnTo>
                  <a:lnTo>
                    <a:pt x="1208942" y="611544"/>
                  </a:lnTo>
                  <a:lnTo>
                    <a:pt x="1264603" y="599169"/>
                  </a:lnTo>
                  <a:lnTo>
                    <a:pt x="1317473" y="585203"/>
                  </a:lnTo>
                  <a:lnTo>
                    <a:pt x="1367338" y="569729"/>
                  </a:lnTo>
                  <a:lnTo>
                    <a:pt x="1413986" y="552831"/>
                  </a:lnTo>
                  <a:lnTo>
                    <a:pt x="1457202" y="534591"/>
                  </a:lnTo>
                  <a:lnTo>
                    <a:pt x="1496775" y="515093"/>
                  </a:lnTo>
                  <a:lnTo>
                    <a:pt x="1532490" y="494421"/>
                  </a:lnTo>
                  <a:lnTo>
                    <a:pt x="1564135" y="472659"/>
                  </a:lnTo>
                  <a:lnTo>
                    <a:pt x="1614361" y="426195"/>
                  </a:lnTo>
                  <a:lnTo>
                    <a:pt x="1645747" y="376370"/>
                  </a:lnTo>
                  <a:lnTo>
                    <a:pt x="1656588" y="323850"/>
                  </a:lnTo>
                  <a:lnTo>
                    <a:pt x="1653842" y="297294"/>
                  </a:lnTo>
                  <a:lnTo>
                    <a:pt x="1632515" y="246038"/>
                  </a:lnTo>
                  <a:lnTo>
                    <a:pt x="1591496" y="197810"/>
                  </a:lnTo>
                  <a:lnTo>
                    <a:pt x="1532490" y="153278"/>
                  </a:lnTo>
                  <a:lnTo>
                    <a:pt x="1496775" y="132606"/>
                  </a:lnTo>
                  <a:lnTo>
                    <a:pt x="1457202" y="113108"/>
                  </a:lnTo>
                  <a:lnTo>
                    <a:pt x="1413986" y="94868"/>
                  </a:lnTo>
                  <a:lnTo>
                    <a:pt x="1367338" y="77970"/>
                  </a:lnTo>
                  <a:lnTo>
                    <a:pt x="1317473" y="62496"/>
                  </a:lnTo>
                  <a:lnTo>
                    <a:pt x="1264603" y="48530"/>
                  </a:lnTo>
                  <a:lnTo>
                    <a:pt x="1208942" y="36155"/>
                  </a:lnTo>
                  <a:lnTo>
                    <a:pt x="1150703" y="25455"/>
                  </a:lnTo>
                  <a:lnTo>
                    <a:pt x="1090098" y="16514"/>
                  </a:lnTo>
                  <a:lnTo>
                    <a:pt x="1027342" y="9414"/>
                  </a:lnTo>
                  <a:lnTo>
                    <a:pt x="962647" y="4239"/>
                  </a:lnTo>
                  <a:lnTo>
                    <a:pt x="896226" y="1073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3737" y="765809"/>
              <a:ext cx="1656714" cy="647700"/>
            </a:xfrm>
            <a:custGeom>
              <a:avLst/>
              <a:gdLst/>
              <a:ahLst/>
              <a:cxnLst/>
              <a:rect l="l" t="t" r="r" b="b"/>
              <a:pathLst>
                <a:path w="1656714" h="647700">
                  <a:moveTo>
                    <a:pt x="0" y="323850"/>
                  </a:moveTo>
                  <a:lnTo>
                    <a:pt x="10840" y="271329"/>
                  </a:lnTo>
                  <a:lnTo>
                    <a:pt x="42226" y="221504"/>
                  </a:lnTo>
                  <a:lnTo>
                    <a:pt x="92452" y="175040"/>
                  </a:lnTo>
                  <a:lnTo>
                    <a:pt x="124097" y="153278"/>
                  </a:lnTo>
                  <a:lnTo>
                    <a:pt x="159812" y="132606"/>
                  </a:lnTo>
                  <a:lnTo>
                    <a:pt x="199385" y="113108"/>
                  </a:lnTo>
                  <a:lnTo>
                    <a:pt x="242601" y="94868"/>
                  </a:lnTo>
                  <a:lnTo>
                    <a:pt x="289249" y="77970"/>
                  </a:lnTo>
                  <a:lnTo>
                    <a:pt x="339114" y="62496"/>
                  </a:lnTo>
                  <a:lnTo>
                    <a:pt x="391984" y="48530"/>
                  </a:lnTo>
                  <a:lnTo>
                    <a:pt x="447645" y="36155"/>
                  </a:lnTo>
                  <a:lnTo>
                    <a:pt x="505884" y="25455"/>
                  </a:lnTo>
                  <a:lnTo>
                    <a:pt x="566489" y="16514"/>
                  </a:lnTo>
                  <a:lnTo>
                    <a:pt x="629245" y="9414"/>
                  </a:lnTo>
                  <a:lnTo>
                    <a:pt x="693940" y="4239"/>
                  </a:lnTo>
                  <a:lnTo>
                    <a:pt x="760361" y="1073"/>
                  </a:lnTo>
                  <a:lnTo>
                    <a:pt x="828294" y="0"/>
                  </a:lnTo>
                  <a:lnTo>
                    <a:pt x="896226" y="1073"/>
                  </a:lnTo>
                  <a:lnTo>
                    <a:pt x="962647" y="4239"/>
                  </a:lnTo>
                  <a:lnTo>
                    <a:pt x="1027342" y="9414"/>
                  </a:lnTo>
                  <a:lnTo>
                    <a:pt x="1090098" y="16514"/>
                  </a:lnTo>
                  <a:lnTo>
                    <a:pt x="1150703" y="25455"/>
                  </a:lnTo>
                  <a:lnTo>
                    <a:pt x="1208942" y="36155"/>
                  </a:lnTo>
                  <a:lnTo>
                    <a:pt x="1264603" y="48530"/>
                  </a:lnTo>
                  <a:lnTo>
                    <a:pt x="1317473" y="62496"/>
                  </a:lnTo>
                  <a:lnTo>
                    <a:pt x="1367338" y="77970"/>
                  </a:lnTo>
                  <a:lnTo>
                    <a:pt x="1413986" y="94868"/>
                  </a:lnTo>
                  <a:lnTo>
                    <a:pt x="1457202" y="113108"/>
                  </a:lnTo>
                  <a:lnTo>
                    <a:pt x="1496775" y="132606"/>
                  </a:lnTo>
                  <a:lnTo>
                    <a:pt x="1532490" y="153278"/>
                  </a:lnTo>
                  <a:lnTo>
                    <a:pt x="1564135" y="175040"/>
                  </a:lnTo>
                  <a:lnTo>
                    <a:pt x="1614361" y="221504"/>
                  </a:lnTo>
                  <a:lnTo>
                    <a:pt x="1645747" y="271329"/>
                  </a:lnTo>
                  <a:lnTo>
                    <a:pt x="1656588" y="323850"/>
                  </a:lnTo>
                  <a:lnTo>
                    <a:pt x="1653842" y="350405"/>
                  </a:lnTo>
                  <a:lnTo>
                    <a:pt x="1632515" y="401661"/>
                  </a:lnTo>
                  <a:lnTo>
                    <a:pt x="1591496" y="449889"/>
                  </a:lnTo>
                  <a:lnTo>
                    <a:pt x="1532490" y="494421"/>
                  </a:lnTo>
                  <a:lnTo>
                    <a:pt x="1496775" y="515093"/>
                  </a:lnTo>
                  <a:lnTo>
                    <a:pt x="1457202" y="534591"/>
                  </a:lnTo>
                  <a:lnTo>
                    <a:pt x="1413986" y="552831"/>
                  </a:lnTo>
                  <a:lnTo>
                    <a:pt x="1367338" y="569729"/>
                  </a:lnTo>
                  <a:lnTo>
                    <a:pt x="1317473" y="585203"/>
                  </a:lnTo>
                  <a:lnTo>
                    <a:pt x="1264603" y="599169"/>
                  </a:lnTo>
                  <a:lnTo>
                    <a:pt x="1208942" y="611544"/>
                  </a:lnTo>
                  <a:lnTo>
                    <a:pt x="1150703" y="622244"/>
                  </a:lnTo>
                  <a:lnTo>
                    <a:pt x="1090098" y="631185"/>
                  </a:lnTo>
                  <a:lnTo>
                    <a:pt x="1027342" y="638285"/>
                  </a:lnTo>
                  <a:lnTo>
                    <a:pt x="962647" y="643460"/>
                  </a:lnTo>
                  <a:lnTo>
                    <a:pt x="896226" y="646626"/>
                  </a:lnTo>
                  <a:lnTo>
                    <a:pt x="828294" y="647700"/>
                  </a:lnTo>
                  <a:lnTo>
                    <a:pt x="760361" y="646626"/>
                  </a:lnTo>
                  <a:lnTo>
                    <a:pt x="693940" y="643460"/>
                  </a:lnTo>
                  <a:lnTo>
                    <a:pt x="629245" y="638285"/>
                  </a:lnTo>
                  <a:lnTo>
                    <a:pt x="566489" y="631185"/>
                  </a:lnTo>
                  <a:lnTo>
                    <a:pt x="505884" y="622244"/>
                  </a:lnTo>
                  <a:lnTo>
                    <a:pt x="447645" y="611544"/>
                  </a:lnTo>
                  <a:lnTo>
                    <a:pt x="391984" y="599169"/>
                  </a:lnTo>
                  <a:lnTo>
                    <a:pt x="339114" y="585203"/>
                  </a:lnTo>
                  <a:lnTo>
                    <a:pt x="289249" y="569729"/>
                  </a:lnTo>
                  <a:lnTo>
                    <a:pt x="242601" y="552831"/>
                  </a:lnTo>
                  <a:lnTo>
                    <a:pt x="199385" y="534591"/>
                  </a:lnTo>
                  <a:lnTo>
                    <a:pt x="159812" y="515093"/>
                  </a:lnTo>
                  <a:lnTo>
                    <a:pt x="124097" y="494421"/>
                  </a:lnTo>
                  <a:lnTo>
                    <a:pt x="92452" y="472659"/>
                  </a:lnTo>
                  <a:lnTo>
                    <a:pt x="42226" y="426195"/>
                  </a:lnTo>
                  <a:lnTo>
                    <a:pt x="10840" y="376370"/>
                  </a:lnTo>
                  <a:lnTo>
                    <a:pt x="0" y="323850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8455" y="1412747"/>
            <a:ext cx="6623304" cy="4303776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23622"/>
            <a:ext cx="121158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Risk</a:t>
            </a:r>
            <a:r>
              <a:rPr spc="110" dirty="0"/>
              <a:t> </a:t>
            </a:r>
            <a:r>
              <a:rPr spc="140" dirty="0"/>
              <a:t>Assessment </a:t>
            </a:r>
            <a:r>
              <a:rPr spc="525" dirty="0">
                <a:latin typeface="Trebuchet MS"/>
                <a:cs typeface="Trebuchet MS"/>
              </a:rPr>
              <a:t>–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200" dirty="0"/>
              <a:t>Getting</a:t>
            </a:r>
            <a:r>
              <a:rPr spc="130" dirty="0"/>
              <a:t> </a:t>
            </a:r>
            <a:r>
              <a:rPr spc="-15" dirty="0"/>
              <a:t>Stuff</a:t>
            </a:r>
            <a:r>
              <a:rPr spc="130" dirty="0"/>
              <a:t> </a:t>
            </a:r>
            <a:r>
              <a:rPr spc="160" dirty="0"/>
              <a:t>Out</a:t>
            </a:r>
            <a:r>
              <a:rPr lang="en-GB" spc="160" dirty="0"/>
              <a:t> Part 2</a:t>
            </a:r>
            <a:endParaRPr spc="16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0783" y="806195"/>
            <a:ext cx="8529955" cy="5287010"/>
            <a:chOff x="1700783" y="806195"/>
            <a:chExt cx="8529955" cy="5287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2867" y="981455"/>
              <a:ext cx="7857744" cy="51114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7943" y="806195"/>
              <a:ext cx="1406652" cy="18729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13737" y="1197102"/>
              <a:ext cx="1656714" cy="649605"/>
            </a:xfrm>
            <a:custGeom>
              <a:avLst/>
              <a:gdLst/>
              <a:ahLst/>
              <a:cxnLst/>
              <a:rect l="l" t="t" r="r" b="b"/>
              <a:pathLst>
                <a:path w="1656714" h="649605">
                  <a:moveTo>
                    <a:pt x="828294" y="0"/>
                  </a:moveTo>
                  <a:lnTo>
                    <a:pt x="760361" y="1075"/>
                  </a:lnTo>
                  <a:lnTo>
                    <a:pt x="693940" y="4247"/>
                  </a:lnTo>
                  <a:lnTo>
                    <a:pt x="629245" y="9431"/>
                  </a:lnTo>
                  <a:lnTo>
                    <a:pt x="566489" y="16544"/>
                  </a:lnTo>
                  <a:lnTo>
                    <a:pt x="505884" y="25503"/>
                  </a:lnTo>
                  <a:lnTo>
                    <a:pt x="447645" y="36223"/>
                  </a:lnTo>
                  <a:lnTo>
                    <a:pt x="391984" y="48623"/>
                  </a:lnTo>
                  <a:lnTo>
                    <a:pt x="339114" y="62618"/>
                  </a:lnTo>
                  <a:lnTo>
                    <a:pt x="289249" y="78124"/>
                  </a:lnTo>
                  <a:lnTo>
                    <a:pt x="242601" y="95059"/>
                  </a:lnTo>
                  <a:lnTo>
                    <a:pt x="199385" y="113339"/>
                  </a:lnTo>
                  <a:lnTo>
                    <a:pt x="159812" y="132880"/>
                  </a:lnTo>
                  <a:lnTo>
                    <a:pt x="124097" y="153599"/>
                  </a:lnTo>
                  <a:lnTo>
                    <a:pt x="92452" y="175413"/>
                  </a:lnTo>
                  <a:lnTo>
                    <a:pt x="42226" y="221991"/>
                  </a:lnTo>
                  <a:lnTo>
                    <a:pt x="10840" y="271947"/>
                  </a:lnTo>
                  <a:lnTo>
                    <a:pt x="0" y="324612"/>
                  </a:lnTo>
                  <a:lnTo>
                    <a:pt x="2745" y="351241"/>
                  </a:lnTo>
                  <a:lnTo>
                    <a:pt x="24072" y="402634"/>
                  </a:lnTo>
                  <a:lnTo>
                    <a:pt x="65091" y="450984"/>
                  </a:lnTo>
                  <a:lnTo>
                    <a:pt x="124097" y="495624"/>
                  </a:lnTo>
                  <a:lnTo>
                    <a:pt x="159812" y="516343"/>
                  </a:lnTo>
                  <a:lnTo>
                    <a:pt x="199385" y="535884"/>
                  </a:lnTo>
                  <a:lnTo>
                    <a:pt x="242601" y="554164"/>
                  </a:lnTo>
                  <a:lnTo>
                    <a:pt x="289249" y="571099"/>
                  </a:lnTo>
                  <a:lnTo>
                    <a:pt x="339114" y="586605"/>
                  </a:lnTo>
                  <a:lnTo>
                    <a:pt x="391984" y="600600"/>
                  </a:lnTo>
                  <a:lnTo>
                    <a:pt x="447645" y="613000"/>
                  </a:lnTo>
                  <a:lnTo>
                    <a:pt x="505884" y="623720"/>
                  </a:lnTo>
                  <a:lnTo>
                    <a:pt x="566489" y="632679"/>
                  </a:lnTo>
                  <a:lnTo>
                    <a:pt x="629245" y="639792"/>
                  </a:lnTo>
                  <a:lnTo>
                    <a:pt x="693940" y="644976"/>
                  </a:lnTo>
                  <a:lnTo>
                    <a:pt x="760361" y="648148"/>
                  </a:lnTo>
                  <a:lnTo>
                    <a:pt x="828294" y="649224"/>
                  </a:lnTo>
                  <a:lnTo>
                    <a:pt x="896226" y="648148"/>
                  </a:lnTo>
                  <a:lnTo>
                    <a:pt x="962647" y="644976"/>
                  </a:lnTo>
                  <a:lnTo>
                    <a:pt x="1027342" y="639792"/>
                  </a:lnTo>
                  <a:lnTo>
                    <a:pt x="1090098" y="632679"/>
                  </a:lnTo>
                  <a:lnTo>
                    <a:pt x="1150703" y="623720"/>
                  </a:lnTo>
                  <a:lnTo>
                    <a:pt x="1208942" y="613000"/>
                  </a:lnTo>
                  <a:lnTo>
                    <a:pt x="1264603" y="600600"/>
                  </a:lnTo>
                  <a:lnTo>
                    <a:pt x="1317473" y="586605"/>
                  </a:lnTo>
                  <a:lnTo>
                    <a:pt x="1367338" y="571099"/>
                  </a:lnTo>
                  <a:lnTo>
                    <a:pt x="1413986" y="554164"/>
                  </a:lnTo>
                  <a:lnTo>
                    <a:pt x="1457202" y="535884"/>
                  </a:lnTo>
                  <a:lnTo>
                    <a:pt x="1496775" y="516343"/>
                  </a:lnTo>
                  <a:lnTo>
                    <a:pt x="1532490" y="495624"/>
                  </a:lnTo>
                  <a:lnTo>
                    <a:pt x="1564135" y="473810"/>
                  </a:lnTo>
                  <a:lnTo>
                    <a:pt x="1614361" y="427232"/>
                  </a:lnTo>
                  <a:lnTo>
                    <a:pt x="1645747" y="377276"/>
                  </a:lnTo>
                  <a:lnTo>
                    <a:pt x="1656588" y="324612"/>
                  </a:lnTo>
                  <a:lnTo>
                    <a:pt x="1653842" y="297982"/>
                  </a:lnTo>
                  <a:lnTo>
                    <a:pt x="1632515" y="246589"/>
                  </a:lnTo>
                  <a:lnTo>
                    <a:pt x="1591496" y="198239"/>
                  </a:lnTo>
                  <a:lnTo>
                    <a:pt x="1532490" y="153599"/>
                  </a:lnTo>
                  <a:lnTo>
                    <a:pt x="1496775" y="132880"/>
                  </a:lnTo>
                  <a:lnTo>
                    <a:pt x="1457202" y="113339"/>
                  </a:lnTo>
                  <a:lnTo>
                    <a:pt x="1413986" y="95059"/>
                  </a:lnTo>
                  <a:lnTo>
                    <a:pt x="1367338" y="78124"/>
                  </a:lnTo>
                  <a:lnTo>
                    <a:pt x="1317473" y="62618"/>
                  </a:lnTo>
                  <a:lnTo>
                    <a:pt x="1264603" y="48623"/>
                  </a:lnTo>
                  <a:lnTo>
                    <a:pt x="1208942" y="36223"/>
                  </a:lnTo>
                  <a:lnTo>
                    <a:pt x="1150703" y="25503"/>
                  </a:lnTo>
                  <a:lnTo>
                    <a:pt x="1090098" y="16544"/>
                  </a:lnTo>
                  <a:lnTo>
                    <a:pt x="1027342" y="9431"/>
                  </a:lnTo>
                  <a:lnTo>
                    <a:pt x="962647" y="4247"/>
                  </a:lnTo>
                  <a:lnTo>
                    <a:pt x="896226" y="1075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3737" y="1197102"/>
              <a:ext cx="1656714" cy="649605"/>
            </a:xfrm>
            <a:custGeom>
              <a:avLst/>
              <a:gdLst/>
              <a:ahLst/>
              <a:cxnLst/>
              <a:rect l="l" t="t" r="r" b="b"/>
              <a:pathLst>
                <a:path w="1656714" h="649605">
                  <a:moveTo>
                    <a:pt x="0" y="324612"/>
                  </a:moveTo>
                  <a:lnTo>
                    <a:pt x="10840" y="271947"/>
                  </a:lnTo>
                  <a:lnTo>
                    <a:pt x="42226" y="221991"/>
                  </a:lnTo>
                  <a:lnTo>
                    <a:pt x="92452" y="175413"/>
                  </a:lnTo>
                  <a:lnTo>
                    <a:pt x="124097" y="153599"/>
                  </a:lnTo>
                  <a:lnTo>
                    <a:pt x="159812" y="132880"/>
                  </a:lnTo>
                  <a:lnTo>
                    <a:pt x="199385" y="113339"/>
                  </a:lnTo>
                  <a:lnTo>
                    <a:pt x="242601" y="95059"/>
                  </a:lnTo>
                  <a:lnTo>
                    <a:pt x="289249" y="78124"/>
                  </a:lnTo>
                  <a:lnTo>
                    <a:pt x="339114" y="62618"/>
                  </a:lnTo>
                  <a:lnTo>
                    <a:pt x="391984" y="48623"/>
                  </a:lnTo>
                  <a:lnTo>
                    <a:pt x="447645" y="36223"/>
                  </a:lnTo>
                  <a:lnTo>
                    <a:pt x="505884" y="25503"/>
                  </a:lnTo>
                  <a:lnTo>
                    <a:pt x="566489" y="16544"/>
                  </a:lnTo>
                  <a:lnTo>
                    <a:pt x="629245" y="9431"/>
                  </a:lnTo>
                  <a:lnTo>
                    <a:pt x="693940" y="4247"/>
                  </a:lnTo>
                  <a:lnTo>
                    <a:pt x="760361" y="1075"/>
                  </a:lnTo>
                  <a:lnTo>
                    <a:pt x="828294" y="0"/>
                  </a:lnTo>
                  <a:lnTo>
                    <a:pt x="896226" y="1075"/>
                  </a:lnTo>
                  <a:lnTo>
                    <a:pt x="962647" y="4247"/>
                  </a:lnTo>
                  <a:lnTo>
                    <a:pt x="1027342" y="9431"/>
                  </a:lnTo>
                  <a:lnTo>
                    <a:pt x="1090098" y="16544"/>
                  </a:lnTo>
                  <a:lnTo>
                    <a:pt x="1150703" y="25503"/>
                  </a:lnTo>
                  <a:lnTo>
                    <a:pt x="1208942" y="36223"/>
                  </a:lnTo>
                  <a:lnTo>
                    <a:pt x="1264603" y="48623"/>
                  </a:lnTo>
                  <a:lnTo>
                    <a:pt x="1317473" y="62618"/>
                  </a:lnTo>
                  <a:lnTo>
                    <a:pt x="1367338" y="78124"/>
                  </a:lnTo>
                  <a:lnTo>
                    <a:pt x="1413986" y="95059"/>
                  </a:lnTo>
                  <a:lnTo>
                    <a:pt x="1457202" y="113339"/>
                  </a:lnTo>
                  <a:lnTo>
                    <a:pt x="1496775" y="132880"/>
                  </a:lnTo>
                  <a:lnTo>
                    <a:pt x="1532490" y="153599"/>
                  </a:lnTo>
                  <a:lnTo>
                    <a:pt x="1564135" y="175413"/>
                  </a:lnTo>
                  <a:lnTo>
                    <a:pt x="1614361" y="221991"/>
                  </a:lnTo>
                  <a:lnTo>
                    <a:pt x="1645747" y="271947"/>
                  </a:lnTo>
                  <a:lnTo>
                    <a:pt x="1656588" y="324612"/>
                  </a:lnTo>
                  <a:lnTo>
                    <a:pt x="1653842" y="351241"/>
                  </a:lnTo>
                  <a:lnTo>
                    <a:pt x="1632515" y="402634"/>
                  </a:lnTo>
                  <a:lnTo>
                    <a:pt x="1591496" y="450984"/>
                  </a:lnTo>
                  <a:lnTo>
                    <a:pt x="1532490" y="495624"/>
                  </a:lnTo>
                  <a:lnTo>
                    <a:pt x="1496775" y="516343"/>
                  </a:lnTo>
                  <a:lnTo>
                    <a:pt x="1457202" y="535884"/>
                  </a:lnTo>
                  <a:lnTo>
                    <a:pt x="1413986" y="554164"/>
                  </a:lnTo>
                  <a:lnTo>
                    <a:pt x="1367338" y="571099"/>
                  </a:lnTo>
                  <a:lnTo>
                    <a:pt x="1317473" y="586605"/>
                  </a:lnTo>
                  <a:lnTo>
                    <a:pt x="1264603" y="600600"/>
                  </a:lnTo>
                  <a:lnTo>
                    <a:pt x="1208942" y="613000"/>
                  </a:lnTo>
                  <a:lnTo>
                    <a:pt x="1150703" y="623720"/>
                  </a:lnTo>
                  <a:lnTo>
                    <a:pt x="1090098" y="632679"/>
                  </a:lnTo>
                  <a:lnTo>
                    <a:pt x="1027342" y="639792"/>
                  </a:lnTo>
                  <a:lnTo>
                    <a:pt x="962647" y="644976"/>
                  </a:lnTo>
                  <a:lnTo>
                    <a:pt x="896226" y="648148"/>
                  </a:lnTo>
                  <a:lnTo>
                    <a:pt x="828294" y="649224"/>
                  </a:lnTo>
                  <a:lnTo>
                    <a:pt x="760361" y="648148"/>
                  </a:lnTo>
                  <a:lnTo>
                    <a:pt x="693940" y="644976"/>
                  </a:lnTo>
                  <a:lnTo>
                    <a:pt x="629245" y="639792"/>
                  </a:lnTo>
                  <a:lnTo>
                    <a:pt x="566489" y="632679"/>
                  </a:lnTo>
                  <a:lnTo>
                    <a:pt x="505884" y="623720"/>
                  </a:lnTo>
                  <a:lnTo>
                    <a:pt x="447645" y="613000"/>
                  </a:lnTo>
                  <a:lnTo>
                    <a:pt x="391984" y="600600"/>
                  </a:lnTo>
                  <a:lnTo>
                    <a:pt x="339114" y="586605"/>
                  </a:lnTo>
                  <a:lnTo>
                    <a:pt x="289249" y="571099"/>
                  </a:lnTo>
                  <a:lnTo>
                    <a:pt x="242601" y="554164"/>
                  </a:lnTo>
                  <a:lnTo>
                    <a:pt x="199385" y="535884"/>
                  </a:lnTo>
                  <a:lnTo>
                    <a:pt x="159812" y="516343"/>
                  </a:lnTo>
                  <a:lnTo>
                    <a:pt x="124097" y="495624"/>
                  </a:lnTo>
                  <a:lnTo>
                    <a:pt x="92452" y="473810"/>
                  </a:lnTo>
                  <a:lnTo>
                    <a:pt x="42226" y="427232"/>
                  </a:lnTo>
                  <a:lnTo>
                    <a:pt x="10840" y="377276"/>
                  </a:lnTo>
                  <a:lnTo>
                    <a:pt x="0" y="324612"/>
                  </a:lnTo>
                  <a:close/>
                </a:path>
              </a:pathLst>
            </a:custGeom>
            <a:ln w="25907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6200" y="97028"/>
            <a:ext cx="116586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Risk</a:t>
            </a:r>
            <a:r>
              <a:rPr spc="110" dirty="0"/>
              <a:t> </a:t>
            </a:r>
            <a:r>
              <a:rPr spc="140" dirty="0"/>
              <a:t>Assessment </a:t>
            </a:r>
            <a:r>
              <a:rPr spc="525" dirty="0">
                <a:latin typeface="Trebuchet MS"/>
                <a:cs typeface="Trebuchet MS"/>
              </a:rPr>
              <a:t>–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200" dirty="0"/>
              <a:t>Getting</a:t>
            </a:r>
            <a:r>
              <a:rPr spc="130" dirty="0"/>
              <a:t> </a:t>
            </a:r>
            <a:r>
              <a:rPr spc="-15" dirty="0"/>
              <a:t>Stuff</a:t>
            </a:r>
            <a:r>
              <a:rPr spc="130" dirty="0"/>
              <a:t> </a:t>
            </a:r>
            <a:r>
              <a:rPr spc="160" dirty="0"/>
              <a:t>Out</a:t>
            </a:r>
            <a:r>
              <a:rPr lang="en-GB" spc="160" dirty="0"/>
              <a:t> Part 3</a:t>
            </a:r>
            <a:endParaRPr spc="16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06826" y="0"/>
            <a:ext cx="5723890" cy="136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67385">
              <a:lnSpc>
                <a:spcPct val="100000"/>
              </a:lnSpc>
              <a:spcBef>
                <a:spcPts val="105"/>
              </a:spcBef>
            </a:pPr>
            <a:r>
              <a:rPr sz="4400" spc="-190" dirty="0">
                <a:solidFill>
                  <a:srgbClr val="001F5F"/>
                </a:solidFill>
                <a:latin typeface="Trebuchet MS"/>
                <a:cs typeface="Trebuchet MS"/>
              </a:rPr>
              <a:t>Informati</a:t>
            </a:r>
            <a:r>
              <a:rPr sz="4400" spc="-245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4400" spc="-204" dirty="0">
                <a:solidFill>
                  <a:srgbClr val="001F5F"/>
                </a:solidFill>
                <a:latin typeface="Trebuchet MS"/>
                <a:cs typeface="Trebuchet MS"/>
              </a:rPr>
              <a:t>n</a:t>
            </a:r>
            <a:r>
              <a:rPr sz="4400" spc="-135" dirty="0">
                <a:solidFill>
                  <a:srgbClr val="001F5F"/>
                </a:solidFill>
                <a:latin typeface="Trebuchet MS"/>
                <a:cs typeface="Trebuchet MS"/>
              </a:rPr>
              <a:t> Ex</a:t>
            </a:r>
            <a:r>
              <a:rPr sz="4400" spc="-140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4400" spc="6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4400" spc="25" dirty="0">
                <a:solidFill>
                  <a:srgbClr val="001F5F"/>
                </a:solidFill>
                <a:latin typeface="Trebuchet MS"/>
                <a:cs typeface="Trebuchet MS"/>
              </a:rPr>
              <a:t>r</a:t>
            </a:r>
            <a:r>
              <a:rPr sz="4400" spc="-235" dirty="0">
                <a:solidFill>
                  <a:srgbClr val="001F5F"/>
                </a:solidFill>
                <a:latin typeface="Trebuchet MS"/>
                <a:cs typeface="Trebuchet MS"/>
              </a:rPr>
              <a:t>t  </a:t>
            </a:r>
            <a:r>
              <a:rPr sz="4400" spc="-254" dirty="0">
                <a:solidFill>
                  <a:srgbClr val="001F5F"/>
                </a:solidFill>
                <a:latin typeface="Trebuchet MS"/>
                <a:cs typeface="Trebuchet MS"/>
              </a:rPr>
              <a:t>Simpl</a:t>
            </a:r>
            <a:r>
              <a:rPr sz="4400" spc="-28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4400" spc="-114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0" dirty="0">
                <a:solidFill>
                  <a:srgbClr val="001F5F"/>
                </a:solidFill>
                <a:latin typeface="Trebuchet MS"/>
                <a:cs typeface="Trebuchet MS"/>
              </a:rPr>
              <a:t>Water</a:t>
            </a:r>
            <a:r>
              <a:rPr sz="44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15" dirty="0">
                <a:solidFill>
                  <a:srgbClr val="001F5F"/>
                </a:solidFill>
                <a:latin typeface="Trebuchet MS"/>
                <a:cs typeface="Trebuchet MS"/>
              </a:rPr>
              <a:t>Safet</a:t>
            </a:r>
            <a:r>
              <a:rPr sz="4400" spc="-33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44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295" dirty="0">
                <a:solidFill>
                  <a:srgbClr val="001F5F"/>
                </a:solidFill>
                <a:latin typeface="Trebuchet MS"/>
                <a:cs typeface="Trebuchet MS"/>
              </a:rPr>
              <a:t>Plan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1264" y="1679448"/>
            <a:ext cx="8510778" cy="4150614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8396" y="2167255"/>
            <a:ext cx="6016625" cy="31800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5080" indent="-172720">
              <a:lnSpc>
                <a:spcPts val="1850"/>
              </a:lnSpc>
              <a:spcBef>
                <a:spcPts val="325"/>
              </a:spcBef>
              <a:buChar char="•"/>
              <a:tabLst>
                <a:tab pos="185420" algn="l"/>
              </a:tabLst>
            </a:pP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Exports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static</a:t>
            </a:r>
            <a:r>
              <a:rPr sz="17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information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based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 on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risks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identified</a:t>
            </a:r>
            <a:r>
              <a:rPr sz="1700" spc="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at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 specific </a:t>
            </a:r>
            <a:r>
              <a:rPr sz="1700" spc="-5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locations</a:t>
            </a:r>
            <a:r>
              <a:rPr sz="17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on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PWS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system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2C2C89"/>
              </a:buClr>
              <a:buFont typeface="Tahoma"/>
              <a:buChar char="•"/>
            </a:pPr>
            <a:endParaRPr sz="18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Broken</a:t>
            </a:r>
            <a:r>
              <a:rPr sz="1700" spc="-3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down</a:t>
            </a:r>
            <a:r>
              <a:rPr sz="17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by hazard</a:t>
            </a:r>
            <a:r>
              <a:rPr sz="17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type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C2C89"/>
              </a:buClr>
              <a:buFont typeface="Tahoma"/>
              <a:buChar char="•"/>
            </a:pPr>
            <a:endParaRPr sz="18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Aimed</a:t>
            </a:r>
            <a:r>
              <a:rPr sz="17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at</a:t>
            </a:r>
            <a:r>
              <a:rPr sz="17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domestic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premises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2C2C89"/>
              </a:buClr>
              <a:buFont typeface="Tahoma"/>
              <a:buChar char="•"/>
            </a:pPr>
            <a:endParaRPr sz="2050">
              <a:latin typeface="Tahoma"/>
              <a:cs typeface="Tahoma"/>
            </a:endParaRPr>
          </a:p>
          <a:p>
            <a:pPr marL="184785" marR="240029" indent="-172720">
              <a:lnSpc>
                <a:spcPts val="1850"/>
              </a:lnSpc>
              <a:buChar char="•"/>
              <a:tabLst>
                <a:tab pos="185420" algn="l"/>
              </a:tabLst>
            </a:pP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Provides</a:t>
            </a:r>
            <a:r>
              <a:rPr sz="17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simple,</a:t>
            </a:r>
            <a:r>
              <a:rPr sz="17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easily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understood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advice</a:t>
            </a:r>
            <a:r>
              <a:rPr sz="17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on one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sheet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for </a:t>
            </a:r>
            <a:r>
              <a:rPr sz="1700" spc="-5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those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with</a:t>
            </a:r>
            <a:r>
              <a:rPr sz="1700" spc="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limited</a:t>
            </a:r>
            <a:r>
              <a:rPr sz="1700" spc="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technical</a:t>
            </a:r>
            <a:r>
              <a:rPr sz="17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background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C2C89"/>
              </a:buClr>
              <a:buFont typeface="Tahoma"/>
              <a:buChar char="•"/>
            </a:pPr>
            <a:endParaRPr sz="2000">
              <a:latin typeface="Tahoma"/>
              <a:cs typeface="Tahoma"/>
            </a:endParaRPr>
          </a:p>
          <a:p>
            <a:pPr marL="184785" marR="472440" indent="-172720">
              <a:lnSpc>
                <a:spcPts val="1850"/>
              </a:lnSpc>
              <a:spcBef>
                <a:spcPts val="5"/>
              </a:spcBef>
              <a:buChar char="•"/>
              <a:tabLst>
                <a:tab pos="185420" algn="l"/>
              </a:tabLst>
            </a:pP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Exported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as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Excel doc to enable editing </a:t>
            </a:r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and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pasting into </a:t>
            </a:r>
            <a:r>
              <a:rPr sz="1700" spc="-5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preferred</a:t>
            </a:r>
            <a:r>
              <a:rPr sz="17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20" dirty="0">
                <a:solidFill>
                  <a:srgbClr val="2C2C89"/>
                </a:solidFill>
                <a:latin typeface="Tahoma"/>
                <a:cs typeface="Tahoma"/>
              </a:rPr>
              <a:t>LA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format</a:t>
            </a:r>
            <a:endParaRPr sz="1700">
              <a:latin typeface="Tahoma"/>
              <a:cs typeface="Tahom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6044" y="2759964"/>
            <a:ext cx="2007870" cy="1989582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4020" y="806195"/>
            <a:ext cx="8876030" cy="5248910"/>
            <a:chOff x="1684020" y="806195"/>
            <a:chExt cx="8876030" cy="5248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7944" y="806195"/>
              <a:ext cx="1406652" cy="1872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96974" y="1629918"/>
              <a:ext cx="1656714" cy="647700"/>
            </a:xfrm>
            <a:custGeom>
              <a:avLst/>
              <a:gdLst/>
              <a:ahLst/>
              <a:cxnLst/>
              <a:rect l="l" t="t" r="r" b="b"/>
              <a:pathLst>
                <a:path w="1656714" h="647700">
                  <a:moveTo>
                    <a:pt x="828294" y="0"/>
                  </a:moveTo>
                  <a:lnTo>
                    <a:pt x="760361" y="1073"/>
                  </a:lnTo>
                  <a:lnTo>
                    <a:pt x="693940" y="4239"/>
                  </a:lnTo>
                  <a:lnTo>
                    <a:pt x="629245" y="9414"/>
                  </a:lnTo>
                  <a:lnTo>
                    <a:pt x="566489" y="16514"/>
                  </a:lnTo>
                  <a:lnTo>
                    <a:pt x="505884" y="25455"/>
                  </a:lnTo>
                  <a:lnTo>
                    <a:pt x="447645" y="36155"/>
                  </a:lnTo>
                  <a:lnTo>
                    <a:pt x="391984" y="48530"/>
                  </a:lnTo>
                  <a:lnTo>
                    <a:pt x="339114" y="62496"/>
                  </a:lnTo>
                  <a:lnTo>
                    <a:pt x="289249" y="77970"/>
                  </a:lnTo>
                  <a:lnTo>
                    <a:pt x="242601" y="94868"/>
                  </a:lnTo>
                  <a:lnTo>
                    <a:pt x="199385" y="113108"/>
                  </a:lnTo>
                  <a:lnTo>
                    <a:pt x="159812" y="132606"/>
                  </a:lnTo>
                  <a:lnTo>
                    <a:pt x="124097" y="153278"/>
                  </a:lnTo>
                  <a:lnTo>
                    <a:pt x="92452" y="175040"/>
                  </a:lnTo>
                  <a:lnTo>
                    <a:pt x="42226" y="221504"/>
                  </a:lnTo>
                  <a:lnTo>
                    <a:pt x="10840" y="271329"/>
                  </a:lnTo>
                  <a:lnTo>
                    <a:pt x="0" y="323850"/>
                  </a:lnTo>
                  <a:lnTo>
                    <a:pt x="2745" y="350405"/>
                  </a:lnTo>
                  <a:lnTo>
                    <a:pt x="24072" y="401661"/>
                  </a:lnTo>
                  <a:lnTo>
                    <a:pt x="65091" y="449889"/>
                  </a:lnTo>
                  <a:lnTo>
                    <a:pt x="124097" y="494421"/>
                  </a:lnTo>
                  <a:lnTo>
                    <a:pt x="159812" y="515093"/>
                  </a:lnTo>
                  <a:lnTo>
                    <a:pt x="199385" y="534591"/>
                  </a:lnTo>
                  <a:lnTo>
                    <a:pt x="242601" y="552831"/>
                  </a:lnTo>
                  <a:lnTo>
                    <a:pt x="289249" y="569729"/>
                  </a:lnTo>
                  <a:lnTo>
                    <a:pt x="339114" y="585203"/>
                  </a:lnTo>
                  <a:lnTo>
                    <a:pt x="391984" y="599169"/>
                  </a:lnTo>
                  <a:lnTo>
                    <a:pt x="447645" y="611544"/>
                  </a:lnTo>
                  <a:lnTo>
                    <a:pt x="505884" y="622244"/>
                  </a:lnTo>
                  <a:lnTo>
                    <a:pt x="566489" y="631185"/>
                  </a:lnTo>
                  <a:lnTo>
                    <a:pt x="629245" y="638285"/>
                  </a:lnTo>
                  <a:lnTo>
                    <a:pt x="693940" y="643460"/>
                  </a:lnTo>
                  <a:lnTo>
                    <a:pt x="760361" y="646626"/>
                  </a:lnTo>
                  <a:lnTo>
                    <a:pt x="828294" y="647700"/>
                  </a:lnTo>
                  <a:lnTo>
                    <a:pt x="896226" y="646626"/>
                  </a:lnTo>
                  <a:lnTo>
                    <a:pt x="962647" y="643460"/>
                  </a:lnTo>
                  <a:lnTo>
                    <a:pt x="1027342" y="638285"/>
                  </a:lnTo>
                  <a:lnTo>
                    <a:pt x="1090098" y="631185"/>
                  </a:lnTo>
                  <a:lnTo>
                    <a:pt x="1150703" y="622244"/>
                  </a:lnTo>
                  <a:lnTo>
                    <a:pt x="1208942" y="611544"/>
                  </a:lnTo>
                  <a:lnTo>
                    <a:pt x="1264603" y="599169"/>
                  </a:lnTo>
                  <a:lnTo>
                    <a:pt x="1317473" y="585203"/>
                  </a:lnTo>
                  <a:lnTo>
                    <a:pt x="1367338" y="569729"/>
                  </a:lnTo>
                  <a:lnTo>
                    <a:pt x="1413986" y="552831"/>
                  </a:lnTo>
                  <a:lnTo>
                    <a:pt x="1457202" y="534591"/>
                  </a:lnTo>
                  <a:lnTo>
                    <a:pt x="1496775" y="515093"/>
                  </a:lnTo>
                  <a:lnTo>
                    <a:pt x="1532490" y="494421"/>
                  </a:lnTo>
                  <a:lnTo>
                    <a:pt x="1564135" y="472659"/>
                  </a:lnTo>
                  <a:lnTo>
                    <a:pt x="1614361" y="426195"/>
                  </a:lnTo>
                  <a:lnTo>
                    <a:pt x="1645747" y="376370"/>
                  </a:lnTo>
                  <a:lnTo>
                    <a:pt x="1656588" y="323850"/>
                  </a:lnTo>
                  <a:lnTo>
                    <a:pt x="1653842" y="297294"/>
                  </a:lnTo>
                  <a:lnTo>
                    <a:pt x="1632515" y="246038"/>
                  </a:lnTo>
                  <a:lnTo>
                    <a:pt x="1591496" y="197810"/>
                  </a:lnTo>
                  <a:lnTo>
                    <a:pt x="1532490" y="153278"/>
                  </a:lnTo>
                  <a:lnTo>
                    <a:pt x="1496775" y="132606"/>
                  </a:lnTo>
                  <a:lnTo>
                    <a:pt x="1457202" y="113108"/>
                  </a:lnTo>
                  <a:lnTo>
                    <a:pt x="1413986" y="94868"/>
                  </a:lnTo>
                  <a:lnTo>
                    <a:pt x="1367338" y="77970"/>
                  </a:lnTo>
                  <a:lnTo>
                    <a:pt x="1317473" y="62496"/>
                  </a:lnTo>
                  <a:lnTo>
                    <a:pt x="1264603" y="48530"/>
                  </a:lnTo>
                  <a:lnTo>
                    <a:pt x="1208942" y="36155"/>
                  </a:lnTo>
                  <a:lnTo>
                    <a:pt x="1150703" y="25455"/>
                  </a:lnTo>
                  <a:lnTo>
                    <a:pt x="1090098" y="16514"/>
                  </a:lnTo>
                  <a:lnTo>
                    <a:pt x="1027342" y="9414"/>
                  </a:lnTo>
                  <a:lnTo>
                    <a:pt x="962647" y="4239"/>
                  </a:lnTo>
                  <a:lnTo>
                    <a:pt x="896226" y="1073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FFFF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6974" y="1629918"/>
              <a:ext cx="1656714" cy="647700"/>
            </a:xfrm>
            <a:custGeom>
              <a:avLst/>
              <a:gdLst/>
              <a:ahLst/>
              <a:cxnLst/>
              <a:rect l="l" t="t" r="r" b="b"/>
              <a:pathLst>
                <a:path w="1656714" h="647700">
                  <a:moveTo>
                    <a:pt x="0" y="323850"/>
                  </a:moveTo>
                  <a:lnTo>
                    <a:pt x="10840" y="271329"/>
                  </a:lnTo>
                  <a:lnTo>
                    <a:pt x="42226" y="221504"/>
                  </a:lnTo>
                  <a:lnTo>
                    <a:pt x="92452" y="175040"/>
                  </a:lnTo>
                  <a:lnTo>
                    <a:pt x="124097" y="153278"/>
                  </a:lnTo>
                  <a:lnTo>
                    <a:pt x="159812" y="132606"/>
                  </a:lnTo>
                  <a:lnTo>
                    <a:pt x="199385" y="113108"/>
                  </a:lnTo>
                  <a:lnTo>
                    <a:pt x="242601" y="94868"/>
                  </a:lnTo>
                  <a:lnTo>
                    <a:pt x="289249" y="77970"/>
                  </a:lnTo>
                  <a:lnTo>
                    <a:pt x="339114" y="62496"/>
                  </a:lnTo>
                  <a:lnTo>
                    <a:pt x="391984" y="48530"/>
                  </a:lnTo>
                  <a:lnTo>
                    <a:pt x="447645" y="36155"/>
                  </a:lnTo>
                  <a:lnTo>
                    <a:pt x="505884" y="25455"/>
                  </a:lnTo>
                  <a:lnTo>
                    <a:pt x="566489" y="16514"/>
                  </a:lnTo>
                  <a:lnTo>
                    <a:pt x="629245" y="9414"/>
                  </a:lnTo>
                  <a:lnTo>
                    <a:pt x="693940" y="4239"/>
                  </a:lnTo>
                  <a:lnTo>
                    <a:pt x="760361" y="1073"/>
                  </a:lnTo>
                  <a:lnTo>
                    <a:pt x="828294" y="0"/>
                  </a:lnTo>
                  <a:lnTo>
                    <a:pt x="896226" y="1073"/>
                  </a:lnTo>
                  <a:lnTo>
                    <a:pt x="962647" y="4239"/>
                  </a:lnTo>
                  <a:lnTo>
                    <a:pt x="1027342" y="9414"/>
                  </a:lnTo>
                  <a:lnTo>
                    <a:pt x="1090098" y="16514"/>
                  </a:lnTo>
                  <a:lnTo>
                    <a:pt x="1150703" y="25455"/>
                  </a:lnTo>
                  <a:lnTo>
                    <a:pt x="1208942" y="36155"/>
                  </a:lnTo>
                  <a:lnTo>
                    <a:pt x="1264603" y="48530"/>
                  </a:lnTo>
                  <a:lnTo>
                    <a:pt x="1317473" y="62496"/>
                  </a:lnTo>
                  <a:lnTo>
                    <a:pt x="1367338" y="77970"/>
                  </a:lnTo>
                  <a:lnTo>
                    <a:pt x="1413986" y="94868"/>
                  </a:lnTo>
                  <a:lnTo>
                    <a:pt x="1457202" y="113108"/>
                  </a:lnTo>
                  <a:lnTo>
                    <a:pt x="1496775" y="132606"/>
                  </a:lnTo>
                  <a:lnTo>
                    <a:pt x="1532490" y="153278"/>
                  </a:lnTo>
                  <a:lnTo>
                    <a:pt x="1564135" y="175040"/>
                  </a:lnTo>
                  <a:lnTo>
                    <a:pt x="1614361" y="221504"/>
                  </a:lnTo>
                  <a:lnTo>
                    <a:pt x="1645747" y="271329"/>
                  </a:lnTo>
                  <a:lnTo>
                    <a:pt x="1656588" y="323850"/>
                  </a:lnTo>
                  <a:lnTo>
                    <a:pt x="1653842" y="350405"/>
                  </a:lnTo>
                  <a:lnTo>
                    <a:pt x="1632515" y="401661"/>
                  </a:lnTo>
                  <a:lnTo>
                    <a:pt x="1591496" y="449889"/>
                  </a:lnTo>
                  <a:lnTo>
                    <a:pt x="1532490" y="494421"/>
                  </a:lnTo>
                  <a:lnTo>
                    <a:pt x="1496775" y="515093"/>
                  </a:lnTo>
                  <a:lnTo>
                    <a:pt x="1457202" y="534591"/>
                  </a:lnTo>
                  <a:lnTo>
                    <a:pt x="1413986" y="552831"/>
                  </a:lnTo>
                  <a:lnTo>
                    <a:pt x="1367338" y="569729"/>
                  </a:lnTo>
                  <a:lnTo>
                    <a:pt x="1317473" y="585203"/>
                  </a:lnTo>
                  <a:lnTo>
                    <a:pt x="1264603" y="599169"/>
                  </a:lnTo>
                  <a:lnTo>
                    <a:pt x="1208942" y="611544"/>
                  </a:lnTo>
                  <a:lnTo>
                    <a:pt x="1150703" y="622244"/>
                  </a:lnTo>
                  <a:lnTo>
                    <a:pt x="1090098" y="631185"/>
                  </a:lnTo>
                  <a:lnTo>
                    <a:pt x="1027342" y="638285"/>
                  </a:lnTo>
                  <a:lnTo>
                    <a:pt x="962647" y="643460"/>
                  </a:lnTo>
                  <a:lnTo>
                    <a:pt x="896226" y="646626"/>
                  </a:lnTo>
                  <a:lnTo>
                    <a:pt x="828294" y="647700"/>
                  </a:lnTo>
                  <a:lnTo>
                    <a:pt x="760361" y="646626"/>
                  </a:lnTo>
                  <a:lnTo>
                    <a:pt x="693940" y="643460"/>
                  </a:lnTo>
                  <a:lnTo>
                    <a:pt x="629245" y="638285"/>
                  </a:lnTo>
                  <a:lnTo>
                    <a:pt x="566489" y="631185"/>
                  </a:lnTo>
                  <a:lnTo>
                    <a:pt x="505884" y="622244"/>
                  </a:lnTo>
                  <a:lnTo>
                    <a:pt x="447645" y="611544"/>
                  </a:lnTo>
                  <a:lnTo>
                    <a:pt x="391984" y="599169"/>
                  </a:lnTo>
                  <a:lnTo>
                    <a:pt x="339114" y="585203"/>
                  </a:lnTo>
                  <a:lnTo>
                    <a:pt x="289249" y="569729"/>
                  </a:lnTo>
                  <a:lnTo>
                    <a:pt x="242601" y="552831"/>
                  </a:lnTo>
                  <a:lnTo>
                    <a:pt x="199385" y="534591"/>
                  </a:lnTo>
                  <a:lnTo>
                    <a:pt x="159812" y="515093"/>
                  </a:lnTo>
                  <a:lnTo>
                    <a:pt x="124097" y="494421"/>
                  </a:lnTo>
                  <a:lnTo>
                    <a:pt x="92452" y="472659"/>
                  </a:lnTo>
                  <a:lnTo>
                    <a:pt x="42226" y="426195"/>
                  </a:lnTo>
                  <a:lnTo>
                    <a:pt x="10840" y="376370"/>
                  </a:lnTo>
                  <a:lnTo>
                    <a:pt x="0" y="323850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2" y="1412747"/>
              <a:ext cx="7415784" cy="4642104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08966"/>
            <a:ext cx="116586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70" dirty="0"/>
              <a:t>Risk</a:t>
            </a:r>
            <a:r>
              <a:rPr spc="105" dirty="0"/>
              <a:t> </a:t>
            </a:r>
            <a:r>
              <a:rPr spc="145" dirty="0"/>
              <a:t>Assessment</a:t>
            </a:r>
            <a:r>
              <a:rPr spc="130" dirty="0"/>
              <a:t> </a:t>
            </a:r>
            <a:r>
              <a:rPr spc="525" dirty="0">
                <a:latin typeface="Trebuchet MS"/>
                <a:cs typeface="Trebuchet MS"/>
              </a:rPr>
              <a:t>–</a:t>
            </a:r>
            <a:r>
              <a:rPr spc="-215" dirty="0">
                <a:latin typeface="Trebuchet MS"/>
                <a:cs typeface="Trebuchet MS"/>
              </a:rPr>
              <a:t> </a:t>
            </a:r>
            <a:r>
              <a:rPr spc="200" dirty="0"/>
              <a:t>Getting</a:t>
            </a:r>
            <a:r>
              <a:rPr spc="125" dirty="0"/>
              <a:t> </a:t>
            </a:r>
            <a:r>
              <a:rPr spc="-15" dirty="0"/>
              <a:t>Stuff</a:t>
            </a:r>
            <a:r>
              <a:rPr spc="125" dirty="0"/>
              <a:t> </a:t>
            </a:r>
            <a:r>
              <a:rPr spc="160" dirty="0"/>
              <a:t>Out</a:t>
            </a:r>
            <a:r>
              <a:rPr lang="en-GB" spc="160" dirty="0"/>
              <a:t> Part 4</a:t>
            </a:r>
            <a:endParaRPr spc="16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2540" algn="ctr"/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Overview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81451" y="2656714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9878" y="234822"/>
            <a:ext cx="63246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21945">
              <a:lnSpc>
                <a:spcPct val="100000"/>
              </a:lnSpc>
              <a:spcBef>
                <a:spcPts val="105"/>
              </a:spcBef>
            </a:pPr>
            <a:r>
              <a:rPr sz="2800" spc="-190" dirty="0">
                <a:solidFill>
                  <a:srgbClr val="001F5F"/>
                </a:solidFill>
                <a:latin typeface="Trebuchet MS"/>
                <a:cs typeface="Trebuchet MS"/>
              </a:rPr>
              <a:t>Informati</a:t>
            </a:r>
            <a:r>
              <a:rPr sz="2800" spc="-245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800" spc="-204" dirty="0">
                <a:solidFill>
                  <a:srgbClr val="001F5F"/>
                </a:solidFill>
                <a:latin typeface="Trebuchet MS"/>
                <a:cs typeface="Trebuchet MS"/>
              </a:rPr>
              <a:t>n</a:t>
            </a:r>
            <a:r>
              <a:rPr sz="2800" spc="-135" dirty="0">
                <a:solidFill>
                  <a:srgbClr val="001F5F"/>
                </a:solidFill>
                <a:latin typeface="Trebuchet MS"/>
                <a:cs typeface="Trebuchet MS"/>
              </a:rPr>
              <a:t> Ex</a:t>
            </a:r>
            <a:r>
              <a:rPr sz="2800" spc="-140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2800" spc="6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800" spc="25" dirty="0">
                <a:solidFill>
                  <a:srgbClr val="001F5F"/>
                </a:solidFill>
                <a:latin typeface="Trebuchet MS"/>
                <a:cs typeface="Trebuchet MS"/>
              </a:rPr>
              <a:t>r</a:t>
            </a:r>
            <a:r>
              <a:rPr sz="2800" spc="-235" dirty="0">
                <a:solidFill>
                  <a:srgbClr val="001F5F"/>
                </a:solidFill>
                <a:latin typeface="Trebuchet MS"/>
                <a:cs typeface="Trebuchet MS"/>
              </a:rPr>
              <a:t>t  </a:t>
            </a:r>
            <a:r>
              <a:rPr sz="2800" spc="-310" dirty="0">
                <a:solidFill>
                  <a:srgbClr val="001F5F"/>
                </a:solidFill>
                <a:latin typeface="Trebuchet MS"/>
                <a:cs typeface="Trebuchet MS"/>
              </a:rPr>
              <a:t>Ful</a:t>
            </a:r>
            <a:r>
              <a:rPr sz="2800" spc="-200" dirty="0">
                <a:solidFill>
                  <a:srgbClr val="001F5F"/>
                </a:solidFill>
                <a:latin typeface="Trebuchet MS"/>
                <a:cs typeface="Trebuchet MS"/>
              </a:rPr>
              <a:t>l</a:t>
            </a:r>
            <a:r>
              <a:rPr sz="28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800" spc="-30" dirty="0">
                <a:solidFill>
                  <a:srgbClr val="001F5F"/>
                </a:solidFill>
                <a:latin typeface="Trebuchet MS"/>
                <a:cs typeface="Trebuchet MS"/>
              </a:rPr>
              <a:t>Water</a:t>
            </a:r>
            <a:r>
              <a:rPr sz="28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800" spc="-315" dirty="0">
                <a:solidFill>
                  <a:srgbClr val="001F5F"/>
                </a:solidFill>
                <a:latin typeface="Trebuchet MS"/>
                <a:cs typeface="Trebuchet MS"/>
              </a:rPr>
              <a:t>Safet</a:t>
            </a:r>
            <a:r>
              <a:rPr sz="2800" spc="-33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28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800" spc="-295" dirty="0">
                <a:solidFill>
                  <a:srgbClr val="001F5F"/>
                </a:solidFill>
                <a:latin typeface="Trebuchet MS"/>
                <a:cs typeface="Trebuchet MS"/>
              </a:rPr>
              <a:t>Plan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2766" y="685800"/>
            <a:ext cx="10779234" cy="592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0695" indent="-114300">
              <a:spcBef>
                <a:spcPts val="100"/>
              </a:spcBef>
              <a:buChar char="•"/>
              <a:tabLst>
                <a:tab pos="1751330" algn="l"/>
              </a:tabLst>
            </a:pPr>
            <a:r>
              <a:rPr sz="2400" spc="-5" dirty="0"/>
              <a:t>Exports</a:t>
            </a:r>
            <a:r>
              <a:rPr sz="2400" dirty="0"/>
              <a:t> </a:t>
            </a:r>
            <a:r>
              <a:rPr sz="2400" spc="-5" dirty="0"/>
              <a:t>full DWSP</a:t>
            </a:r>
            <a:r>
              <a:rPr sz="2400" spc="-10" dirty="0"/>
              <a:t> </a:t>
            </a:r>
            <a:r>
              <a:rPr sz="2400" spc="-5" dirty="0"/>
              <a:t>template</a:t>
            </a:r>
            <a:r>
              <a:rPr sz="2400" spc="-20" dirty="0"/>
              <a:t> </a:t>
            </a:r>
            <a:r>
              <a:rPr sz="2400" spc="-5" dirty="0"/>
              <a:t>with</a:t>
            </a:r>
            <a:r>
              <a:rPr sz="2400" spc="-10" dirty="0"/>
              <a:t> </a:t>
            </a:r>
            <a:r>
              <a:rPr sz="2400" dirty="0"/>
              <a:t>main</a:t>
            </a:r>
            <a:r>
              <a:rPr sz="2400" spc="-10" dirty="0"/>
              <a:t> </a:t>
            </a:r>
            <a:r>
              <a:rPr sz="2400" spc="-5" dirty="0"/>
              <a:t>risks</a:t>
            </a:r>
            <a:r>
              <a:rPr sz="2400" dirty="0"/>
              <a:t> and</a:t>
            </a:r>
            <a:r>
              <a:rPr sz="2400" spc="-10" dirty="0"/>
              <a:t> </a:t>
            </a:r>
            <a:r>
              <a:rPr sz="2400" spc="-5" dirty="0"/>
              <a:t>controls</a:t>
            </a:r>
            <a:r>
              <a:rPr sz="2400" spc="-10" dirty="0"/>
              <a:t> </a:t>
            </a:r>
            <a:r>
              <a:rPr sz="2400" dirty="0"/>
              <a:t>documented</a:t>
            </a:r>
          </a:p>
          <a:p>
            <a:pPr marL="1623695">
              <a:spcBef>
                <a:spcPts val="15"/>
              </a:spcBef>
              <a:buClr>
                <a:srgbClr val="2C2C89"/>
              </a:buClr>
              <a:buFont typeface="Tahoma"/>
              <a:buChar char="•"/>
            </a:pPr>
            <a:endParaRPr sz="2400" dirty="0"/>
          </a:p>
          <a:p>
            <a:pPr marL="1750695" indent="-114300">
              <a:buChar char="•"/>
              <a:tabLst>
                <a:tab pos="1751330" algn="l"/>
              </a:tabLst>
            </a:pPr>
            <a:r>
              <a:rPr sz="2400" dirty="0"/>
              <a:t>Can</a:t>
            </a:r>
            <a:r>
              <a:rPr sz="2400" spc="-15" dirty="0"/>
              <a:t> </a:t>
            </a:r>
            <a:r>
              <a:rPr sz="2400" dirty="0"/>
              <a:t>be </a:t>
            </a:r>
            <a:r>
              <a:rPr sz="2400" spc="-5" dirty="0"/>
              <a:t>tailored</a:t>
            </a:r>
            <a:r>
              <a:rPr sz="2400" spc="-15" dirty="0"/>
              <a:t> </a:t>
            </a:r>
            <a:r>
              <a:rPr sz="2400" dirty="0"/>
              <a:t>by user</a:t>
            </a:r>
            <a:r>
              <a:rPr sz="2400" spc="450" dirty="0"/>
              <a:t> </a:t>
            </a:r>
            <a:r>
              <a:rPr sz="2400" spc="-5" dirty="0"/>
              <a:t>to individual</a:t>
            </a:r>
            <a:r>
              <a:rPr sz="2400" spc="-25" dirty="0"/>
              <a:t> </a:t>
            </a:r>
            <a:r>
              <a:rPr sz="2400" spc="-5" dirty="0"/>
              <a:t>property</a:t>
            </a:r>
          </a:p>
          <a:p>
            <a:pPr marL="1623695">
              <a:spcBef>
                <a:spcPts val="20"/>
              </a:spcBef>
              <a:buClr>
                <a:srgbClr val="2C2C89"/>
              </a:buClr>
              <a:buFont typeface="Tahoma"/>
              <a:buChar char="•"/>
            </a:pPr>
            <a:endParaRPr sz="2400" dirty="0"/>
          </a:p>
          <a:p>
            <a:pPr marL="1750695" indent="-114300">
              <a:spcBef>
                <a:spcPts val="5"/>
              </a:spcBef>
              <a:buChar char="•"/>
              <a:tabLst>
                <a:tab pos="1751330" algn="l"/>
              </a:tabLst>
            </a:pPr>
            <a:r>
              <a:rPr sz="2400" dirty="0"/>
              <a:t>Aimed</a:t>
            </a:r>
            <a:r>
              <a:rPr sz="2400" spc="-15" dirty="0"/>
              <a:t> </a:t>
            </a:r>
            <a:r>
              <a:rPr sz="2400" dirty="0"/>
              <a:t>at</a:t>
            </a:r>
            <a:r>
              <a:rPr sz="2400" spc="-5" dirty="0"/>
              <a:t> more complex, regulated</a:t>
            </a:r>
            <a:r>
              <a:rPr sz="2400" spc="-15" dirty="0"/>
              <a:t> </a:t>
            </a:r>
            <a:r>
              <a:rPr sz="2400" spc="-5" dirty="0"/>
              <a:t>supplies</a:t>
            </a:r>
            <a:r>
              <a:rPr sz="2400" spc="-10" dirty="0"/>
              <a:t> </a:t>
            </a:r>
            <a:r>
              <a:rPr sz="2400" spc="-5" dirty="0"/>
              <a:t>who</a:t>
            </a:r>
            <a:r>
              <a:rPr sz="2400" spc="15" dirty="0"/>
              <a:t> </a:t>
            </a:r>
            <a:r>
              <a:rPr sz="2400" spc="-25" dirty="0"/>
              <a:t>should</a:t>
            </a:r>
            <a:r>
              <a:rPr sz="2400" spc="-20" dirty="0"/>
              <a:t> </a:t>
            </a:r>
            <a:r>
              <a:rPr sz="2400" spc="-5" dirty="0"/>
              <a:t>have</a:t>
            </a:r>
            <a:r>
              <a:rPr sz="2400" spc="465" dirty="0"/>
              <a:t> </a:t>
            </a:r>
            <a:r>
              <a:rPr sz="2400" spc="-5" dirty="0"/>
              <a:t>some</a:t>
            </a:r>
            <a:endParaRPr sz="2400" dirty="0"/>
          </a:p>
          <a:p>
            <a:pPr marL="1750695"/>
            <a:r>
              <a:rPr sz="2400" dirty="0"/>
              <a:t>technical</a:t>
            </a:r>
            <a:r>
              <a:rPr sz="2400" spc="-70" dirty="0"/>
              <a:t> </a:t>
            </a:r>
            <a:r>
              <a:rPr sz="2400" spc="-5" dirty="0"/>
              <a:t>knowledge</a:t>
            </a:r>
          </a:p>
          <a:p>
            <a:pPr marL="1623695">
              <a:spcBef>
                <a:spcPts val="10"/>
              </a:spcBef>
            </a:pPr>
            <a:endParaRPr sz="2400" dirty="0"/>
          </a:p>
          <a:p>
            <a:pPr marL="1750695" indent="-114300">
              <a:buChar char="•"/>
              <a:tabLst>
                <a:tab pos="1751330" algn="l"/>
              </a:tabLst>
            </a:pPr>
            <a:r>
              <a:rPr sz="2400" spc="-15" dirty="0"/>
              <a:t>LA</a:t>
            </a:r>
            <a:r>
              <a:rPr sz="2400" spc="-10" dirty="0"/>
              <a:t> </a:t>
            </a:r>
            <a:r>
              <a:rPr sz="2400" dirty="0"/>
              <a:t>can</a:t>
            </a:r>
            <a:r>
              <a:rPr sz="2400" spc="-15" dirty="0"/>
              <a:t> </a:t>
            </a:r>
            <a:r>
              <a:rPr sz="2400" spc="-5" dirty="0"/>
              <a:t>set</a:t>
            </a:r>
            <a:r>
              <a:rPr sz="2400" spc="-20" dirty="0"/>
              <a:t> </a:t>
            </a:r>
            <a:r>
              <a:rPr sz="2400" spc="-5" dirty="0"/>
              <a:t>risk</a:t>
            </a:r>
            <a:r>
              <a:rPr sz="2400" spc="-15" dirty="0"/>
              <a:t> </a:t>
            </a:r>
            <a:r>
              <a:rPr sz="2400" dirty="0"/>
              <a:t>minimum</a:t>
            </a:r>
            <a:r>
              <a:rPr sz="2400" spc="-15" dirty="0"/>
              <a:t> </a:t>
            </a:r>
            <a:r>
              <a:rPr sz="2400" spc="-5" dirty="0"/>
              <a:t>score</a:t>
            </a:r>
            <a:r>
              <a:rPr sz="2400" spc="-20" dirty="0"/>
              <a:t> </a:t>
            </a:r>
            <a:r>
              <a:rPr sz="2400" spc="-5" dirty="0"/>
              <a:t>to</a:t>
            </a:r>
            <a:r>
              <a:rPr sz="2400" spc="-10" dirty="0"/>
              <a:t> </a:t>
            </a:r>
            <a:r>
              <a:rPr sz="2400" dirty="0"/>
              <a:t>be</a:t>
            </a:r>
            <a:r>
              <a:rPr sz="2400" spc="-5" dirty="0"/>
              <a:t> exported</a:t>
            </a:r>
          </a:p>
          <a:p>
            <a:pPr marL="1623695">
              <a:spcBef>
                <a:spcPts val="30"/>
              </a:spcBef>
              <a:buClr>
                <a:srgbClr val="2C2C89"/>
              </a:buClr>
              <a:buFont typeface="Tahoma"/>
              <a:buChar char="•"/>
            </a:pPr>
            <a:endParaRPr sz="2400" dirty="0"/>
          </a:p>
          <a:p>
            <a:pPr marL="1750695" marR="358140" indent="-114300">
              <a:buChar char="•"/>
              <a:tabLst>
                <a:tab pos="1751330" algn="l"/>
              </a:tabLst>
            </a:pPr>
            <a:r>
              <a:rPr sz="2400" spc="-5" dirty="0"/>
              <a:t>Includes </a:t>
            </a:r>
            <a:r>
              <a:rPr sz="2400" dirty="0"/>
              <a:t>blank </a:t>
            </a:r>
            <a:r>
              <a:rPr sz="2400" spc="-5" dirty="0"/>
              <a:t>templates to </a:t>
            </a:r>
            <a:r>
              <a:rPr sz="2400" dirty="0"/>
              <a:t>be </a:t>
            </a:r>
            <a:r>
              <a:rPr sz="2400" spc="-5" dirty="0"/>
              <a:t>completed </a:t>
            </a:r>
            <a:r>
              <a:rPr sz="2400" dirty="0"/>
              <a:t>– Summary of actions, </a:t>
            </a:r>
            <a:r>
              <a:rPr sz="2400" spc="-455" dirty="0"/>
              <a:t> </a:t>
            </a:r>
            <a:r>
              <a:rPr sz="2400" spc="-5" dirty="0"/>
              <a:t>responsibilities,</a:t>
            </a:r>
            <a:r>
              <a:rPr sz="2400" spc="-40" dirty="0"/>
              <a:t> </a:t>
            </a:r>
            <a:r>
              <a:rPr sz="2400" dirty="0"/>
              <a:t>and </a:t>
            </a:r>
            <a:r>
              <a:rPr sz="2400" spc="-5" dirty="0"/>
              <a:t>emergency</a:t>
            </a:r>
          </a:p>
          <a:p>
            <a:pPr marL="1623695">
              <a:spcBef>
                <a:spcPts val="15"/>
              </a:spcBef>
              <a:buClr>
                <a:srgbClr val="2C2C89"/>
              </a:buClr>
              <a:buFont typeface="Tahoma"/>
              <a:buChar char="•"/>
            </a:pPr>
            <a:endParaRPr sz="2400" dirty="0"/>
          </a:p>
          <a:p>
            <a:pPr marL="1750695" marR="5080" indent="-114300">
              <a:buChar char="•"/>
              <a:tabLst>
                <a:tab pos="1751330" algn="l"/>
              </a:tabLst>
            </a:pPr>
            <a:r>
              <a:rPr sz="2400" spc="-5" dirty="0"/>
              <a:t>Exported </a:t>
            </a:r>
            <a:r>
              <a:rPr sz="2400" dirty="0"/>
              <a:t>as </a:t>
            </a:r>
            <a:r>
              <a:rPr sz="2400" spc="-5" dirty="0"/>
              <a:t>Excel </a:t>
            </a:r>
            <a:r>
              <a:rPr sz="2400" dirty="0"/>
              <a:t>doc </a:t>
            </a:r>
            <a:r>
              <a:rPr sz="2400" spc="-5" dirty="0"/>
              <a:t>to </a:t>
            </a:r>
            <a:r>
              <a:rPr sz="2400" dirty="0"/>
              <a:t>enable </a:t>
            </a:r>
            <a:r>
              <a:rPr sz="2400" spc="-5" dirty="0"/>
              <a:t>editing </a:t>
            </a:r>
            <a:r>
              <a:rPr sz="2400" dirty="0"/>
              <a:t>and pasting into </a:t>
            </a:r>
            <a:r>
              <a:rPr sz="2400" spc="-10" dirty="0"/>
              <a:t>preferred </a:t>
            </a:r>
            <a:r>
              <a:rPr sz="2400" spc="-15" dirty="0"/>
              <a:t>LA </a:t>
            </a:r>
            <a:r>
              <a:rPr sz="2400" spc="-455" dirty="0"/>
              <a:t> </a:t>
            </a:r>
            <a:r>
              <a:rPr sz="2400" spc="-5" dirty="0"/>
              <a:t>format</a:t>
            </a: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209800"/>
            <a:ext cx="2007870" cy="1989582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0891" y="0"/>
            <a:ext cx="693470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21310">
              <a:lnSpc>
                <a:spcPct val="100000"/>
              </a:lnSpc>
              <a:spcBef>
                <a:spcPts val="105"/>
              </a:spcBef>
            </a:pPr>
            <a:r>
              <a:rPr sz="4400" spc="-195" dirty="0">
                <a:solidFill>
                  <a:srgbClr val="001F5F"/>
                </a:solidFill>
                <a:latin typeface="Trebuchet MS"/>
                <a:cs typeface="Trebuchet MS"/>
              </a:rPr>
              <a:t>Information</a:t>
            </a:r>
            <a:r>
              <a:rPr sz="44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4400" spc="-70" dirty="0">
                <a:solidFill>
                  <a:srgbClr val="001F5F"/>
                </a:solidFill>
                <a:latin typeface="Trebuchet MS"/>
                <a:cs typeface="Trebuchet MS"/>
              </a:rPr>
              <a:t>x</a:t>
            </a:r>
            <a:r>
              <a:rPr sz="4400" spc="-95" dirty="0">
                <a:solidFill>
                  <a:srgbClr val="001F5F"/>
                </a:solidFill>
                <a:latin typeface="Trebuchet MS"/>
                <a:cs typeface="Trebuchet MS"/>
              </a:rPr>
              <a:t>port  </a:t>
            </a:r>
            <a:r>
              <a:rPr sz="4400" spc="-310" dirty="0">
                <a:solidFill>
                  <a:srgbClr val="001F5F"/>
                </a:solidFill>
                <a:latin typeface="Trebuchet MS"/>
                <a:cs typeface="Trebuchet MS"/>
              </a:rPr>
              <a:t>Ful</a:t>
            </a:r>
            <a:r>
              <a:rPr sz="4400" spc="-200" dirty="0">
                <a:solidFill>
                  <a:srgbClr val="001F5F"/>
                </a:solidFill>
                <a:latin typeface="Trebuchet MS"/>
                <a:cs typeface="Trebuchet MS"/>
              </a:rPr>
              <a:t>l</a:t>
            </a:r>
            <a:r>
              <a:rPr sz="44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0" dirty="0">
                <a:solidFill>
                  <a:srgbClr val="001F5F"/>
                </a:solidFill>
                <a:latin typeface="Trebuchet MS"/>
                <a:cs typeface="Trebuchet MS"/>
              </a:rPr>
              <a:t>Water</a:t>
            </a:r>
            <a:r>
              <a:rPr sz="44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15" dirty="0">
                <a:solidFill>
                  <a:srgbClr val="001F5F"/>
                </a:solidFill>
                <a:latin typeface="Trebuchet MS"/>
                <a:cs typeface="Trebuchet MS"/>
              </a:rPr>
              <a:t>Safet</a:t>
            </a:r>
            <a:r>
              <a:rPr sz="4400" spc="-33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44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295" dirty="0">
                <a:solidFill>
                  <a:srgbClr val="001F5F"/>
                </a:solidFill>
                <a:latin typeface="Trebuchet MS"/>
                <a:cs typeface="Trebuchet MS"/>
              </a:rPr>
              <a:t>Plan</a:t>
            </a:r>
            <a:r>
              <a:rPr lang="en-GB" sz="4400" spc="-295" dirty="0">
                <a:solidFill>
                  <a:srgbClr val="001F5F"/>
                </a:solidFill>
                <a:latin typeface="Trebuchet MS"/>
                <a:cs typeface="Trebuchet MS"/>
              </a:rPr>
              <a:t> Part 1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3" name="object 3" descr="Print screen from tool of full drinking water safety plan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1676400"/>
            <a:ext cx="7784592" cy="4803648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0891" y="0"/>
            <a:ext cx="5031105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21310">
              <a:lnSpc>
                <a:spcPct val="100000"/>
              </a:lnSpc>
              <a:spcBef>
                <a:spcPts val="105"/>
              </a:spcBef>
            </a:pPr>
            <a:r>
              <a:rPr sz="4400" spc="-195" dirty="0">
                <a:solidFill>
                  <a:srgbClr val="001F5F"/>
                </a:solidFill>
                <a:latin typeface="Trebuchet MS"/>
                <a:cs typeface="Trebuchet MS"/>
              </a:rPr>
              <a:t>Information</a:t>
            </a:r>
            <a:r>
              <a:rPr sz="4400" spc="-1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8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4400" spc="-70" dirty="0">
                <a:solidFill>
                  <a:srgbClr val="001F5F"/>
                </a:solidFill>
                <a:latin typeface="Trebuchet MS"/>
                <a:cs typeface="Trebuchet MS"/>
              </a:rPr>
              <a:t>x</a:t>
            </a:r>
            <a:r>
              <a:rPr sz="4400" spc="-95" dirty="0">
                <a:solidFill>
                  <a:srgbClr val="001F5F"/>
                </a:solidFill>
                <a:latin typeface="Trebuchet MS"/>
                <a:cs typeface="Trebuchet MS"/>
              </a:rPr>
              <a:t>port  </a:t>
            </a:r>
            <a:r>
              <a:rPr sz="4400" spc="-310" dirty="0">
                <a:solidFill>
                  <a:srgbClr val="001F5F"/>
                </a:solidFill>
                <a:latin typeface="Trebuchet MS"/>
                <a:cs typeface="Trebuchet MS"/>
              </a:rPr>
              <a:t>Ful</a:t>
            </a:r>
            <a:r>
              <a:rPr sz="4400" spc="-200" dirty="0">
                <a:solidFill>
                  <a:srgbClr val="001F5F"/>
                </a:solidFill>
                <a:latin typeface="Trebuchet MS"/>
                <a:cs typeface="Trebuchet MS"/>
              </a:rPr>
              <a:t>l</a:t>
            </a:r>
            <a:r>
              <a:rPr sz="44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0" dirty="0">
                <a:solidFill>
                  <a:srgbClr val="001F5F"/>
                </a:solidFill>
                <a:latin typeface="Trebuchet MS"/>
                <a:cs typeface="Trebuchet MS"/>
              </a:rPr>
              <a:t>Water</a:t>
            </a:r>
            <a:r>
              <a:rPr sz="4400" spc="-1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315" dirty="0">
                <a:solidFill>
                  <a:srgbClr val="001F5F"/>
                </a:solidFill>
                <a:latin typeface="Trebuchet MS"/>
                <a:cs typeface="Trebuchet MS"/>
              </a:rPr>
              <a:t>Safet</a:t>
            </a:r>
            <a:r>
              <a:rPr sz="4400" spc="-330" dirty="0">
                <a:solidFill>
                  <a:srgbClr val="001F5F"/>
                </a:solidFill>
                <a:latin typeface="Trebuchet MS"/>
                <a:cs typeface="Trebuchet MS"/>
              </a:rPr>
              <a:t>y</a:t>
            </a:r>
            <a:r>
              <a:rPr sz="4400" spc="-12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4400" spc="-295" dirty="0">
                <a:solidFill>
                  <a:srgbClr val="001F5F"/>
                </a:solidFill>
                <a:latin typeface="Trebuchet MS"/>
                <a:cs typeface="Trebuchet MS"/>
              </a:rPr>
              <a:t>Plan</a:t>
            </a:r>
            <a:r>
              <a:rPr lang="en-GB" sz="4400" spc="-295" dirty="0">
                <a:solidFill>
                  <a:srgbClr val="001F5F"/>
                </a:solidFill>
                <a:latin typeface="Trebuchet MS"/>
                <a:cs typeface="Trebuchet MS"/>
              </a:rPr>
              <a:t> Part 2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3" name="object 3" descr="A roll of tape with black and yellow stripes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8276" y="2205227"/>
            <a:ext cx="2729483" cy="27294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99708" y="1683300"/>
            <a:ext cx="1395730" cy="1574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-10" dirty="0">
                <a:latin typeface="Calibri"/>
                <a:cs typeface="Calibri"/>
              </a:rPr>
              <a:t>Control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Measures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(Mitigations)</a:t>
            </a:r>
            <a:endParaRPr sz="8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312408" y="1923213"/>
          <a:ext cx="2453005" cy="2506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b="1" spc="-3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50" b="1" spc="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85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b="1" spc="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5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5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b="1" spc="2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850" b="1" spc="-5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850" b="1" spc="-1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50" b="1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b="1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b="1" spc="2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b="1" spc="-3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b="1" spc="25" dirty="0">
                          <a:latin typeface="Calibri"/>
                          <a:cs typeface="Calibri"/>
                        </a:rPr>
                        <a:t>ons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)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212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dirty="0">
                          <a:latin typeface="Calibri"/>
                          <a:cs typeface="Calibri"/>
                        </a:rPr>
                        <a:t>Operators</a:t>
                      </a:r>
                      <a:r>
                        <a:rPr sz="8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have 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good</a:t>
                      </a:r>
                      <a:r>
                        <a:rPr sz="8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understanding</a:t>
                      </a:r>
                      <a:r>
                        <a:rPr sz="8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8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process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2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8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ces</a:t>
                      </a:r>
                      <a:r>
                        <a:rPr sz="8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k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12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8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8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op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-5" dirty="0">
                          <a:latin typeface="Calibri"/>
                          <a:cs typeface="Calibri"/>
                        </a:rPr>
                        <a:t>Other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37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-5" dirty="0">
                          <a:latin typeface="Calibri"/>
                          <a:cs typeface="Calibri"/>
                        </a:rPr>
                        <a:t>Clear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labelling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940"/>
                        </a:lnSpc>
                      </a:pPr>
                      <a:r>
                        <a:rPr sz="850" spc="-5" dirty="0">
                          <a:latin typeface="Calibri"/>
                          <a:cs typeface="Calibri"/>
                        </a:rPr>
                        <a:t>Stock</a:t>
                      </a:r>
                      <a:r>
                        <a:rPr sz="8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8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spare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filters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212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dirty="0">
                          <a:latin typeface="Calibri"/>
                          <a:cs typeface="Calibri"/>
                        </a:rPr>
                        <a:t>Documented</a:t>
                      </a:r>
                      <a:r>
                        <a:rPr sz="8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instructions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-5" dirty="0">
                          <a:latin typeface="Calibri"/>
                          <a:cs typeface="Calibri"/>
                        </a:rPr>
                        <a:t>Stock</a:t>
                      </a:r>
                      <a:r>
                        <a:rPr sz="8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8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system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212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spc="-2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UV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50" spc="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850" dirty="0">
                          <a:latin typeface="Calibri"/>
                          <a:cs typeface="Calibri"/>
                        </a:rPr>
                        <a:t>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114">
                <a:tc>
                  <a:txBody>
                    <a:bodyPr/>
                    <a:lstStyle/>
                    <a:p>
                      <a:pPr marL="11430">
                        <a:lnSpc>
                          <a:spcPts val="1000"/>
                        </a:lnSpc>
                      </a:pPr>
                      <a:r>
                        <a:rPr sz="850" spc="-15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-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8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spc="5" dirty="0">
                          <a:latin typeface="Calibri"/>
                          <a:cs typeface="Calibri"/>
                        </a:rPr>
                        <a:t>Treatment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316320" y="4660916"/>
            <a:ext cx="2453640" cy="368300"/>
          </a:xfrm>
          <a:prstGeom prst="rect">
            <a:avLst/>
          </a:prstGeom>
          <a:ln w="78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430">
              <a:lnSpc>
                <a:spcPts val="1000"/>
              </a:lnSpc>
            </a:pPr>
            <a:r>
              <a:rPr sz="850" b="1" spc="10" dirty="0">
                <a:latin typeface="Calibri"/>
                <a:cs typeface="Calibri"/>
              </a:rPr>
              <a:t>Control</a:t>
            </a:r>
            <a:r>
              <a:rPr sz="850" b="1" spc="-100" dirty="0">
                <a:latin typeface="Calibri"/>
                <a:cs typeface="Calibri"/>
              </a:rPr>
              <a:t> </a:t>
            </a:r>
            <a:r>
              <a:rPr sz="850" b="1" spc="5" dirty="0">
                <a:latin typeface="Calibri"/>
                <a:cs typeface="Calibri"/>
              </a:rPr>
              <a:t>Measures</a:t>
            </a:r>
            <a:r>
              <a:rPr sz="850" b="1" spc="-5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(Mitigations)</a:t>
            </a:r>
            <a:r>
              <a:rPr sz="850" b="1" spc="-6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-</a:t>
            </a:r>
            <a:r>
              <a:rPr sz="850" b="1" spc="-90" dirty="0">
                <a:latin typeface="Calibri"/>
                <a:cs typeface="Calibri"/>
              </a:rPr>
              <a:t> </a:t>
            </a:r>
            <a:r>
              <a:rPr sz="850" b="1" spc="5" dirty="0">
                <a:latin typeface="Calibri"/>
                <a:cs typeface="Calibri"/>
              </a:rPr>
              <a:t>Additional</a:t>
            </a:r>
            <a:endParaRPr sz="850">
              <a:latin typeface="Calibri"/>
              <a:cs typeface="Calibri"/>
            </a:endParaRPr>
          </a:p>
          <a:p>
            <a:pPr marL="11430">
              <a:lnSpc>
                <a:spcPct val="100000"/>
              </a:lnSpc>
              <a:spcBef>
                <a:spcPts val="90"/>
              </a:spcBef>
            </a:pPr>
            <a:r>
              <a:rPr sz="850" b="1" spc="5" dirty="0">
                <a:latin typeface="Calibri"/>
                <a:cs typeface="Calibri"/>
              </a:rPr>
              <a:t>Information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6320" y="5028877"/>
            <a:ext cx="2453640" cy="368300"/>
          </a:xfrm>
          <a:prstGeom prst="rect">
            <a:avLst/>
          </a:prstGeom>
          <a:ln w="78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430">
              <a:lnSpc>
                <a:spcPts val="1005"/>
              </a:lnSpc>
            </a:pPr>
            <a:r>
              <a:rPr sz="850" spc="-10" dirty="0">
                <a:latin typeface="Calibri"/>
                <a:cs typeface="Calibri"/>
              </a:rPr>
              <a:t>Sizing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of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filters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is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documented</a:t>
            </a:r>
            <a:r>
              <a:rPr sz="850" spc="4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and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spare stock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kept,</a:t>
            </a:r>
            <a:endParaRPr sz="850">
              <a:latin typeface="Calibri"/>
              <a:cs typeface="Calibri"/>
            </a:endParaRPr>
          </a:p>
          <a:p>
            <a:pPr marL="11430">
              <a:lnSpc>
                <a:spcPct val="100000"/>
              </a:lnSpc>
              <a:spcBef>
                <a:spcPts val="85"/>
              </a:spcBef>
            </a:pPr>
            <a:r>
              <a:rPr sz="850" spc="-15" dirty="0">
                <a:latin typeface="Calibri"/>
                <a:cs typeface="Calibri"/>
              </a:rPr>
              <a:t>plus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good</a:t>
            </a:r>
            <a:r>
              <a:rPr sz="850" spc="-4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labelling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9708" y="5521620"/>
            <a:ext cx="1266825" cy="5956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0" dirty="0">
                <a:latin typeface="Calibri"/>
                <a:cs typeface="Calibri"/>
              </a:rPr>
              <a:t>M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15" dirty="0">
                <a:latin typeface="Calibri"/>
                <a:cs typeface="Calibri"/>
              </a:rPr>
              <a:t>t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25" dirty="0">
                <a:latin typeface="Calibri"/>
                <a:cs typeface="Calibri"/>
              </a:rPr>
              <a:t>g</a:t>
            </a:r>
            <a:r>
              <a:rPr sz="850" spc="20" dirty="0">
                <a:latin typeface="Calibri"/>
                <a:cs typeface="Calibri"/>
              </a:rPr>
              <a:t>at</a:t>
            </a:r>
            <a:r>
              <a:rPr sz="850" spc="5" dirty="0">
                <a:latin typeface="Calibri"/>
                <a:cs typeface="Calibri"/>
              </a:rPr>
              <a:t>ed</a:t>
            </a:r>
            <a:r>
              <a:rPr sz="850" spc="-90" dirty="0">
                <a:latin typeface="Calibri"/>
                <a:cs typeface="Calibri"/>
              </a:rPr>
              <a:t> </a:t>
            </a:r>
            <a:r>
              <a:rPr sz="850" spc="25" dirty="0">
                <a:latin typeface="Calibri"/>
                <a:cs typeface="Calibri"/>
              </a:rPr>
              <a:t>R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-30" dirty="0">
                <a:latin typeface="Calibri"/>
                <a:cs typeface="Calibri"/>
              </a:rPr>
              <a:t>s</a:t>
            </a:r>
            <a:r>
              <a:rPr sz="850" spc="5" dirty="0">
                <a:latin typeface="Calibri"/>
                <a:cs typeface="Calibri"/>
              </a:rPr>
              <a:t>k</a:t>
            </a:r>
            <a:r>
              <a:rPr sz="850" spc="-30" dirty="0">
                <a:latin typeface="Calibri"/>
                <a:cs typeface="Calibri"/>
              </a:rPr>
              <a:t> </a:t>
            </a:r>
            <a:r>
              <a:rPr sz="850" spc="-25" dirty="0">
                <a:latin typeface="Calibri"/>
                <a:cs typeface="Calibri"/>
              </a:rPr>
              <a:t>S</a:t>
            </a:r>
            <a:r>
              <a:rPr sz="850" spc="5" dirty="0">
                <a:latin typeface="Calibri"/>
                <a:cs typeface="Calibri"/>
              </a:rPr>
              <a:t>c</a:t>
            </a:r>
            <a:r>
              <a:rPr sz="850" spc="-20" dirty="0">
                <a:latin typeface="Calibri"/>
                <a:cs typeface="Calibri"/>
              </a:rPr>
              <a:t>o</a:t>
            </a:r>
            <a:r>
              <a:rPr sz="850" spc="5" dirty="0">
                <a:latin typeface="Calibri"/>
                <a:cs typeface="Calibri"/>
              </a:rPr>
              <a:t>re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69300"/>
              </a:lnSpc>
            </a:pPr>
            <a:r>
              <a:rPr sz="850" spc="20" dirty="0">
                <a:latin typeface="Calibri"/>
                <a:cs typeface="Calibri"/>
              </a:rPr>
              <a:t>H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25" dirty="0">
                <a:latin typeface="Calibri"/>
                <a:cs typeface="Calibri"/>
              </a:rPr>
              <a:t>g</a:t>
            </a:r>
            <a:r>
              <a:rPr sz="850" spc="-20" dirty="0">
                <a:latin typeface="Calibri"/>
                <a:cs typeface="Calibri"/>
              </a:rPr>
              <a:t>h</a:t>
            </a:r>
            <a:r>
              <a:rPr sz="850" spc="5" dirty="0">
                <a:latin typeface="Calibri"/>
                <a:cs typeface="Calibri"/>
              </a:rPr>
              <a:t>e</a:t>
            </a:r>
            <a:r>
              <a:rPr sz="850" spc="-30" dirty="0">
                <a:latin typeface="Calibri"/>
                <a:cs typeface="Calibri"/>
              </a:rPr>
              <a:t>s</a:t>
            </a:r>
            <a:r>
              <a:rPr sz="850" dirty="0">
                <a:latin typeface="Calibri"/>
                <a:cs typeface="Calibri"/>
              </a:rPr>
              <a:t>t</a:t>
            </a:r>
            <a:r>
              <a:rPr sz="850" spc="-5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m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15" dirty="0">
                <a:latin typeface="Calibri"/>
                <a:cs typeface="Calibri"/>
              </a:rPr>
              <a:t>t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25" dirty="0">
                <a:latin typeface="Calibri"/>
                <a:cs typeface="Calibri"/>
              </a:rPr>
              <a:t>g</a:t>
            </a:r>
            <a:r>
              <a:rPr sz="850" spc="20" dirty="0">
                <a:latin typeface="Calibri"/>
                <a:cs typeface="Calibri"/>
              </a:rPr>
              <a:t>at</a:t>
            </a:r>
            <a:r>
              <a:rPr sz="850" spc="5" dirty="0">
                <a:latin typeface="Calibri"/>
                <a:cs typeface="Calibri"/>
              </a:rPr>
              <a:t>ed</a:t>
            </a:r>
            <a:r>
              <a:rPr sz="850" spc="-90" dirty="0">
                <a:latin typeface="Calibri"/>
                <a:cs typeface="Calibri"/>
              </a:rPr>
              <a:t> </a:t>
            </a:r>
            <a:r>
              <a:rPr sz="850" spc="5" dirty="0">
                <a:latin typeface="Calibri"/>
                <a:cs typeface="Calibri"/>
              </a:rPr>
              <a:t>r</a:t>
            </a:r>
            <a:r>
              <a:rPr sz="850" spc="-15" dirty="0">
                <a:latin typeface="Calibri"/>
                <a:cs typeface="Calibri"/>
              </a:rPr>
              <a:t>i</a:t>
            </a:r>
            <a:r>
              <a:rPr sz="850" spc="-30" dirty="0">
                <a:latin typeface="Calibri"/>
                <a:cs typeface="Calibri"/>
              </a:rPr>
              <a:t>s</a:t>
            </a:r>
            <a:r>
              <a:rPr sz="850" spc="5" dirty="0">
                <a:latin typeface="Calibri"/>
                <a:cs typeface="Calibri"/>
              </a:rPr>
              <a:t>k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-30" dirty="0">
                <a:latin typeface="Calibri"/>
                <a:cs typeface="Calibri"/>
              </a:rPr>
              <a:t>s</a:t>
            </a:r>
            <a:r>
              <a:rPr sz="850" spc="5" dirty="0">
                <a:latin typeface="Calibri"/>
                <a:cs typeface="Calibri"/>
              </a:rPr>
              <a:t>c</a:t>
            </a:r>
            <a:r>
              <a:rPr sz="850" spc="-20" dirty="0">
                <a:latin typeface="Calibri"/>
                <a:cs typeface="Calibri"/>
              </a:rPr>
              <a:t>o</a:t>
            </a:r>
            <a:r>
              <a:rPr sz="850" spc="5" dirty="0">
                <a:latin typeface="Calibri"/>
                <a:cs typeface="Calibri"/>
              </a:rPr>
              <a:t>r</a:t>
            </a:r>
            <a:r>
              <a:rPr sz="850" dirty="0">
                <a:latin typeface="Calibri"/>
                <a:cs typeface="Calibri"/>
              </a:rPr>
              <a:t>e:  25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spc="-5" dirty="0">
                <a:latin typeface="Calibri"/>
                <a:cs typeface="Calibri"/>
              </a:rPr>
              <a:t>(Excessive)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404" y="6465089"/>
            <a:ext cx="8255" cy="43815"/>
          </a:xfrm>
          <a:custGeom>
            <a:avLst/>
            <a:gdLst/>
            <a:ahLst/>
            <a:cxnLst/>
            <a:rect l="l" t="t" r="r" b="b"/>
            <a:pathLst>
              <a:path w="8254" h="43815">
                <a:moveTo>
                  <a:pt x="8204" y="0"/>
                </a:moveTo>
                <a:lnTo>
                  <a:pt x="0" y="0"/>
                </a:lnTo>
                <a:lnTo>
                  <a:pt x="0" y="7526"/>
                </a:lnTo>
                <a:lnTo>
                  <a:pt x="8204" y="7526"/>
                </a:lnTo>
                <a:lnTo>
                  <a:pt x="8204" y="0"/>
                </a:lnTo>
                <a:close/>
              </a:path>
              <a:path w="8254" h="43815">
                <a:moveTo>
                  <a:pt x="8204" y="12994"/>
                </a:moveTo>
                <a:lnTo>
                  <a:pt x="0" y="12994"/>
                </a:lnTo>
                <a:lnTo>
                  <a:pt x="0" y="43754"/>
                </a:lnTo>
                <a:lnTo>
                  <a:pt x="8204" y="43754"/>
                </a:lnTo>
                <a:lnTo>
                  <a:pt x="8204" y="12994"/>
                </a:lnTo>
                <a:close/>
              </a:path>
            </a:pathLst>
          </a:custGeom>
          <a:solidFill>
            <a:srgbClr val="34C3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38600" y="-3624"/>
            <a:ext cx="58674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85" dirty="0"/>
              <a:t>Questions</a:t>
            </a:r>
            <a:r>
              <a:rPr lang="en-GB" spc="-85" dirty="0"/>
              <a:t> Assessment</a:t>
            </a:r>
            <a:endParaRPr spc="-85"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97165" y="686308"/>
          <a:ext cx="8785859" cy="61207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4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4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9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marR="3365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coal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(could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cause PAH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failures)?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14351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Coal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pre-1970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iron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mains.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Coal-tar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linings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discounted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plastic,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cement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asbestos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mains.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contains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compounds,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amongst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others,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called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polycyclic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aromatic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hydrocarbons,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known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carcinogenic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above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certain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concentrations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(consult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guidelines).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Furthermore,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coal tar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cause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various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unpleasant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aesthetic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issues,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including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petrochemical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like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odours.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8382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 third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parties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 to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hydrants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463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Third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parties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(contractors,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builders,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tenant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farmers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etc.)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only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have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hydrants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procedure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authorised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permission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them.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only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granted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disturbing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deposits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assessed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low.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905" marR="2228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place,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procedure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implemented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include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their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1549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pipes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contaminated land,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oil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generators/ household fuel tanks/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fuel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solvent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spillage)?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05" marR="1517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Oil 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hydrocarbons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pass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rapidly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plastic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water;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particular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problem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petrol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diesel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spills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driveways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sills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heating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oil.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Historic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soils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affect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plastic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circumstances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metal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"barrier"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pipe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 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6286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exposed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damage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means,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e.g.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vermin,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vehicle,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UV/sunlight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damage,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overheating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freezing?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65405" algn="just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Pipes that are laid overground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shallow trenches may be at 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damage by gnawing rodents,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accidental damage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 other wildlife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 other means, including those caused by motorised vehicles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machinery. Consider this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terms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pipe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their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position, location,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exposure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vermin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surroundings.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905" algn="just">
                        <a:lnSpc>
                          <a:spcPts val="975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Freezing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overheating may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occur.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114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 control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 valves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network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normally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closed?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1111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Closed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valves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periodic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Operation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prevent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them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seizing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up?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However,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deposits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collect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behind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them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time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discolouration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turbidity.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Operations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controlled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approval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procedure,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ensure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valve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Operations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first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accessed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only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carried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by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competent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persons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following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procedure.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70" marR="2743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Are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could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be,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sections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pipework containing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stagnant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These are characterised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either by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905" marR="83820">
                        <a:lnSpc>
                          <a:spcPct val="100000"/>
                        </a:lnSpc>
                        <a:buAutoNum type="alphaLcParenBoth"/>
                        <a:tabLst>
                          <a:tab pos="188595" algn="l"/>
                        </a:tabLst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sections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relatively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large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diameter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relation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demand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off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these,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3"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only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occasionally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likely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contain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stagnant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water;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90500" indent="-189230">
                        <a:lnSpc>
                          <a:spcPct val="100000"/>
                        </a:lnSpc>
                        <a:buAutoNum type="alphaLcParenBoth"/>
                        <a:tabLst>
                          <a:tab pos="191135" algn="l"/>
                        </a:tabLst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legs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connections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off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turnover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water;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80340" indent="-179070">
                        <a:lnSpc>
                          <a:spcPts val="969"/>
                        </a:lnSpc>
                        <a:buAutoNum type="alphaLcParenBoth"/>
                        <a:tabLst>
                          <a:tab pos="180975" algn="l"/>
                        </a:tabLst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where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low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discharge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present?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(i.e.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single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standpipe).</a:t>
                      </a:r>
                      <a:r>
                        <a:rPr sz="900" spc="3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'Dead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legs'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25019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Where 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copper pipework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corroding?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1314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copper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problems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determined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on-site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tests,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manifest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complaints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(metallic)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discolouration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(blue/green)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laboratory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tests.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39700" algn="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9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0" marR="14668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fittings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supply?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83820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Lead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usually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found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laid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before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1970s.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Unpainted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appear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dull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grey.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soft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gently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scraped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you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shiny,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silver-coloured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metal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beneath.</a:t>
                      </a:r>
                      <a:r>
                        <a:rPr sz="9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Dissolution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lead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occurs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pH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lower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(more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acidic).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155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77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19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complaints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reports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water quality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problems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odours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reports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aquatic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(freshwater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shrimp,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louse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worms)?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05" marR="577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Ask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operator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complaints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about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supplied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known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taste,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odour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aquatic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issues.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treated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majority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plants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removed.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However,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algae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pass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 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filters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system.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1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marR="34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DPW 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marR="1651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backflow protection within the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 network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inadequate?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16573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premises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backflow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place.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private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distribution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system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(PDS),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Company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confirm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whether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existing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backflow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deficiencies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upstream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PDS.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supplies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follow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best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practice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backflow-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prevention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devices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installed.</a:t>
                      </a:r>
                      <a:endParaRPr sz="900" dirty="0">
                        <a:latin typeface="Tahoma"/>
                        <a:cs typeface="Tahoma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1905" algn="ctr"/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Management</a:t>
            </a:r>
            <a:r>
              <a:rPr sz="32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3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Control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81451" y="2656714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40664"/>
            <a:ext cx="5700522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of Management </a:t>
            </a:r>
            <a:endParaRPr spc="-100" dirty="0"/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92936"/>
            <a:ext cx="8865870" cy="4342638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9648" y="2163572"/>
            <a:ext cx="6195060" cy="254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Arguably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 most</a:t>
            </a:r>
            <a:r>
              <a:rPr sz="27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important</a:t>
            </a:r>
            <a:r>
              <a:rPr sz="27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part</a:t>
            </a:r>
            <a:r>
              <a:rPr sz="27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RA</a:t>
            </a:r>
            <a:endParaRPr sz="2700">
              <a:latin typeface="Tahoma"/>
              <a:cs typeface="Tahoma"/>
            </a:endParaRPr>
          </a:p>
          <a:p>
            <a:pPr>
              <a:spcBef>
                <a:spcPts val="25"/>
              </a:spcBef>
              <a:buClr>
                <a:srgbClr val="333399"/>
              </a:buClr>
              <a:buFont typeface="Tahoma"/>
              <a:buChar char="•"/>
            </a:pPr>
            <a:endParaRPr sz="3250">
              <a:latin typeface="Tahoma"/>
              <a:cs typeface="Tahoma"/>
            </a:endParaRPr>
          </a:p>
          <a:p>
            <a:pPr marL="241300" marR="5080" indent="-228600">
              <a:lnSpc>
                <a:spcPts val="2940"/>
              </a:lnSpc>
              <a:buChar char="•"/>
              <a:tabLst>
                <a:tab pos="241300" algn="l"/>
              </a:tabLst>
            </a:pP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Single</a:t>
            </a:r>
            <a:r>
              <a:rPr sz="27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risk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score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required,</a:t>
            </a:r>
            <a:r>
              <a:rPr sz="2700" spc="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with 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 subsidiary</a:t>
            </a:r>
            <a:r>
              <a:rPr sz="27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questions</a:t>
            </a:r>
            <a:r>
              <a:rPr sz="2700" spc="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help</a:t>
            </a:r>
            <a:r>
              <a:rPr sz="27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you</a:t>
            </a:r>
            <a:r>
              <a:rPr sz="27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decide</a:t>
            </a:r>
            <a:endParaRPr sz="2700">
              <a:latin typeface="Tahoma"/>
              <a:cs typeface="Tahoma"/>
            </a:endParaRPr>
          </a:p>
          <a:p>
            <a:pPr>
              <a:spcBef>
                <a:spcPts val="50"/>
              </a:spcBef>
              <a:buClr>
                <a:srgbClr val="333399"/>
              </a:buClr>
              <a:buFont typeface="Tahoma"/>
              <a:buChar char="•"/>
            </a:pPr>
            <a:endParaRPr sz="2900">
              <a:latin typeface="Tahoma"/>
              <a:cs typeface="Tahom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700" spc="-20" dirty="0">
                <a:solidFill>
                  <a:srgbClr val="333399"/>
                </a:solidFill>
                <a:latin typeface="Tahoma"/>
                <a:cs typeface="Tahoma"/>
              </a:rPr>
              <a:t>It’s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333399"/>
                </a:solidFill>
                <a:latin typeface="Tahoma"/>
                <a:cs typeface="Tahoma"/>
              </a:rPr>
              <a:t>all</a:t>
            </a:r>
            <a:r>
              <a:rPr sz="2700" spc="-5" dirty="0">
                <a:solidFill>
                  <a:srgbClr val="333399"/>
                </a:solidFill>
                <a:latin typeface="Tahoma"/>
                <a:cs typeface="Tahoma"/>
              </a:rPr>
              <a:t> about</a:t>
            </a:r>
            <a:r>
              <a:rPr sz="27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333399"/>
                </a:solidFill>
                <a:latin typeface="Tahoma"/>
                <a:cs typeface="Tahoma"/>
              </a:rPr>
              <a:t>confidence….</a:t>
            </a:r>
            <a:endParaRPr sz="2700">
              <a:latin typeface="Tahoma"/>
              <a:cs typeface="Tahoma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50136" y="2624328"/>
            <a:ext cx="2026920" cy="2113915"/>
            <a:chOff x="326136" y="2624327"/>
            <a:chExt cx="2026920" cy="21139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90" y="2637281"/>
              <a:ext cx="2001012" cy="20878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9090" y="2637281"/>
              <a:ext cx="2001520" cy="2087880"/>
            </a:xfrm>
            <a:custGeom>
              <a:avLst/>
              <a:gdLst/>
              <a:ahLst/>
              <a:cxnLst/>
              <a:rect l="l" t="t" r="r" b="b"/>
              <a:pathLst>
                <a:path w="2001520" h="2087879">
                  <a:moveTo>
                    <a:pt x="0" y="200151"/>
                  </a:moveTo>
                  <a:lnTo>
                    <a:pt x="5284" y="154235"/>
                  </a:lnTo>
                  <a:lnTo>
                    <a:pt x="20338" y="112096"/>
                  </a:lnTo>
                  <a:lnTo>
                    <a:pt x="43959" y="74935"/>
                  </a:lnTo>
                  <a:lnTo>
                    <a:pt x="74947" y="43947"/>
                  </a:lnTo>
                  <a:lnTo>
                    <a:pt x="112100" y="20330"/>
                  </a:lnTo>
                  <a:lnTo>
                    <a:pt x="154219" y="5282"/>
                  </a:lnTo>
                  <a:lnTo>
                    <a:pt x="200101" y="0"/>
                  </a:lnTo>
                  <a:lnTo>
                    <a:pt x="1800860" y="0"/>
                  </a:lnTo>
                  <a:lnTo>
                    <a:pt x="1846776" y="5282"/>
                  </a:lnTo>
                  <a:lnTo>
                    <a:pt x="1888915" y="20330"/>
                  </a:lnTo>
                  <a:lnTo>
                    <a:pt x="1926076" y="43947"/>
                  </a:lnTo>
                  <a:lnTo>
                    <a:pt x="1957064" y="74935"/>
                  </a:lnTo>
                  <a:lnTo>
                    <a:pt x="1980681" y="112096"/>
                  </a:lnTo>
                  <a:lnTo>
                    <a:pt x="1995729" y="154235"/>
                  </a:lnTo>
                  <a:lnTo>
                    <a:pt x="2001012" y="200151"/>
                  </a:lnTo>
                  <a:lnTo>
                    <a:pt x="2001012" y="1887727"/>
                  </a:lnTo>
                  <a:lnTo>
                    <a:pt x="1995729" y="1933644"/>
                  </a:lnTo>
                  <a:lnTo>
                    <a:pt x="1980681" y="1975783"/>
                  </a:lnTo>
                  <a:lnTo>
                    <a:pt x="1957064" y="2012944"/>
                  </a:lnTo>
                  <a:lnTo>
                    <a:pt x="1926076" y="2043932"/>
                  </a:lnTo>
                  <a:lnTo>
                    <a:pt x="1888915" y="2067549"/>
                  </a:lnTo>
                  <a:lnTo>
                    <a:pt x="1846776" y="2082597"/>
                  </a:lnTo>
                  <a:lnTo>
                    <a:pt x="1800860" y="2087879"/>
                  </a:lnTo>
                  <a:lnTo>
                    <a:pt x="200101" y="2087879"/>
                  </a:lnTo>
                  <a:lnTo>
                    <a:pt x="154219" y="2082597"/>
                  </a:lnTo>
                  <a:lnTo>
                    <a:pt x="112100" y="2067549"/>
                  </a:lnTo>
                  <a:lnTo>
                    <a:pt x="74947" y="2043932"/>
                  </a:lnTo>
                  <a:lnTo>
                    <a:pt x="43959" y="2012944"/>
                  </a:lnTo>
                  <a:lnTo>
                    <a:pt x="20338" y="1975783"/>
                  </a:lnTo>
                  <a:lnTo>
                    <a:pt x="5284" y="1933644"/>
                  </a:lnTo>
                  <a:lnTo>
                    <a:pt x="0" y="1887727"/>
                  </a:lnTo>
                  <a:lnTo>
                    <a:pt x="0" y="20015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789305"/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Property</a:t>
            </a:r>
            <a:r>
              <a:rPr sz="3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 Property Specific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 Treatment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81451" y="2656714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0" y="80505"/>
            <a:ext cx="774725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of Management in the Property</a:t>
            </a:r>
            <a:endParaRPr spc="-100" dirty="0"/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92936"/>
            <a:ext cx="8736330" cy="4342638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19170" y="1987754"/>
            <a:ext cx="6166485" cy="324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405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100" spc="-20" dirty="0">
                <a:solidFill>
                  <a:srgbClr val="333399"/>
                </a:solidFill>
                <a:latin typeface="Tahoma"/>
                <a:cs typeface="Tahoma"/>
              </a:rPr>
              <a:t>Fairly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common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–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 treats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whole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 house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or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only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 single</a:t>
            </a:r>
            <a:endParaRPr sz="2100">
              <a:latin typeface="Tahoma"/>
              <a:cs typeface="Tahoma"/>
            </a:endParaRPr>
          </a:p>
          <a:p>
            <a:pPr marL="241300">
              <a:lnSpc>
                <a:spcPts val="2405"/>
              </a:lnSpc>
            </a:pP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tap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21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property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(POE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21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POU)</a:t>
            </a:r>
            <a:endParaRPr sz="2100"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2300">
              <a:latin typeface="Tahoma"/>
              <a:cs typeface="Tahom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“Under</a:t>
            </a:r>
            <a:r>
              <a:rPr sz="21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sink</a:t>
            </a:r>
            <a:r>
              <a:rPr sz="21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solution”</a:t>
            </a:r>
            <a:endParaRPr sz="2100">
              <a:latin typeface="Tahoma"/>
              <a:cs typeface="Tahoma"/>
            </a:endParaRPr>
          </a:p>
          <a:p>
            <a:pPr>
              <a:spcBef>
                <a:spcPts val="10"/>
              </a:spcBef>
              <a:buClr>
                <a:srgbClr val="333399"/>
              </a:buClr>
              <a:buFont typeface="Tahoma"/>
              <a:buChar char="•"/>
            </a:pPr>
            <a:endParaRPr sz="2550">
              <a:latin typeface="Tahoma"/>
              <a:cs typeface="Tahoma"/>
            </a:endParaRPr>
          </a:p>
          <a:p>
            <a:pPr marL="241300" marR="1033144" indent="-228600">
              <a:lnSpc>
                <a:spcPts val="2280"/>
              </a:lnSpc>
              <a:buChar char="•"/>
              <a:tabLst>
                <a:tab pos="241300" algn="l"/>
              </a:tabLst>
            </a:pP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Often</a:t>
            </a:r>
            <a:r>
              <a:rPr sz="21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cartridge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45" dirty="0">
                <a:solidFill>
                  <a:srgbClr val="333399"/>
                </a:solidFill>
                <a:latin typeface="Tahoma"/>
                <a:cs typeface="Tahoma"/>
              </a:rPr>
              <a:t>filter,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100" dirty="0">
                <a:solidFill>
                  <a:srgbClr val="333399"/>
                </a:solidFill>
                <a:latin typeface="Tahoma"/>
                <a:cs typeface="Tahoma"/>
              </a:rPr>
              <a:t>UV,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but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could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ion </a:t>
            </a:r>
            <a:r>
              <a:rPr sz="2100" spc="-6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exchange</a:t>
            </a:r>
            <a:r>
              <a:rPr sz="21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or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RO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 membrane</a:t>
            </a:r>
            <a:endParaRPr sz="2100">
              <a:latin typeface="Tahoma"/>
              <a:cs typeface="Tahoma"/>
            </a:endParaRPr>
          </a:p>
          <a:p>
            <a:pPr>
              <a:spcBef>
                <a:spcPts val="20"/>
              </a:spcBef>
              <a:buClr>
                <a:srgbClr val="333399"/>
              </a:buClr>
              <a:buFont typeface="Tahoma"/>
              <a:buChar char="•"/>
            </a:pPr>
            <a:endParaRPr sz="2500">
              <a:latin typeface="Tahoma"/>
              <a:cs typeface="Tahoma"/>
            </a:endParaRPr>
          </a:p>
          <a:p>
            <a:pPr marL="241300" marR="104775" indent="-228600">
              <a:lnSpc>
                <a:spcPts val="2280"/>
              </a:lnSpc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Property Specific </a:t>
            </a:r>
            <a:r>
              <a:rPr sz="2100" spc="-25" dirty="0">
                <a:solidFill>
                  <a:srgbClr val="333399"/>
                </a:solidFill>
                <a:latin typeface="Tahoma"/>
                <a:cs typeface="Tahoma"/>
              </a:rPr>
              <a:t>Treatment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section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plus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select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as </a:t>
            </a:r>
            <a:r>
              <a:rPr sz="2100" spc="-6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many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individual</a:t>
            </a:r>
            <a:r>
              <a:rPr sz="21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treatment</a:t>
            </a:r>
            <a:r>
              <a:rPr sz="21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modules</a:t>
            </a:r>
            <a:r>
              <a:rPr sz="21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as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spc="-5" dirty="0">
                <a:solidFill>
                  <a:srgbClr val="333399"/>
                </a:solidFill>
                <a:latin typeface="Tahoma"/>
                <a:cs typeface="Tahoma"/>
              </a:rPr>
              <a:t>you</a:t>
            </a:r>
            <a:r>
              <a:rPr sz="21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7" y="2624327"/>
            <a:ext cx="1828800" cy="2237740"/>
            <a:chOff x="384047" y="2624327"/>
            <a:chExt cx="1828800" cy="22377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001" y="2637281"/>
              <a:ext cx="1802892" cy="22113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7001" y="2637281"/>
              <a:ext cx="1803400" cy="2211705"/>
            </a:xfrm>
            <a:custGeom>
              <a:avLst/>
              <a:gdLst/>
              <a:ahLst/>
              <a:cxnLst/>
              <a:rect l="l" t="t" r="r" b="b"/>
              <a:pathLst>
                <a:path w="1803400" h="2211704">
                  <a:moveTo>
                    <a:pt x="1622552" y="0"/>
                  </a:moveTo>
                  <a:lnTo>
                    <a:pt x="1670482" y="6444"/>
                  </a:lnTo>
                  <a:lnTo>
                    <a:pt x="1713559" y="24628"/>
                  </a:lnTo>
                  <a:lnTo>
                    <a:pt x="1750059" y="52831"/>
                  </a:lnTo>
                  <a:lnTo>
                    <a:pt x="1778263" y="89332"/>
                  </a:lnTo>
                  <a:lnTo>
                    <a:pt x="1796447" y="132409"/>
                  </a:lnTo>
                  <a:lnTo>
                    <a:pt x="1802892" y="180339"/>
                  </a:lnTo>
                  <a:lnTo>
                    <a:pt x="1802892" y="2030983"/>
                  </a:lnTo>
                  <a:lnTo>
                    <a:pt x="1796447" y="2078914"/>
                  </a:lnTo>
                  <a:lnTo>
                    <a:pt x="1778263" y="2121991"/>
                  </a:lnTo>
                  <a:lnTo>
                    <a:pt x="1750060" y="2158491"/>
                  </a:lnTo>
                  <a:lnTo>
                    <a:pt x="1713559" y="2186695"/>
                  </a:lnTo>
                  <a:lnTo>
                    <a:pt x="1670482" y="2204879"/>
                  </a:lnTo>
                  <a:lnTo>
                    <a:pt x="1622552" y="2211323"/>
                  </a:lnTo>
                  <a:lnTo>
                    <a:pt x="180289" y="2211323"/>
                  </a:lnTo>
                  <a:lnTo>
                    <a:pt x="132362" y="2204879"/>
                  </a:lnTo>
                  <a:lnTo>
                    <a:pt x="89295" y="2186695"/>
                  </a:lnTo>
                  <a:lnTo>
                    <a:pt x="52806" y="2158491"/>
                  </a:lnTo>
                  <a:lnTo>
                    <a:pt x="24615" y="2121991"/>
                  </a:lnTo>
                  <a:lnTo>
                    <a:pt x="6440" y="2078914"/>
                  </a:lnTo>
                  <a:lnTo>
                    <a:pt x="0" y="2030983"/>
                  </a:lnTo>
                  <a:lnTo>
                    <a:pt x="0" y="180339"/>
                  </a:lnTo>
                  <a:lnTo>
                    <a:pt x="6440" y="132409"/>
                  </a:lnTo>
                  <a:lnTo>
                    <a:pt x="24615" y="89332"/>
                  </a:lnTo>
                  <a:lnTo>
                    <a:pt x="52806" y="52831"/>
                  </a:lnTo>
                  <a:lnTo>
                    <a:pt x="89295" y="24628"/>
                  </a:lnTo>
                  <a:lnTo>
                    <a:pt x="132362" y="6444"/>
                  </a:lnTo>
                  <a:lnTo>
                    <a:pt x="180289" y="0"/>
                  </a:lnTo>
                  <a:lnTo>
                    <a:pt x="1622552" y="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5280" y="477139"/>
            <a:ext cx="64439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45" dirty="0"/>
              <a:t>Property</a:t>
            </a:r>
            <a:r>
              <a:rPr spc="-130" dirty="0"/>
              <a:t> </a:t>
            </a:r>
            <a:r>
              <a:rPr spc="-285" dirty="0"/>
              <a:t>Specifi</a:t>
            </a:r>
            <a:r>
              <a:rPr spc="-320" dirty="0"/>
              <a:t>c</a:t>
            </a:r>
            <a:r>
              <a:rPr spc="-120" dirty="0"/>
              <a:t> </a:t>
            </a:r>
            <a:r>
              <a:rPr spc="-210" dirty="0"/>
              <a:t>Treatment</a:t>
            </a:r>
          </a:p>
        </p:txBody>
      </p:sp>
      <p:pic>
        <p:nvPicPr>
          <p:cNvPr id="3" name="object 3" descr="Print screen from tool of treamtent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24" y="1341119"/>
            <a:ext cx="8174735" cy="4608576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0"/>
            <a:ext cx="798880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45" dirty="0"/>
              <a:t>Property</a:t>
            </a:r>
            <a:r>
              <a:rPr spc="-130" dirty="0"/>
              <a:t> </a:t>
            </a:r>
            <a:r>
              <a:rPr spc="-285" dirty="0"/>
              <a:t>Specifi</a:t>
            </a:r>
            <a:r>
              <a:rPr spc="-320" dirty="0"/>
              <a:t>c</a:t>
            </a:r>
            <a:r>
              <a:rPr spc="-120" dirty="0"/>
              <a:t> </a:t>
            </a:r>
            <a:r>
              <a:rPr spc="-210" dirty="0"/>
              <a:t>Treatment</a:t>
            </a:r>
            <a:r>
              <a:rPr lang="en-GB" spc="-210" dirty="0"/>
              <a:t> Part 2</a:t>
            </a:r>
            <a:endParaRPr spc="-210" dirty="0"/>
          </a:p>
        </p:txBody>
      </p:sp>
      <p:pic>
        <p:nvPicPr>
          <p:cNvPr id="3" name="object 3" descr="Print screen of treatment from risk assessment tool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9591" y="1228345"/>
            <a:ext cx="8052816" cy="44013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6833" y="477139"/>
            <a:ext cx="49574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-229" dirty="0"/>
              <a:t>of</a:t>
            </a:r>
            <a:r>
              <a:rPr spc="-12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5" dirty="0"/>
              <a:t>Tool</a:t>
            </a:r>
          </a:p>
        </p:txBody>
      </p:sp>
      <p:pic>
        <p:nvPicPr>
          <p:cNvPr id="3" name="object 3" descr="Print screen of DWQR Risk Assessment Tool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3724" y="1341119"/>
            <a:ext cx="7351776" cy="42473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42464" y="1525347"/>
            <a:ext cx="7261859" cy="3288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Tahoma"/>
                <a:cs typeface="Tahoma"/>
              </a:rPr>
              <a:t>Designed</a:t>
            </a:r>
            <a:r>
              <a:rPr sz="54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Tahoma"/>
                <a:cs typeface="Tahoma"/>
              </a:rPr>
              <a:t>to</a:t>
            </a:r>
            <a:r>
              <a:rPr sz="5400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5400" dirty="0">
                <a:solidFill>
                  <a:srgbClr val="FF0000"/>
                </a:solidFill>
                <a:latin typeface="Tahoma"/>
                <a:cs typeface="Tahoma"/>
              </a:rPr>
              <a:t>be:</a:t>
            </a:r>
            <a:endParaRPr sz="5400">
              <a:latin typeface="Tahoma"/>
              <a:cs typeface="Tahoma"/>
            </a:endParaRPr>
          </a:p>
          <a:p>
            <a:pPr marL="299085" indent="-287020">
              <a:spcBef>
                <a:spcPts val="5"/>
              </a:spcBef>
              <a:buFont typeface="Arial MT"/>
              <a:buChar char="•"/>
              <a:tabLst>
                <a:tab pos="299720" algn="l"/>
              </a:tabLst>
            </a:pPr>
            <a:r>
              <a:rPr sz="3200" spc="-10" dirty="0">
                <a:solidFill>
                  <a:srgbClr val="FF0000"/>
                </a:solidFill>
                <a:latin typeface="Tahoma"/>
                <a:cs typeface="Tahoma"/>
              </a:rPr>
              <a:t>Intuitive</a:t>
            </a:r>
            <a:endParaRPr sz="3200">
              <a:latin typeface="Tahoma"/>
              <a:cs typeface="Tahoma"/>
            </a:endParaRPr>
          </a:p>
          <a:p>
            <a:pPr marL="299085" indent="-287020">
              <a:buFont typeface="Arial MT"/>
              <a:buChar char="•"/>
              <a:tabLst>
                <a:tab pos="299720" algn="l"/>
              </a:tabLst>
            </a:pP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Flexible</a:t>
            </a:r>
            <a:endParaRPr sz="3200">
              <a:latin typeface="Tahoma"/>
              <a:cs typeface="Tahoma"/>
            </a:endParaRPr>
          </a:p>
          <a:p>
            <a:pPr marL="299085" indent="-287020">
              <a:spcBef>
                <a:spcPts val="5"/>
              </a:spcBef>
              <a:buFont typeface="Arial MT"/>
              <a:buChar char="•"/>
              <a:tabLst>
                <a:tab pos="299720" algn="l"/>
              </a:tabLst>
            </a:pP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Comprehensive</a:t>
            </a:r>
            <a:r>
              <a:rPr sz="3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0000"/>
                </a:solidFill>
                <a:latin typeface="Tahoma"/>
                <a:cs typeface="Tahoma"/>
              </a:rPr>
              <a:t>(Where</a:t>
            </a:r>
            <a:r>
              <a:rPr sz="3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0000"/>
                </a:solidFill>
                <a:latin typeface="Tahoma"/>
                <a:cs typeface="Tahoma"/>
              </a:rPr>
              <a:t>it</a:t>
            </a:r>
            <a:r>
              <a:rPr sz="3200" spc="-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0000"/>
                </a:solidFill>
                <a:latin typeface="Tahoma"/>
                <a:cs typeface="Tahoma"/>
              </a:rPr>
              <a:t>needs</a:t>
            </a:r>
            <a:r>
              <a:rPr sz="3200" spc="-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to</a:t>
            </a:r>
            <a:r>
              <a:rPr sz="3200" spc="-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spc="5" dirty="0">
                <a:solidFill>
                  <a:srgbClr val="FF0000"/>
                </a:solidFill>
                <a:latin typeface="Tahoma"/>
                <a:cs typeface="Tahoma"/>
              </a:rPr>
              <a:t>be)</a:t>
            </a:r>
            <a:endParaRPr sz="3200">
              <a:latin typeface="Tahoma"/>
              <a:cs typeface="Tahoma"/>
            </a:endParaRPr>
          </a:p>
          <a:p>
            <a:pPr marL="299085" indent="-287020">
              <a:buFont typeface="Arial MT"/>
              <a:buChar char="•"/>
              <a:tabLst>
                <a:tab pos="299720" algn="l"/>
              </a:tabLst>
            </a:pPr>
            <a:r>
              <a:rPr sz="3200" dirty="0">
                <a:solidFill>
                  <a:srgbClr val="FF0000"/>
                </a:solidFill>
                <a:latin typeface="Tahoma"/>
                <a:cs typeface="Tahoma"/>
              </a:rPr>
              <a:t>Compliant</a:t>
            </a:r>
            <a:r>
              <a:rPr sz="3200" spc="-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with</a:t>
            </a:r>
            <a:r>
              <a:rPr sz="3200" spc="-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Regulations</a:t>
            </a:r>
            <a:endParaRPr sz="3200">
              <a:latin typeface="Tahoma"/>
              <a:cs typeface="Tahoma"/>
            </a:endParaRPr>
          </a:p>
          <a:p>
            <a:pPr marL="299085" indent="-287020">
              <a:buFont typeface="Arial MT"/>
              <a:buChar char="•"/>
              <a:tabLst>
                <a:tab pos="299720" algn="l"/>
              </a:tabLst>
            </a:pPr>
            <a:r>
              <a:rPr sz="3200" spc="-5" dirty="0">
                <a:solidFill>
                  <a:srgbClr val="FF0000"/>
                </a:solidFill>
                <a:latin typeface="Tahoma"/>
                <a:cs typeface="Tahoma"/>
              </a:rPr>
              <a:t>Useful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2542" y="1"/>
            <a:ext cx="6875145" cy="136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61085" marR="5080" indent="-1049020">
              <a:spcBef>
                <a:spcPts val="105"/>
              </a:spcBef>
            </a:pPr>
            <a:r>
              <a:rPr spc="-35" dirty="0"/>
              <a:t>Pr</a:t>
            </a:r>
            <a:r>
              <a:rPr spc="-60" dirty="0"/>
              <a:t>o</a:t>
            </a:r>
            <a:r>
              <a:rPr spc="-204" dirty="0"/>
              <a:t>perty</a:t>
            </a:r>
            <a:r>
              <a:rPr spc="-130" dirty="0"/>
              <a:t> </a:t>
            </a:r>
            <a:r>
              <a:rPr spc="-280" dirty="0"/>
              <a:t>Specifi</a:t>
            </a:r>
            <a:r>
              <a:rPr spc="-315" dirty="0"/>
              <a:t>c</a:t>
            </a:r>
            <a:r>
              <a:rPr spc="-130" dirty="0"/>
              <a:t> </a:t>
            </a:r>
            <a:r>
              <a:rPr spc="-210" dirty="0"/>
              <a:t>Treatment</a:t>
            </a:r>
            <a:r>
              <a:rPr spc="-130" dirty="0"/>
              <a:t> </a:t>
            </a:r>
            <a:r>
              <a:rPr spc="515" dirty="0"/>
              <a:t>–  </a:t>
            </a:r>
            <a:r>
              <a:rPr spc="-170" dirty="0"/>
              <a:t>Things</a:t>
            </a:r>
            <a:r>
              <a:rPr spc="-135" dirty="0"/>
              <a:t> </a:t>
            </a:r>
            <a:r>
              <a:rPr spc="-110" dirty="0"/>
              <a:t>to</a:t>
            </a:r>
            <a:r>
              <a:rPr spc="-114" dirty="0"/>
              <a:t> </a:t>
            </a:r>
            <a:r>
              <a:rPr spc="-70" dirty="0"/>
              <a:t>Watch</a:t>
            </a:r>
            <a:r>
              <a:rPr spc="-120" dirty="0"/>
              <a:t> </a:t>
            </a:r>
            <a:r>
              <a:rPr spc="-55" dirty="0"/>
              <a:t>For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3205" y="1616900"/>
            <a:ext cx="8667115" cy="4273550"/>
            <a:chOff x="239204" y="1616900"/>
            <a:chExt cx="8667115" cy="4273550"/>
          </a:xfrm>
        </p:grpSpPr>
        <p:sp>
          <p:nvSpPr>
            <p:cNvPr id="6" name="object 6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8216392" y="0"/>
                  </a:moveTo>
                  <a:lnTo>
                    <a:pt x="424738" y="0"/>
                  </a:lnTo>
                  <a:lnTo>
                    <a:pt x="378457" y="2491"/>
                  </a:lnTo>
                  <a:lnTo>
                    <a:pt x="333620" y="9794"/>
                  </a:lnTo>
                  <a:lnTo>
                    <a:pt x="290486" y="21648"/>
                  </a:lnTo>
                  <a:lnTo>
                    <a:pt x="249314" y="37796"/>
                  </a:lnTo>
                  <a:lnTo>
                    <a:pt x="210362" y="57977"/>
                  </a:lnTo>
                  <a:lnTo>
                    <a:pt x="173891" y="81934"/>
                  </a:lnTo>
                  <a:lnTo>
                    <a:pt x="140159" y="109406"/>
                  </a:lnTo>
                  <a:lnTo>
                    <a:pt x="109425" y="140136"/>
                  </a:lnTo>
                  <a:lnTo>
                    <a:pt x="81948" y="173864"/>
                  </a:lnTo>
                  <a:lnTo>
                    <a:pt x="57988" y="210330"/>
                  </a:lnTo>
                  <a:lnTo>
                    <a:pt x="37803" y="249277"/>
                  </a:lnTo>
                  <a:lnTo>
                    <a:pt x="21652" y="290445"/>
                  </a:lnTo>
                  <a:lnTo>
                    <a:pt x="9796" y="333576"/>
                  </a:lnTo>
                  <a:lnTo>
                    <a:pt x="2492" y="378410"/>
                  </a:lnTo>
                  <a:lnTo>
                    <a:pt x="0" y="424688"/>
                  </a:lnTo>
                  <a:lnTo>
                    <a:pt x="0" y="3822700"/>
                  </a:lnTo>
                  <a:lnTo>
                    <a:pt x="2492" y="3868971"/>
                  </a:lnTo>
                  <a:lnTo>
                    <a:pt x="9796" y="3913800"/>
                  </a:lnTo>
                  <a:lnTo>
                    <a:pt x="21652" y="3956927"/>
                  </a:lnTo>
                  <a:lnTo>
                    <a:pt x="37803" y="3998093"/>
                  </a:lnTo>
                  <a:lnTo>
                    <a:pt x="57988" y="4037040"/>
                  </a:lnTo>
                  <a:lnTo>
                    <a:pt x="81948" y="4073507"/>
                  </a:lnTo>
                  <a:lnTo>
                    <a:pt x="109425" y="4107236"/>
                  </a:lnTo>
                  <a:lnTo>
                    <a:pt x="140159" y="4137967"/>
                  </a:lnTo>
                  <a:lnTo>
                    <a:pt x="173891" y="4165442"/>
                  </a:lnTo>
                  <a:lnTo>
                    <a:pt x="210362" y="4189401"/>
                  </a:lnTo>
                  <a:lnTo>
                    <a:pt x="249314" y="4209585"/>
                  </a:lnTo>
                  <a:lnTo>
                    <a:pt x="290486" y="4225735"/>
                  </a:lnTo>
                  <a:lnTo>
                    <a:pt x="333620" y="4237591"/>
                  </a:lnTo>
                  <a:lnTo>
                    <a:pt x="378457" y="4244895"/>
                  </a:lnTo>
                  <a:lnTo>
                    <a:pt x="424738" y="4247388"/>
                  </a:lnTo>
                  <a:lnTo>
                    <a:pt x="8216392" y="4247388"/>
                  </a:lnTo>
                  <a:lnTo>
                    <a:pt x="8262669" y="4244895"/>
                  </a:lnTo>
                  <a:lnTo>
                    <a:pt x="8307503" y="4237591"/>
                  </a:lnTo>
                  <a:lnTo>
                    <a:pt x="8350634" y="4225735"/>
                  </a:lnTo>
                  <a:lnTo>
                    <a:pt x="8391802" y="4209585"/>
                  </a:lnTo>
                  <a:lnTo>
                    <a:pt x="8430749" y="4189401"/>
                  </a:lnTo>
                  <a:lnTo>
                    <a:pt x="8467215" y="4165442"/>
                  </a:lnTo>
                  <a:lnTo>
                    <a:pt x="8500943" y="4137967"/>
                  </a:lnTo>
                  <a:lnTo>
                    <a:pt x="8531673" y="4107236"/>
                  </a:lnTo>
                  <a:lnTo>
                    <a:pt x="8559145" y="4073507"/>
                  </a:lnTo>
                  <a:lnTo>
                    <a:pt x="8583102" y="4037040"/>
                  </a:lnTo>
                  <a:lnTo>
                    <a:pt x="8603283" y="3998093"/>
                  </a:lnTo>
                  <a:lnTo>
                    <a:pt x="8619431" y="3956927"/>
                  </a:lnTo>
                  <a:lnTo>
                    <a:pt x="8631285" y="3913800"/>
                  </a:lnTo>
                  <a:lnTo>
                    <a:pt x="8638588" y="3868971"/>
                  </a:lnTo>
                  <a:lnTo>
                    <a:pt x="8641080" y="3822700"/>
                  </a:lnTo>
                  <a:lnTo>
                    <a:pt x="8641080" y="424688"/>
                  </a:lnTo>
                  <a:lnTo>
                    <a:pt x="8638588" y="378410"/>
                  </a:lnTo>
                  <a:lnTo>
                    <a:pt x="8631285" y="333576"/>
                  </a:lnTo>
                  <a:lnTo>
                    <a:pt x="8619431" y="290445"/>
                  </a:lnTo>
                  <a:lnTo>
                    <a:pt x="8603283" y="249277"/>
                  </a:lnTo>
                  <a:lnTo>
                    <a:pt x="8583102" y="210330"/>
                  </a:lnTo>
                  <a:lnTo>
                    <a:pt x="8559145" y="173864"/>
                  </a:lnTo>
                  <a:lnTo>
                    <a:pt x="8531673" y="140136"/>
                  </a:lnTo>
                  <a:lnTo>
                    <a:pt x="8500943" y="109406"/>
                  </a:lnTo>
                  <a:lnTo>
                    <a:pt x="8467215" y="81934"/>
                  </a:lnTo>
                  <a:lnTo>
                    <a:pt x="8430749" y="57977"/>
                  </a:lnTo>
                  <a:lnTo>
                    <a:pt x="8391802" y="37796"/>
                  </a:lnTo>
                  <a:lnTo>
                    <a:pt x="8350634" y="21648"/>
                  </a:lnTo>
                  <a:lnTo>
                    <a:pt x="8307503" y="9794"/>
                  </a:lnTo>
                  <a:lnTo>
                    <a:pt x="8262669" y="2491"/>
                  </a:lnTo>
                  <a:lnTo>
                    <a:pt x="8216392" y="0"/>
                  </a:lnTo>
                  <a:close/>
                </a:path>
              </a:pathLst>
            </a:custGeom>
            <a:solidFill>
              <a:srgbClr val="DA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0" y="424688"/>
                  </a:moveTo>
                  <a:lnTo>
                    <a:pt x="2492" y="378410"/>
                  </a:lnTo>
                  <a:lnTo>
                    <a:pt x="9796" y="333576"/>
                  </a:lnTo>
                  <a:lnTo>
                    <a:pt x="21652" y="290445"/>
                  </a:lnTo>
                  <a:lnTo>
                    <a:pt x="37803" y="249277"/>
                  </a:lnTo>
                  <a:lnTo>
                    <a:pt x="57988" y="210330"/>
                  </a:lnTo>
                  <a:lnTo>
                    <a:pt x="81948" y="173864"/>
                  </a:lnTo>
                  <a:lnTo>
                    <a:pt x="109425" y="140136"/>
                  </a:lnTo>
                  <a:lnTo>
                    <a:pt x="140159" y="109406"/>
                  </a:lnTo>
                  <a:lnTo>
                    <a:pt x="173891" y="81934"/>
                  </a:lnTo>
                  <a:lnTo>
                    <a:pt x="210362" y="57977"/>
                  </a:lnTo>
                  <a:lnTo>
                    <a:pt x="249314" y="37796"/>
                  </a:lnTo>
                  <a:lnTo>
                    <a:pt x="290486" y="21648"/>
                  </a:lnTo>
                  <a:lnTo>
                    <a:pt x="333620" y="9794"/>
                  </a:lnTo>
                  <a:lnTo>
                    <a:pt x="378457" y="2491"/>
                  </a:lnTo>
                  <a:lnTo>
                    <a:pt x="424738" y="0"/>
                  </a:lnTo>
                  <a:lnTo>
                    <a:pt x="8216392" y="0"/>
                  </a:lnTo>
                  <a:lnTo>
                    <a:pt x="8262669" y="2491"/>
                  </a:lnTo>
                  <a:lnTo>
                    <a:pt x="8307503" y="9794"/>
                  </a:lnTo>
                  <a:lnTo>
                    <a:pt x="8350634" y="21648"/>
                  </a:lnTo>
                  <a:lnTo>
                    <a:pt x="8391802" y="37796"/>
                  </a:lnTo>
                  <a:lnTo>
                    <a:pt x="8430749" y="57977"/>
                  </a:lnTo>
                  <a:lnTo>
                    <a:pt x="8467215" y="81934"/>
                  </a:lnTo>
                  <a:lnTo>
                    <a:pt x="8500943" y="109406"/>
                  </a:lnTo>
                  <a:lnTo>
                    <a:pt x="8531673" y="140136"/>
                  </a:lnTo>
                  <a:lnTo>
                    <a:pt x="8559145" y="173864"/>
                  </a:lnTo>
                  <a:lnTo>
                    <a:pt x="8583102" y="210330"/>
                  </a:lnTo>
                  <a:lnTo>
                    <a:pt x="8603283" y="249277"/>
                  </a:lnTo>
                  <a:lnTo>
                    <a:pt x="8619431" y="290445"/>
                  </a:lnTo>
                  <a:lnTo>
                    <a:pt x="8631285" y="333576"/>
                  </a:lnTo>
                  <a:lnTo>
                    <a:pt x="8638588" y="378410"/>
                  </a:lnTo>
                  <a:lnTo>
                    <a:pt x="8641080" y="424688"/>
                  </a:lnTo>
                  <a:lnTo>
                    <a:pt x="8641080" y="3822700"/>
                  </a:lnTo>
                  <a:lnTo>
                    <a:pt x="8638588" y="3868971"/>
                  </a:lnTo>
                  <a:lnTo>
                    <a:pt x="8631285" y="3913800"/>
                  </a:lnTo>
                  <a:lnTo>
                    <a:pt x="8619431" y="3956927"/>
                  </a:lnTo>
                  <a:lnTo>
                    <a:pt x="8603283" y="3998093"/>
                  </a:lnTo>
                  <a:lnTo>
                    <a:pt x="8583102" y="4037040"/>
                  </a:lnTo>
                  <a:lnTo>
                    <a:pt x="8559145" y="4073507"/>
                  </a:lnTo>
                  <a:lnTo>
                    <a:pt x="8531673" y="4107236"/>
                  </a:lnTo>
                  <a:lnTo>
                    <a:pt x="8500943" y="4137967"/>
                  </a:lnTo>
                  <a:lnTo>
                    <a:pt x="8467215" y="4165442"/>
                  </a:lnTo>
                  <a:lnTo>
                    <a:pt x="8430749" y="4189401"/>
                  </a:lnTo>
                  <a:lnTo>
                    <a:pt x="8391802" y="4209585"/>
                  </a:lnTo>
                  <a:lnTo>
                    <a:pt x="8350634" y="4225735"/>
                  </a:lnTo>
                  <a:lnTo>
                    <a:pt x="8307503" y="4237591"/>
                  </a:lnTo>
                  <a:lnTo>
                    <a:pt x="8262669" y="4244895"/>
                  </a:lnTo>
                  <a:lnTo>
                    <a:pt x="8216392" y="4247388"/>
                  </a:lnTo>
                  <a:lnTo>
                    <a:pt x="424738" y="4247388"/>
                  </a:lnTo>
                  <a:lnTo>
                    <a:pt x="378457" y="4244895"/>
                  </a:lnTo>
                  <a:lnTo>
                    <a:pt x="333620" y="4237591"/>
                  </a:lnTo>
                  <a:lnTo>
                    <a:pt x="290486" y="4225735"/>
                  </a:lnTo>
                  <a:lnTo>
                    <a:pt x="249314" y="4209585"/>
                  </a:lnTo>
                  <a:lnTo>
                    <a:pt x="210362" y="4189401"/>
                  </a:lnTo>
                  <a:lnTo>
                    <a:pt x="173891" y="4165442"/>
                  </a:lnTo>
                  <a:lnTo>
                    <a:pt x="140159" y="4137967"/>
                  </a:lnTo>
                  <a:lnTo>
                    <a:pt x="109425" y="4107236"/>
                  </a:lnTo>
                  <a:lnTo>
                    <a:pt x="81948" y="4073507"/>
                  </a:lnTo>
                  <a:lnTo>
                    <a:pt x="57988" y="4037040"/>
                  </a:lnTo>
                  <a:lnTo>
                    <a:pt x="37803" y="3998093"/>
                  </a:lnTo>
                  <a:lnTo>
                    <a:pt x="21652" y="3956927"/>
                  </a:lnTo>
                  <a:lnTo>
                    <a:pt x="9796" y="3913800"/>
                  </a:lnTo>
                  <a:lnTo>
                    <a:pt x="2492" y="3868971"/>
                  </a:lnTo>
                  <a:lnTo>
                    <a:pt x="0" y="3822700"/>
                  </a:lnTo>
                  <a:lnTo>
                    <a:pt x="0" y="42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053333" y="2376902"/>
            <a:ext cx="6142355" cy="31123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99085" indent="-287020">
              <a:spcBef>
                <a:spcPts val="290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Inappropriate</a:t>
            </a:r>
            <a:r>
              <a:rPr sz="28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locations</a:t>
            </a:r>
            <a:r>
              <a:rPr sz="28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&amp;</a:t>
            </a:r>
            <a:r>
              <a:rPr sz="28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installation</a:t>
            </a:r>
            <a:endParaRPr sz="2800">
              <a:latin typeface="Tahoma"/>
              <a:cs typeface="Tahoma"/>
            </a:endParaRPr>
          </a:p>
          <a:p>
            <a:pPr marL="299085" indent="-287020">
              <a:spcBef>
                <a:spcPts val="190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Bad</a:t>
            </a:r>
            <a:r>
              <a:rPr sz="28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DIY</a:t>
            </a:r>
            <a:r>
              <a:rPr sz="28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solutions</a:t>
            </a:r>
            <a:endParaRPr sz="2800">
              <a:latin typeface="Tahoma"/>
              <a:cs typeface="Tahoma"/>
            </a:endParaRPr>
          </a:p>
          <a:p>
            <a:pPr marL="299085" indent="-287020">
              <a:spcBef>
                <a:spcPts val="185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No</a:t>
            </a:r>
            <a:r>
              <a:rPr sz="2800" spc="-4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maintenance</a:t>
            </a:r>
            <a:endParaRPr sz="2800">
              <a:latin typeface="Tahoma"/>
              <a:cs typeface="Tahoma"/>
            </a:endParaRPr>
          </a:p>
          <a:p>
            <a:pPr marL="299085" marR="5080" indent="-287020">
              <a:lnSpc>
                <a:spcPts val="3050"/>
              </a:lnSpc>
              <a:spcBef>
                <a:spcPts val="550"/>
              </a:spcBef>
              <a:buChar char="•"/>
              <a:tabLst>
                <a:tab pos="299720" algn="l"/>
              </a:tabLst>
            </a:pP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Drinking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 softened</a:t>
            </a:r>
            <a:r>
              <a:rPr sz="28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/ RO</a:t>
            </a:r>
            <a:r>
              <a:rPr sz="28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water</a:t>
            </a:r>
            <a:r>
              <a:rPr sz="2800" spc="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directly </a:t>
            </a:r>
            <a:r>
              <a:rPr sz="2800" spc="-86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(not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healthy!)</a:t>
            </a:r>
            <a:endParaRPr sz="2800">
              <a:latin typeface="Tahoma"/>
              <a:cs typeface="Tahoma"/>
            </a:endParaRPr>
          </a:p>
          <a:p>
            <a:pPr marL="299085" marR="283845" indent="-287020">
              <a:lnSpc>
                <a:spcPts val="3050"/>
              </a:lnSpc>
              <a:spcBef>
                <a:spcPts val="490"/>
              </a:spcBef>
              <a:buChar char="•"/>
              <a:tabLst>
                <a:tab pos="299720" algn="l"/>
              </a:tabLst>
            </a:pP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Other</a:t>
            </a:r>
            <a:r>
              <a:rPr sz="28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taps</a:t>
            </a:r>
            <a:r>
              <a:rPr sz="28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used</a:t>
            </a:r>
            <a:r>
              <a:rPr sz="28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5" dirty="0">
                <a:solidFill>
                  <a:srgbClr val="2C2C89"/>
                </a:solidFill>
                <a:latin typeface="Tahoma"/>
                <a:cs typeface="Tahoma"/>
              </a:rPr>
              <a:t>for</a:t>
            </a:r>
            <a:r>
              <a:rPr sz="28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consumption in </a:t>
            </a:r>
            <a:r>
              <a:rPr sz="2800" spc="-86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property</a:t>
            </a:r>
            <a:r>
              <a:rPr sz="28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C2C89"/>
                </a:solidFill>
                <a:latin typeface="Tahoma"/>
                <a:cs typeface="Tahoma"/>
              </a:rPr>
              <a:t>not</a:t>
            </a:r>
            <a:r>
              <a:rPr sz="28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2C2C89"/>
                </a:solidFill>
                <a:latin typeface="Tahoma"/>
                <a:cs typeface="Tahoma"/>
              </a:rPr>
              <a:t>treated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7" y="2769108"/>
            <a:ext cx="2026920" cy="2113915"/>
            <a:chOff x="384047" y="2769107"/>
            <a:chExt cx="2026920" cy="2113915"/>
          </a:xfrm>
        </p:grpSpPr>
        <p:pic>
          <p:nvPicPr>
            <p:cNvPr id="10" name="object 10" descr="A person with blowed up hair and a wire that has been on fire&#10;&#10;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001" y="2782061"/>
              <a:ext cx="2001012" cy="2087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7001" y="2782061"/>
              <a:ext cx="2001520" cy="2087880"/>
            </a:xfrm>
            <a:custGeom>
              <a:avLst/>
              <a:gdLst/>
              <a:ahLst/>
              <a:cxnLst/>
              <a:rect l="l" t="t" r="r" b="b"/>
              <a:pathLst>
                <a:path w="2001520" h="2087879">
                  <a:moveTo>
                    <a:pt x="0" y="200151"/>
                  </a:moveTo>
                  <a:lnTo>
                    <a:pt x="5284" y="154235"/>
                  </a:lnTo>
                  <a:lnTo>
                    <a:pt x="20338" y="112096"/>
                  </a:lnTo>
                  <a:lnTo>
                    <a:pt x="43959" y="74935"/>
                  </a:lnTo>
                  <a:lnTo>
                    <a:pt x="74947" y="43947"/>
                  </a:lnTo>
                  <a:lnTo>
                    <a:pt x="112100" y="20330"/>
                  </a:lnTo>
                  <a:lnTo>
                    <a:pt x="154219" y="5282"/>
                  </a:lnTo>
                  <a:lnTo>
                    <a:pt x="200101" y="0"/>
                  </a:lnTo>
                  <a:lnTo>
                    <a:pt x="1800860" y="0"/>
                  </a:lnTo>
                  <a:lnTo>
                    <a:pt x="1846776" y="5282"/>
                  </a:lnTo>
                  <a:lnTo>
                    <a:pt x="1888915" y="20330"/>
                  </a:lnTo>
                  <a:lnTo>
                    <a:pt x="1926076" y="43947"/>
                  </a:lnTo>
                  <a:lnTo>
                    <a:pt x="1957064" y="74935"/>
                  </a:lnTo>
                  <a:lnTo>
                    <a:pt x="1980681" y="112096"/>
                  </a:lnTo>
                  <a:lnTo>
                    <a:pt x="1995729" y="154235"/>
                  </a:lnTo>
                  <a:lnTo>
                    <a:pt x="2001012" y="200151"/>
                  </a:lnTo>
                  <a:lnTo>
                    <a:pt x="2001012" y="1887727"/>
                  </a:lnTo>
                  <a:lnTo>
                    <a:pt x="1995729" y="1933644"/>
                  </a:lnTo>
                  <a:lnTo>
                    <a:pt x="1980681" y="1975783"/>
                  </a:lnTo>
                  <a:lnTo>
                    <a:pt x="1957064" y="2012944"/>
                  </a:lnTo>
                  <a:lnTo>
                    <a:pt x="1926076" y="2043932"/>
                  </a:lnTo>
                  <a:lnTo>
                    <a:pt x="1888915" y="2067549"/>
                  </a:lnTo>
                  <a:lnTo>
                    <a:pt x="1846776" y="2082597"/>
                  </a:lnTo>
                  <a:lnTo>
                    <a:pt x="1800860" y="2087880"/>
                  </a:lnTo>
                  <a:lnTo>
                    <a:pt x="200101" y="2087880"/>
                  </a:lnTo>
                  <a:lnTo>
                    <a:pt x="154219" y="2082597"/>
                  </a:lnTo>
                  <a:lnTo>
                    <a:pt x="112100" y="2067549"/>
                  </a:lnTo>
                  <a:lnTo>
                    <a:pt x="74947" y="2043932"/>
                  </a:lnTo>
                  <a:lnTo>
                    <a:pt x="43959" y="2012944"/>
                  </a:lnTo>
                  <a:lnTo>
                    <a:pt x="20338" y="1975783"/>
                  </a:lnTo>
                  <a:lnTo>
                    <a:pt x="5284" y="1933644"/>
                  </a:lnTo>
                  <a:lnTo>
                    <a:pt x="0" y="1887727"/>
                  </a:lnTo>
                  <a:lnTo>
                    <a:pt x="0" y="200151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Property</a:t>
            </a:r>
            <a:r>
              <a:rPr sz="3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Internal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Risk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Assessment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81451" y="2656714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5961" y="136907"/>
            <a:ext cx="3688079" cy="27218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90675" marR="5080" indent="-1053465">
              <a:spcBef>
                <a:spcPts val="105"/>
              </a:spcBef>
            </a:pPr>
            <a:r>
              <a:rPr spc="-145" dirty="0"/>
              <a:t>Property</a:t>
            </a:r>
            <a:r>
              <a:rPr spc="-150" dirty="0"/>
              <a:t> </a:t>
            </a:r>
            <a:r>
              <a:rPr spc="585" dirty="0"/>
              <a:t>–</a:t>
            </a:r>
            <a:r>
              <a:rPr spc="-135" dirty="0"/>
              <a:t> </a:t>
            </a:r>
            <a:r>
              <a:rPr spc="-229" dirty="0"/>
              <a:t>Internal </a:t>
            </a:r>
            <a:r>
              <a:rPr spc="-1310" dirty="0"/>
              <a:t> </a:t>
            </a:r>
            <a:r>
              <a:rPr spc="-100" dirty="0"/>
              <a:t>Overview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3205" y="1616900"/>
            <a:ext cx="8667115" cy="4273550"/>
            <a:chOff x="239204" y="1616900"/>
            <a:chExt cx="8667115" cy="4273550"/>
          </a:xfrm>
        </p:grpSpPr>
        <p:sp>
          <p:nvSpPr>
            <p:cNvPr id="6" name="object 6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8216392" y="0"/>
                  </a:moveTo>
                  <a:lnTo>
                    <a:pt x="424738" y="0"/>
                  </a:lnTo>
                  <a:lnTo>
                    <a:pt x="378457" y="2491"/>
                  </a:lnTo>
                  <a:lnTo>
                    <a:pt x="333620" y="9794"/>
                  </a:lnTo>
                  <a:lnTo>
                    <a:pt x="290486" y="21648"/>
                  </a:lnTo>
                  <a:lnTo>
                    <a:pt x="249314" y="37796"/>
                  </a:lnTo>
                  <a:lnTo>
                    <a:pt x="210362" y="57977"/>
                  </a:lnTo>
                  <a:lnTo>
                    <a:pt x="173891" y="81934"/>
                  </a:lnTo>
                  <a:lnTo>
                    <a:pt x="140159" y="109406"/>
                  </a:lnTo>
                  <a:lnTo>
                    <a:pt x="109425" y="140136"/>
                  </a:lnTo>
                  <a:lnTo>
                    <a:pt x="81948" y="173864"/>
                  </a:lnTo>
                  <a:lnTo>
                    <a:pt x="57988" y="210330"/>
                  </a:lnTo>
                  <a:lnTo>
                    <a:pt x="37803" y="249277"/>
                  </a:lnTo>
                  <a:lnTo>
                    <a:pt x="21652" y="290445"/>
                  </a:lnTo>
                  <a:lnTo>
                    <a:pt x="9796" y="333576"/>
                  </a:lnTo>
                  <a:lnTo>
                    <a:pt x="2492" y="378410"/>
                  </a:lnTo>
                  <a:lnTo>
                    <a:pt x="0" y="424688"/>
                  </a:lnTo>
                  <a:lnTo>
                    <a:pt x="0" y="3822700"/>
                  </a:lnTo>
                  <a:lnTo>
                    <a:pt x="2492" y="3868971"/>
                  </a:lnTo>
                  <a:lnTo>
                    <a:pt x="9796" y="3913800"/>
                  </a:lnTo>
                  <a:lnTo>
                    <a:pt x="21652" y="3956927"/>
                  </a:lnTo>
                  <a:lnTo>
                    <a:pt x="37803" y="3998093"/>
                  </a:lnTo>
                  <a:lnTo>
                    <a:pt x="57988" y="4037040"/>
                  </a:lnTo>
                  <a:lnTo>
                    <a:pt x="81948" y="4073507"/>
                  </a:lnTo>
                  <a:lnTo>
                    <a:pt x="109425" y="4107236"/>
                  </a:lnTo>
                  <a:lnTo>
                    <a:pt x="140159" y="4137967"/>
                  </a:lnTo>
                  <a:lnTo>
                    <a:pt x="173891" y="4165442"/>
                  </a:lnTo>
                  <a:lnTo>
                    <a:pt x="210362" y="4189401"/>
                  </a:lnTo>
                  <a:lnTo>
                    <a:pt x="249314" y="4209585"/>
                  </a:lnTo>
                  <a:lnTo>
                    <a:pt x="290486" y="4225735"/>
                  </a:lnTo>
                  <a:lnTo>
                    <a:pt x="333620" y="4237591"/>
                  </a:lnTo>
                  <a:lnTo>
                    <a:pt x="378457" y="4244895"/>
                  </a:lnTo>
                  <a:lnTo>
                    <a:pt x="424738" y="4247388"/>
                  </a:lnTo>
                  <a:lnTo>
                    <a:pt x="8216392" y="4247388"/>
                  </a:lnTo>
                  <a:lnTo>
                    <a:pt x="8262669" y="4244895"/>
                  </a:lnTo>
                  <a:lnTo>
                    <a:pt x="8307503" y="4237591"/>
                  </a:lnTo>
                  <a:lnTo>
                    <a:pt x="8350634" y="4225735"/>
                  </a:lnTo>
                  <a:lnTo>
                    <a:pt x="8391802" y="4209585"/>
                  </a:lnTo>
                  <a:lnTo>
                    <a:pt x="8430749" y="4189401"/>
                  </a:lnTo>
                  <a:lnTo>
                    <a:pt x="8467215" y="4165442"/>
                  </a:lnTo>
                  <a:lnTo>
                    <a:pt x="8500943" y="4137967"/>
                  </a:lnTo>
                  <a:lnTo>
                    <a:pt x="8531673" y="4107236"/>
                  </a:lnTo>
                  <a:lnTo>
                    <a:pt x="8559145" y="4073507"/>
                  </a:lnTo>
                  <a:lnTo>
                    <a:pt x="8583102" y="4037040"/>
                  </a:lnTo>
                  <a:lnTo>
                    <a:pt x="8603283" y="3998093"/>
                  </a:lnTo>
                  <a:lnTo>
                    <a:pt x="8619431" y="3956927"/>
                  </a:lnTo>
                  <a:lnTo>
                    <a:pt x="8631285" y="3913800"/>
                  </a:lnTo>
                  <a:lnTo>
                    <a:pt x="8638588" y="3868971"/>
                  </a:lnTo>
                  <a:lnTo>
                    <a:pt x="8641080" y="3822700"/>
                  </a:lnTo>
                  <a:lnTo>
                    <a:pt x="8641080" y="424688"/>
                  </a:lnTo>
                  <a:lnTo>
                    <a:pt x="8638588" y="378410"/>
                  </a:lnTo>
                  <a:lnTo>
                    <a:pt x="8631285" y="333576"/>
                  </a:lnTo>
                  <a:lnTo>
                    <a:pt x="8619431" y="290445"/>
                  </a:lnTo>
                  <a:lnTo>
                    <a:pt x="8603283" y="249277"/>
                  </a:lnTo>
                  <a:lnTo>
                    <a:pt x="8583102" y="210330"/>
                  </a:lnTo>
                  <a:lnTo>
                    <a:pt x="8559145" y="173864"/>
                  </a:lnTo>
                  <a:lnTo>
                    <a:pt x="8531673" y="140136"/>
                  </a:lnTo>
                  <a:lnTo>
                    <a:pt x="8500943" y="109406"/>
                  </a:lnTo>
                  <a:lnTo>
                    <a:pt x="8467215" y="81934"/>
                  </a:lnTo>
                  <a:lnTo>
                    <a:pt x="8430749" y="57977"/>
                  </a:lnTo>
                  <a:lnTo>
                    <a:pt x="8391802" y="37796"/>
                  </a:lnTo>
                  <a:lnTo>
                    <a:pt x="8350634" y="21648"/>
                  </a:lnTo>
                  <a:lnTo>
                    <a:pt x="8307503" y="9794"/>
                  </a:lnTo>
                  <a:lnTo>
                    <a:pt x="8262669" y="2491"/>
                  </a:lnTo>
                  <a:lnTo>
                    <a:pt x="8216392" y="0"/>
                  </a:lnTo>
                  <a:close/>
                </a:path>
              </a:pathLst>
            </a:custGeom>
            <a:solidFill>
              <a:srgbClr val="DA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0" y="424688"/>
                  </a:moveTo>
                  <a:lnTo>
                    <a:pt x="2492" y="378410"/>
                  </a:lnTo>
                  <a:lnTo>
                    <a:pt x="9796" y="333576"/>
                  </a:lnTo>
                  <a:lnTo>
                    <a:pt x="21652" y="290445"/>
                  </a:lnTo>
                  <a:lnTo>
                    <a:pt x="37803" y="249277"/>
                  </a:lnTo>
                  <a:lnTo>
                    <a:pt x="57988" y="210330"/>
                  </a:lnTo>
                  <a:lnTo>
                    <a:pt x="81948" y="173864"/>
                  </a:lnTo>
                  <a:lnTo>
                    <a:pt x="109425" y="140136"/>
                  </a:lnTo>
                  <a:lnTo>
                    <a:pt x="140159" y="109406"/>
                  </a:lnTo>
                  <a:lnTo>
                    <a:pt x="173891" y="81934"/>
                  </a:lnTo>
                  <a:lnTo>
                    <a:pt x="210362" y="57977"/>
                  </a:lnTo>
                  <a:lnTo>
                    <a:pt x="249314" y="37796"/>
                  </a:lnTo>
                  <a:lnTo>
                    <a:pt x="290486" y="21648"/>
                  </a:lnTo>
                  <a:lnTo>
                    <a:pt x="333620" y="9794"/>
                  </a:lnTo>
                  <a:lnTo>
                    <a:pt x="378457" y="2491"/>
                  </a:lnTo>
                  <a:lnTo>
                    <a:pt x="424738" y="0"/>
                  </a:lnTo>
                  <a:lnTo>
                    <a:pt x="8216392" y="0"/>
                  </a:lnTo>
                  <a:lnTo>
                    <a:pt x="8262669" y="2491"/>
                  </a:lnTo>
                  <a:lnTo>
                    <a:pt x="8307503" y="9794"/>
                  </a:lnTo>
                  <a:lnTo>
                    <a:pt x="8350634" y="21648"/>
                  </a:lnTo>
                  <a:lnTo>
                    <a:pt x="8391802" y="37796"/>
                  </a:lnTo>
                  <a:lnTo>
                    <a:pt x="8430749" y="57977"/>
                  </a:lnTo>
                  <a:lnTo>
                    <a:pt x="8467215" y="81934"/>
                  </a:lnTo>
                  <a:lnTo>
                    <a:pt x="8500943" y="109406"/>
                  </a:lnTo>
                  <a:lnTo>
                    <a:pt x="8531673" y="140136"/>
                  </a:lnTo>
                  <a:lnTo>
                    <a:pt x="8559145" y="173864"/>
                  </a:lnTo>
                  <a:lnTo>
                    <a:pt x="8583102" y="210330"/>
                  </a:lnTo>
                  <a:lnTo>
                    <a:pt x="8603283" y="249277"/>
                  </a:lnTo>
                  <a:lnTo>
                    <a:pt x="8619431" y="290445"/>
                  </a:lnTo>
                  <a:lnTo>
                    <a:pt x="8631285" y="333576"/>
                  </a:lnTo>
                  <a:lnTo>
                    <a:pt x="8638588" y="378410"/>
                  </a:lnTo>
                  <a:lnTo>
                    <a:pt x="8641080" y="424688"/>
                  </a:lnTo>
                  <a:lnTo>
                    <a:pt x="8641080" y="3822700"/>
                  </a:lnTo>
                  <a:lnTo>
                    <a:pt x="8638588" y="3868971"/>
                  </a:lnTo>
                  <a:lnTo>
                    <a:pt x="8631285" y="3913800"/>
                  </a:lnTo>
                  <a:lnTo>
                    <a:pt x="8619431" y="3956927"/>
                  </a:lnTo>
                  <a:lnTo>
                    <a:pt x="8603283" y="3998093"/>
                  </a:lnTo>
                  <a:lnTo>
                    <a:pt x="8583102" y="4037040"/>
                  </a:lnTo>
                  <a:lnTo>
                    <a:pt x="8559145" y="4073507"/>
                  </a:lnTo>
                  <a:lnTo>
                    <a:pt x="8531673" y="4107236"/>
                  </a:lnTo>
                  <a:lnTo>
                    <a:pt x="8500943" y="4137967"/>
                  </a:lnTo>
                  <a:lnTo>
                    <a:pt x="8467215" y="4165442"/>
                  </a:lnTo>
                  <a:lnTo>
                    <a:pt x="8430749" y="4189401"/>
                  </a:lnTo>
                  <a:lnTo>
                    <a:pt x="8391802" y="4209585"/>
                  </a:lnTo>
                  <a:lnTo>
                    <a:pt x="8350634" y="4225735"/>
                  </a:lnTo>
                  <a:lnTo>
                    <a:pt x="8307503" y="4237591"/>
                  </a:lnTo>
                  <a:lnTo>
                    <a:pt x="8262669" y="4244895"/>
                  </a:lnTo>
                  <a:lnTo>
                    <a:pt x="8216392" y="4247388"/>
                  </a:lnTo>
                  <a:lnTo>
                    <a:pt x="424738" y="4247388"/>
                  </a:lnTo>
                  <a:lnTo>
                    <a:pt x="378457" y="4244895"/>
                  </a:lnTo>
                  <a:lnTo>
                    <a:pt x="333620" y="4237591"/>
                  </a:lnTo>
                  <a:lnTo>
                    <a:pt x="290486" y="4225735"/>
                  </a:lnTo>
                  <a:lnTo>
                    <a:pt x="249314" y="4209585"/>
                  </a:lnTo>
                  <a:lnTo>
                    <a:pt x="210362" y="4189401"/>
                  </a:lnTo>
                  <a:lnTo>
                    <a:pt x="173891" y="4165442"/>
                  </a:lnTo>
                  <a:lnTo>
                    <a:pt x="140159" y="4137967"/>
                  </a:lnTo>
                  <a:lnTo>
                    <a:pt x="109425" y="4107236"/>
                  </a:lnTo>
                  <a:lnTo>
                    <a:pt x="81948" y="4073507"/>
                  </a:lnTo>
                  <a:lnTo>
                    <a:pt x="57988" y="4037040"/>
                  </a:lnTo>
                  <a:lnTo>
                    <a:pt x="37803" y="3998093"/>
                  </a:lnTo>
                  <a:lnTo>
                    <a:pt x="21652" y="3956927"/>
                  </a:lnTo>
                  <a:lnTo>
                    <a:pt x="9796" y="3913800"/>
                  </a:lnTo>
                  <a:lnTo>
                    <a:pt x="2492" y="3868971"/>
                  </a:lnTo>
                  <a:lnTo>
                    <a:pt x="0" y="3822700"/>
                  </a:lnTo>
                  <a:lnTo>
                    <a:pt x="0" y="42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64889" y="2440686"/>
            <a:ext cx="5944870" cy="3322063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99085" indent="-287020">
              <a:spcBef>
                <a:spcPts val="305"/>
              </a:spcBef>
              <a:buChar char="•"/>
              <a:tabLst>
                <a:tab pos="299720" algn="l"/>
              </a:tabLst>
            </a:pPr>
            <a:r>
              <a:rPr sz="3000" spc="-60" dirty="0">
                <a:solidFill>
                  <a:srgbClr val="2C2C89"/>
                </a:solidFill>
                <a:latin typeface="Tahoma"/>
                <a:cs typeface="Tahoma"/>
              </a:rPr>
              <a:t>We</a:t>
            </a:r>
            <a:r>
              <a:rPr sz="30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know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2C2C89"/>
                </a:solidFill>
                <a:latin typeface="Tahoma"/>
                <a:cs typeface="Tahoma"/>
              </a:rPr>
              <a:t>it’s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2C2C89"/>
                </a:solidFill>
                <a:latin typeface="Tahoma"/>
                <a:cs typeface="Tahoma"/>
              </a:rPr>
              <a:t>difficult</a:t>
            </a:r>
            <a:endParaRPr sz="3000">
              <a:latin typeface="Tahoma"/>
              <a:cs typeface="Tahoma"/>
            </a:endParaRPr>
          </a:p>
          <a:p>
            <a:pPr marL="299085" marR="296545" indent="-287020">
              <a:lnSpc>
                <a:spcPts val="3260"/>
              </a:lnSpc>
              <a:spcBef>
                <a:spcPts val="595"/>
              </a:spcBef>
              <a:buChar char="•"/>
              <a:tabLst>
                <a:tab pos="299720" algn="l"/>
              </a:tabLst>
            </a:pP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Important element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in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managing </a:t>
            </a:r>
            <a:r>
              <a:rPr sz="3000" spc="-9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2C2C89"/>
                </a:solidFill>
                <a:latin typeface="Tahoma"/>
                <a:cs typeface="Tahoma"/>
              </a:rPr>
              <a:t>WQ</a:t>
            </a:r>
            <a:endParaRPr sz="3000">
              <a:latin typeface="Tahoma"/>
              <a:cs typeface="Tahoma"/>
            </a:endParaRPr>
          </a:p>
          <a:p>
            <a:pPr marL="299085" indent="-287020">
              <a:spcBef>
                <a:spcPts val="155"/>
              </a:spcBef>
              <a:buChar char="•"/>
              <a:tabLst>
                <a:tab pos="299720" algn="l"/>
              </a:tabLst>
            </a:pP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Some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risks</a:t>
            </a:r>
            <a:r>
              <a:rPr sz="30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2C2C89"/>
                </a:solidFill>
                <a:latin typeface="Tahoma"/>
                <a:cs typeface="Tahoma"/>
              </a:rPr>
              <a:t>are</a:t>
            </a:r>
            <a:r>
              <a:rPr sz="30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enhanced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on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PWS</a:t>
            </a:r>
            <a:endParaRPr sz="3000">
              <a:latin typeface="Tahoma"/>
              <a:cs typeface="Tahoma"/>
            </a:endParaRPr>
          </a:p>
          <a:p>
            <a:pPr marL="299085" indent="-287020">
              <a:spcBef>
                <a:spcPts val="195"/>
              </a:spcBef>
              <a:buChar char="•"/>
              <a:tabLst>
                <a:tab pos="299720" algn="l"/>
              </a:tabLst>
            </a:pPr>
            <a:r>
              <a:rPr sz="3000" spc="-25" dirty="0">
                <a:solidFill>
                  <a:srgbClr val="2C2C89"/>
                </a:solidFill>
                <a:latin typeface="Tahoma"/>
                <a:cs typeface="Tahoma"/>
              </a:rPr>
              <a:t>Various</a:t>
            </a:r>
            <a:r>
              <a:rPr sz="30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15" dirty="0">
                <a:solidFill>
                  <a:srgbClr val="2C2C89"/>
                </a:solidFill>
                <a:latin typeface="Tahoma"/>
                <a:cs typeface="Tahoma"/>
              </a:rPr>
              <a:t>ways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of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 approaching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task</a:t>
            </a:r>
            <a:endParaRPr sz="3000">
              <a:latin typeface="Tahoma"/>
              <a:cs typeface="Tahoma"/>
            </a:endParaRPr>
          </a:p>
          <a:p>
            <a:pPr marL="299085" marR="749300" indent="-287020">
              <a:lnSpc>
                <a:spcPts val="3260"/>
              </a:lnSpc>
              <a:spcBef>
                <a:spcPts val="595"/>
              </a:spcBef>
              <a:buChar char="•"/>
              <a:tabLst>
                <a:tab pos="299720" algn="l"/>
              </a:tabLst>
            </a:pPr>
            <a:r>
              <a:rPr sz="3000" spc="-10" dirty="0">
                <a:solidFill>
                  <a:srgbClr val="2C2C89"/>
                </a:solidFill>
                <a:latin typeface="Tahoma"/>
                <a:cs typeface="Tahoma"/>
              </a:rPr>
              <a:t>Gradually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build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up a </a:t>
            </a:r>
            <a:r>
              <a:rPr sz="3000" spc="-5" dirty="0">
                <a:solidFill>
                  <a:srgbClr val="2C2C89"/>
                </a:solidFill>
                <a:latin typeface="Tahoma"/>
                <a:cs typeface="Tahoma"/>
              </a:rPr>
              <a:t>picture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- </a:t>
            </a:r>
            <a:r>
              <a:rPr sz="3000" spc="-9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2C2C89"/>
                </a:solidFill>
                <a:latin typeface="Tahoma"/>
                <a:cs typeface="Tahoma"/>
              </a:rPr>
              <a:t>prioritise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7" y="2769108"/>
            <a:ext cx="2026920" cy="2113915"/>
            <a:chOff x="384047" y="2769107"/>
            <a:chExt cx="2026920" cy="21139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001" y="2782061"/>
              <a:ext cx="2001012" cy="2087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7001" y="2782061"/>
              <a:ext cx="2001520" cy="2087880"/>
            </a:xfrm>
            <a:custGeom>
              <a:avLst/>
              <a:gdLst/>
              <a:ahLst/>
              <a:cxnLst/>
              <a:rect l="l" t="t" r="r" b="b"/>
              <a:pathLst>
                <a:path w="2001520" h="2087879">
                  <a:moveTo>
                    <a:pt x="0" y="200151"/>
                  </a:moveTo>
                  <a:lnTo>
                    <a:pt x="5284" y="154235"/>
                  </a:lnTo>
                  <a:lnTo>
                    <a:pt x="20338" y="112096"/>
                  </a:lnTo>
                  <a:lnTo>
                    <a:pt x="43959" y="74935"/>
                  </a:lnTo>
                  <a:lnTo>
                    <a:pt x="74947" y="43947"/>
                  </a:lnTo>
                  <a:lnTo>
                    <a:pt x="112100" y="20330"/>
                  </a:lnTo>
                  <a:lnTo>
                    <a:pt x="154219" y="5282"/>
                  </a:lnTo>
                  <a:lnTo>
                    <a:pt x="200101" y="0"/>
                  </a:lnTo>
                  <a:lnTo>
                    <a:pt x="1800860" y="0"/>
                  </a:lnTo>
                  <a:lnTo>
                    <a:pt x="1846776" y="5282"/>
                  </a:lnTo>
                  <a:lnTo>
                    <a:pt x="1888915" y="20330"/>
                  </a:lnTo>
                  <a:lnTo>
                    <a:pt x="1926076" y="43947"/>
                  </a:lnTo>
                  <a:lnTo>
                    <a:pt x="1957064" y="74935"/>
                  </a:lnTo>
                  <a:lnTo>
                    <a:pt x="1980681" y="112096"/>
                  </a:lnTo>
                  <a:lnTo>
                    <a:pt x="1995729" y="154235"/>
                  </a:lnTo>
                  <a:lnTo>
                    <a:pt x="2001012" y="200151"/>
                  </a:lnTo>
                  <a:lnTo>
                    <a:pt x="2001012" y="1887727"/>
                  </a:lnTo>
                  <a:lnTo>
                    <a:pt x="1995729" y="1933644"/>
                  </a:lnTo>
                  <a:lnTo>
                    <a:pt x="1980681" y="1975783"/>
                  </a:lnTo>
                  <a:lnTo>
                    <a:pt x="1957064" y="2012944"/>
                  </a:lnTo>
                  <a:lnTo>
                    <a:pt x="1926076" y="2043932"/>
                  </a:lnTo>
                  <a:lnTo>
                    <a:pt x="1888915" y="2067549"/>
                  </a:lnTo>
                  <a:lnTo>
                    <a:pt x="1846776" y="2082597"/>
                  </a:lnTo>
                  <a:lnTo>
                    <a:pt x="1800860" y="2087880"/>
                  </a:lnTo>
                  <a:lnTo>
                    <a:pt x="200101" y="2087880"/>
                  </a:lnTo>
                  <a:lnTo>
                    <a:pt x="154219" y="2082597"/>
                  </a:lnTo>
                  <a:lnTo>
                    <a:pt x="112100" y="2067549"/>
                  </a:lnTo>
                  <a:lnTo>
                    <a:pt x="74947" y="2043932"/>
                  </a:lnTo>
                  <a:lnTo>
                    <a:pt x="43959" y="2012944"/>
                  </a:lnTo>
                  <a:lnTo>
                    <a:pt x="20338" y="1975783"/>
                  </a:lnTo>
                  <a:lnTo>
                    <a:pt x="5284" y="1933644"/>
                  </a:lnTo>
                  <a:lnTo>
                    <a:pt x="0" y="1887727"/>
                  </a:lnTo>
                  <a:lnTo>
                    <a:pt x="0" y="200151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1507" y="132838"/>
            <a:ext cx="641603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11300" marR="5080" indent="-974090">
              <a:spcBef>
                <a:spcPts val="105"/>
              </a:spcBef>
            </a:pPr>
            <a:r>
              <a:rPr spc="-145" dirty="0"/>
              <a:t>Property</a:t>
            </a:r>
            <a:r>
              <a:rPr spc="-150" dirty="0"/>
              <a:t> </a:t>
            </a:r>
            <a:r>
              <a:rPr spc="585" dirty="0"/>
              <a:t>–</a:t>
            </a:r>
            <a:r>
              <a:rPr spc="-135" dirty="0"/>
              <a:t> </a:t>
            </a:r>
            <a:r>
              <a:rPr spc="-229" dirty="0"/>
              <a:t>Internal </a:t>
            </a:r>
            <a:r>
              <a:rPr spc="-1310" dirty="0"/>
              <a:t> </a:t>
            </a:r>
            <a:r>
              <a:rPr spc="-155" dirty="0"/>
              <a:t>Main</a:t>
            </a:r>
            <a:r>
              <a:rPr spc="-130" dirty="0"/>
              <a:t> </a:t>
            </a:r>
            <a:r>
              <a:rPr spc="-95" dirty="0"/>
              <a:t>Risks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3205" y="1616900"/>
            <a:ext cx="8667115" cy="4273550"/>
            <a:chOff x="239204" y="1616900"/>
            <a:chExt cx="8667115" cy="4273550"/>
          </a:xfrm>
        </p:grpSpPr>
        <p:sp>
          <p:nvSpPr>
            <p:cNvPr id="6" name="object 6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8216392" y="0"/>
                  </a:moveTo>
                  <a:lnTo>
                    <a:pt x="424738" y="0"/>
                  </a:lnTo>
                  <a:lnTo>
                    <a:pt x="378457" y="2491"/>
                  </a:lnTo>
                  <a:lnTo>
                    <a:pt x="333620" y="9794"/>
                  </a:lnTo>
                  <a:lnTo>
                    <a:pt x="290486" y="21648"/>
                  </a:lnTo>
                  <a:lnTo>
                    <a:pt x="249314" y="37796"/>
                  </a:lnTo>
                  <a:lnTo>
                    <a:pt x="210362" y="57977"/>
                  </a:lnTo>
                  <a:lnTo>
                    <a:pt x="173891" y="81934"/>
                  </a:lnTo>
                  <a:lnTo>
                    <a:pt x="140159" y="109406"/>
                  </a:lnTo>
                  <a:lnTo>
                    <a:pt x="109425" y="140136"/>
                  </a:lnTo>
                  <a:lnTo>
                    <a:pt x="81948" y="173864"/>
                  </a:lnTo>
                  <a:lnTo>
                    <a:pt x="57988" y="210330"/>
                  </a:lnTo>
                  <a:lnTo>
                    <a:pt x="37803" y="249277"/>
                  </a:lnTo>
                  <a:lnTo>
                    <a:pt x="21652" y="290445"/>
                  </a:lnTo>
                  <a:lnTo>
                    <a:pt x="9796" y="333576"/>
                  </a:lnTo>
                  <a:lnTo>
                    <a:pt x="2492" y="378410"/>
                  </a:lnTo>
                  <a:lnTo>
                    <a:pt x="0" y="424688"/>
                  </a:lnTo>
                  <a:lnTo>
                    <a:pt x="0" y="3822700"/>
                  </a:lnTo>
                  <a:lnTo>
                    <a:pt x="2492" y="3868971"/>
                  </a:lnTo>
                  <a:lnTo>
                    <a:pt x="9796" y="3913800"/>
                  </a:lnTo>
                  <a:lnTo>
                    <a:pt x="21652" y="3956927"/>
                  </a:lnTo>
                  <a:lnTo>
                    <a:pt x="37803" y="3998093"/>
                  </a:lnTo>
                  <a:lnTo>
                    <a:pt x="57988" y="4037040"/>
                  </a:lnTo>
                  <a:lnTo>
                    <a:pt x="81948" y="4073507"/>
                  </a:lnTo>
                  <a:lnTo>
                    <a:pt x="109425" y="4107236"/>
                  </a:lnTo>
                  <a:lnTo>
                    <a:pt x="140159" y="4137967"/>
                  </a:lnTo>
                  <a:lnTo>
                    <a:pt x="173891" y="4165442"/>
                  </a:lnTo>
                  <a:lnTo>
                    <a:pt x="210362" y="4189401"/>
                  </a:lnTo>
                  <a:lnTo>
                    <a:pt x="249314" y="4209585"/>
                  </a:lnTo>
                  <a:lnTo>
                    <a:pt x="290486" y="4225735"/>
                  </a:lnTo>
                  <a:lnTo>
                    <a:pt x="333620" y="4237591"/>
                  </a:lnTo>
                  <a:lnTo>
                    <a:pt x="378457" y="4244895"/>
                  </a:lnTo>
                  <a:lnTo>
                    <a:pt x="424738" y="4247388"/>
                  </a:lnTo>
                  <a:lnTo>
                    <a:pt x="8216392" y="4247388"/>
                  </a:lnTo>
                  <a:lnTo>
                    <a:pt x="8262669" y="4244895"/>
                  </a:lnTo>
                  <a:lnTo>
                    <a:pt x="8307503" y="4237591"/>
                  </a:lnTo>
                  <a:lnTo>
                    <a:pt x="8350634" y="4225735"/>
                  </a:lnTo>
                  <a:lnTo>
                    <a:pt x="8391802" y="4209585"/>
                  </a:lnTo>
                  <a:lnTo>
                    <a:pt x="8430749" y="4189401"/>
                  </a:lnTo>
                  <a:lnTo>
                    <a:pt x="8467215" y="4165442"/>
                  </a:lnTo>
                  <a:lnTo>
                    <a:pt x="8500943" y="4137967"/>
                  </a:lnTo>
                  <a:lnTo>
                    <a:pt x="8531673" y="4107236"/>
                  </a:lnTo>
                  <a:lnTo>
                    <a:pt x="8559145" y="4073507"/>
                  </a:lnTo>
                  <a:lnTo>
                    <a:pt x="8583102" y="4037040"/>
                  </a:lnTo>
                  <a:lnTo>
                    <a:pt x="8603283" y="3998093"/>
                  </a:lnTo>
                  <a:lnTo>
                    <a:pt x="8619431" y="3956927"/>
                  </a:lnTo>
                  <a:lnTo>
                    <a:pt x="8631285" y="3913800"/>
                  </a:lnTo>
                  <a:lnTo>
                    <a:pt x="8638588" y="3868971"/>
                  </a:lnTo>
                  <a:lnTo>
                    <a:pt x="8641080" y="3822700"/>
                  </a:lnTo>
                  <a:lnTo>
                    <a:pt x="8641080" y="424688"/>
                  </a:lnTo>
                  <a:lnTo>
                    <a:pt x="8638588" y="378410"/>
                  </a:lnTo>
                  <a:lnTo>
                    <a:pt x="8631285" y="333576"/>
                  </a:lnTo>
                  <a:lnTo>
                    <a:pt x="8619431" y="290445"/>
                  </a:lnTo>
                  <a:lnTo>
                    <a:pt x="8603283" y="249277"/>
                  </a:lnTo>
                  <a:lnTo>
                    <a:pt x="8583102" y="210330"/>
                  </a:lnTo>
                  <a:lnTo>
                    <a:pt x="8559145" y="173864"/>
                  </a:lnTo>
                  <a:lnTo>
                    <a:pt x="8531673" y="140136"/>
                  </a:lnTo>
                  <a:lnTo>
                    <a:pt x="8500943" y="109406"/>
                  </a:lnTo>
                  <a:lnTo>
                    <a:pt x="8467215" y="81934"/>
                  </a:lnTo>
                  <a:lnTo>
                    <a:pt x="8430749" y="57977"/>
                  </a:lnTo>
                  <a:lnTo>
                    <a:pt x="8391802" y="37796"/>
                  </a:lnTo>
                  <a:lnTo>
                    <a:pt x="8350634" y="21648"/>
                  </a:lnTo>
                  <a:lnTo>
                    <a:pt x="8307503" y="9794"/>
                  </a:lnTo>
                  <a:lnTo>
                    <a:pt x="8262669" y="2491"/>
                  </a:lnTo>
                  <a:lnTo>
                    <a:pt x="8216392" y="0"/>
                  </a:lnTo>
                  <a:close/>
                </a:path>
              </a:pathLst>
            </a:custGeom>
            <a:solidFill>
              <a:srgbClr val="DA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0" y="424688"/>
                  </a:moveTo>
                  <a:lnTo>
                    <a:pt x="2492" y="378410"/>
                  </a:lnTo>
                  <a:lnTo>
                    <a:pt x="9796" y="333576"/>
                  </a:lnTo>
                  <a:lnTo>
                    <a:pt x="21652" y="290445"/>
                  </a:lnTo>
                  <a:lnTo>
                    <a:pt x="37803" y="249277"/>
                  </a:lnTo>
                  <a:lnTo>
                    <a:pt x="57988" y="210330"/>
                  </a:lnTo>
                  <a:lnTo>
                    <a:pt x="81948" y="173864"/>
                  </a:lnTo>
                  <a:lnTo>
                    <a:pt x="109425" y="140136"/>
                  </a:lnTo>
                  <a:lnTo>
                    <a:pt x="140159" y="109406"/>
                  </a:lnTo>
                  <a:lnTo>
                    <a:pt x="173891" y="81934"/>
                  </a:lnTo>
                  <a:lnTo>
                    <a:pt x="210362" y="57977"/>
                  </a:lnTo>
                  <a:lnTo>
                    <a:pt x="249314" y="37796"/>
                  </a:lnTo>
                  <a:lnTo>
                    <a:pt x="290486" y="21648"/>
                  </a:lnTo>
                  <a:lnTo>
                    <a:pt x="333620" y="9794"/>
                  </a:lnTo>
                  <a:lnTo>
                    <a:pt x="378457" y="2491"/>
                  </a:lnTo>
                  <a:lnTo>
                    <a:pt x="424738" y="0"/>
                  </a:lnTo>
                  <a:lnTo>
                    <a:pt x="8216392" y="0"/>
                  </a:lnTo>
                  <a:lnTo>
                    <a:pt x="8262669" y="2491"/>
                  </a:lnTo>
                  <a:lnTo>
                    <a:pt x="8307503" y="9794"/>
                  </a:lnTo>
                  <a:lnTo>
                    <a:pt x="8350634" y="21648"/>
                  </a:lnTo>
                  <a:lnTo>
                    <a:pt x="8391802" y="37796"/>
                  </a:lnTo>
                  <a:lnTo>
                    <a:pt x="8430749" y="57977"/>
                  </a:lnTo>
                  <a:lnTo>
                    <a:pt x="8467215" y="81934"/>
                  </a:lnTo>
                  <a:lnTo>
                    <a:pt x="8500943" y="109406"/>
                  </a:lnTo>
                  <a:lnTo>
                    <a:pt x="8531673" y="140136"/>
                  </a:lnTo>
                  <a:lnTo>
                    <a:pt x="8559145" y="173864"/>
                  </a:lnTo>
                  <a:lnTo>
                    <a:pt x="8583102" y="210330"/>
                  </a:lnTo>
                  <a:lnTo>
                    <a:pt x="8603283" y="249277"/>
                  </a:lnTo>
                  <a:lnTo>
                    <a:pt x="8619431" y="290445"/>
                  </a:lnTo>
                  <a:lnTo>
                    <a:pt x="8631285" y="333576"/>
                  </a:lnTo>
                  <a:lnTo>
                    <a:pt x="8638588" y="378410"/>
                  </a:lnTo>
                  <a:lnTo>
                    <a:pt x="8641080" y="424688"/>
                  </a:lnTo>
                  <a:lnTo>
                    <a:pt x="8641080" y="3822700"/>
                  </a:lnTo>
                  <a:lnTo>
                    <a:pt x="8638588" y="3868971"/>
                  </a:lnTo>
                  <a:lnTo>
                    <a:pt x="8631285" y="3913800"/>
                  </a:lnTo>
                  <a:lnTo>
                    <a:pt x="8619431" y="3956927"/>
                  </a:lnTo>
                  <a:lnTo>
                    <a:pt x="8603283" y="3998093"/>
                  </a:lnTo>
                  <a:lnTo>
                    <a:pt x="8583102" y="4037040"/>
                  </a:lnTo>
                  <a:lnTo>
                    <a:pt x="8559145" y="4073507"/>
                  </a:lnTo>
                  <a:lnTo>
                    <a:pt x="8531673" y="4107236"/>
                  </a:lnTo>
                  <a:lnTo>
                    <a:pt x="8500943" y="4137967"/>
                  </a:lnTo>
                  <a:lnTo>
                    <a:pt x="8467215" y="4165442"/>
                  </a:lnTo>
                  <a:lnTo>
                    <a:pt x="8430749" y="4189401"/>
                  </a:lnTo>
                  <a:lnTo>
                    <a:pt x="8391802" y="4209585"/>
                  </a:lnTo>
                  <a:lnTo>
                    <a:pt x="8350634" y="4225735"/>
                  </a:lnTo>
                  <a:lnTo>
                    <a:pt x="8307503" y="4237591"/>
                  </a:lnTo>
                  <a:lnTo>
                    <a:pt x="8262669" y="4244895"/>
                  </a:lnTo>
                  <a:lnTo>
                    <a:pt x="8216392" y="4247388"/>
                  </a:lnTo>
                  <a:lnTo>
                    <a:pt x="424738" y="4247388"/>
                  </a:lnTo>
                  <a:lnTo>
                    <a:pt x="378457" y="4244895"/>
                  </a:lnTo>
                  <a:lnTo>
                    <a:pt x="333620" y="4237591"/>
                  </a:lnTo>
                  <a:lnTo>
                    <a:pt x="290486" y="4225735"/>
                  </a:lnTo>
                  <a:lnTo>
                    <a:pt x="249314" y="4209585"/>
                  </a:lnTo>
                  <a:lnTo>
                    <a:pt x="210362" y="4189401"/>
                  </a:lnTo>
                  <a:lnTo>
                    <a:pt x="173891" y="4165442"/>
                  </a:lnTo>
                  <a:lnTo>
                    <a:pt x="140159" y="4137967"/>
                  </a:lnTo>
                  <a:lnTo>
                    <a:pt x="109425" y="4107236"/>
                  </a:lnTo>
                  <a:lnTo>
                    <a:pt x="81948" y="4073507"/>
                  </a:lnTo>
                  <a:lnTo>
                    <a:pt x="57988" y="4037040"/>
                  </a:lnTo>
                  <a:lnTo>
                    <a:pt x="37803" y="3998093"/>
                  </a:lnTo>
                  <a:lnTo>
                    <a:pt x="21652" y="3956927"/>
                  </a:lnTo>
                  <a:lnTo>
                    <a:pt x="9796" y="3913800"/>
                  </a:lnTo>
                  <a:lnTo>
                    <a:pt x="2492" y="3868971"/>
                  </a:lnTo>
                  <a:lnTo>
                    <a:pt x="0" y="3822700"/>
                  </a:lnTo>
                  <a:lnTo>
                    <a:pt x="0" y="42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2030" y="2314803"/>
            <a:ext cx="5936615" cy="3414396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1300" indent="-228600">
              <a:spcBef>
                <a:spcPts val="265"/>
              </a:spcBef>
              <a:buChar char="•"/>
              <a:tabLst>
                <a:tab pos="241300" algn="l"/>
              </a:tabLst>
            </a:pPr>
            <a:r>
              <a:rPr sz="2600" spc="-55" dirty="0">
                <a:solidFill>
                  <a:srgbClr val="2C2C89"/>
                </a:solidFill>
                <a:latin typeface="Tahoma"/>
                <a:cs typeface="Tahoma"/>
              </a:rPr>
              <a:t>Tanks</a:t>
            </a:r>
            <a:endParaRPr sz="2600">
              <a:latin typeface="Tahoma"/>
              <a:cs typeface="Tahoma"/>
            </a:endParaRPr>
          </a:p>
          <a:p>
            <a:pPr marL="241300" indent="-228600"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Lead</a:t>
            </a:r>
            <a:r>
              <a:rPr sz="2600" spc="-3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piping</a:t>
            </a:r>
            <a:r>
              <a:rPr sz="2600" spc="-3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&amp;</a:t>
            </a:r>
            <a:r>
              <a:rPr sz="26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solder</a:t>
            </a:r>
            <a:endParaRPr sz="2600">
              <a:latin typeface="Tahoma"/>
              <a:cs typeface="Tahoma"/>
            </a:endParaRPr>
          </a:p>
          <a:p>
            <a:pPr marL="241300" indent="-228600"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Some</a:t>
            </a:r>
            <a:r>
              <a:rPr sz="26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(legal) </a:t>
            </a:r>
            <a:r>
              <a:rPr sz="2600" spc="-15" dirty="0">
                <a:solidFill>
                  <a:srgbClr val="2C2C89"/>
                </a:solidFill>
                <a:latin typeface="Tahoma"/>
                <a:cs typeface="Tahoma"/>
              </a:rPr>
              <a:t>brass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fittings</a:t>
            </a:r>
            <a:r>
              <a:rPr sz="26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contain</a:t>
            </a:r>
            <a:r>
              <a:rPr sz="26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lead</a:t>
            </a:r>
            <a:endParaRPr sz="2600">
              <a:latin typeface="Tahoma"/>
              <a:cs typeface="Tahoma"/>
            </a:endParaRPr>
          </a:p>
          <a:p>
            <a:pPr marL="241300" indent="-228600"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Pipework</a:t>
            </a:r>
            <a:r>
              <a:rPr sz="2600" spc="-6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design</a:t>
            </a:r>
            <a:endParaRPr sz="2600">
              <a:latin typeface="Tahoma"/>
              <a:cs typeface="Tahoma"/>
            </a:endParaRPr>
          </a:p>
          <a:p>
            <a:pPr marL="228600" marR="4008754" lvl="1" indent="-228600" algn="r">
              <a:spcBef>
                <a:spcPts val="180"/>
              </a:spcBef>
              <a:buChar char="•"/>
              <a:tabLst>
                <a:tab pos="228600" algn="l"/>
              </a:tabLst>
            </a:pP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Long</a:t>
            </a:r>
            <a:r>
              <a:rPr sz="2600" spc="-9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runs</a:t>
            </a:r>
            <a:endParaRPr sz="2600">
              <a:latin typeface="Tahoma"/>
              <a:cs typeface="Tahoma"/>
            </a:endParaRPr>
          </a:p>
          <a:p>
            <a:pPr marL="228600" marR="4022090" lvl="1" indent="-228600" algn="r">
              <a:spcBef>
                <a:spcPts val="180"/>
              </a:spcBef>
              <a:buChar char="•"/>
              <a:tabLst>
                <a:tab pos="228600" algn="l"/>
              </a:tabLst>
            </a:pP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Dead</a:t>
            </a:r>
            <a:r>
              <a:rPr sz="2600" spc="-9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2C2C89"/>
                </a:solidFill>
                <a:latin typeface="Tahoma"/>
                <a:cs typeface="Tahoma"/>
              </a:rPr>
              <a:t>legs</a:t>
            </a:r>
            <a:endParaRPr sz="2600">
              <a:latin typeface="Tahoma"/>
              <a:cs typeface="Tahoma"/>
            </a:endParaRPr>
          </a:p>
          <a:p>
            <a:pPr marL="241300" marR="3935729" indent="-241300" algn="r"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600" spc="-95" dirty="0">
                <a:solidFill>
                  <a:srgbClr val="2C2C89"/>
                </a:solidFill>
                <a:latin typeface="Tahoma"/>
                <a:cs typeface="Tahoma"/>
              </a:rPr>
              <a:t>Tap</a:t>
            </a:r>
            <a:r>
              <a:rPr sz="2600" spc="-7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hygiene</a:t>
            </a:r>
            <a:endParaRPr sz="2600">
              <a:latin typeface="Tahoma"/>
              <a:cs typeface="Tahoma"/>
            </a:endParaRPr>
          </a:p>
          <a:p>
            <a:pPr marL="241300" indent="-228600"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Cross</a:t>
            </a:r>
            <a:r>
              <a:rPr sz="2600" spc="-3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2600" spc="-5" dirty="0">
                <a:solidFill>
                  <a:srgbClr val="2C2C89"/>
                </a:solidFill>
                <a:latin typeface="Tahoma"/>
                <a:cs typeface="Tahoma"/>
              </a:rPr>
              <a:t>connections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7" y="2769108"/>
            <a:ext cx="2026920" cy="2113915"/>
            <a:chOff x="384047" y="2769107"/>
            <a:chExt cx="2026920" cy="211391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001" y="2782061"/>
              <a:ext cx="2001012" cy="2087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7001" y="2782061"/>
              <a:ext cx="2001520" cy="2087880"/>
            </a:xfrm>
            <a:custGeom>
              <a:avLst/>
              <a:gdLst/>
              <a:ahLst/>
              <a:cxnLst/>
              <a:rect l="l" t="t" r="r" b="b"/>
              <a:pathLst>
                <a:path w="2001520" h="2087879">
                  <a:moveTo>
                    <a:pt x="0" y="200151"/>
                  </a:moveTo>
                  <a:lnTo>
                    <a:pt x="5284" y="154235"/>
                  </a:lnTo>
                  <a:lnTo>
                    <a:pt x="20338" y="112096"/>
                  </a:lnTo>
                  <a:lnTo>
                    <a:pt x="43959" y="74935"/>
                  </a:lnTo>
                  <a:lnTo>
                    <a:pt x="74947" y="43947"/>
                  </a:lnTo>
                  <a:lnTo>
                    <a:pt x="112100" y="20330"/>
                  </a:lnTo>
                  <a:lnTo>
                    <a:pt x="154219" y="5282"/>
                  </a:lnTo>
                  <a:lnTo>
                    <a:pt x="200101" y="0"/>
                  </a:lnTo>
                  <a:lnTo>
                    <a:pt x="1800860" y="0"/>
                  </a:lnTo>
                  <a:lnTo>
                    <a:pt x="1846776" y="5282"/>
                  </a:lnTo>
                  <a:lnTo>
                    <a:pt x="1888915" y="20330"/>
                  </a:lnTo>
                  <a:lnTo>
                    <a:pt x="1926076" y="43947"/>
                  </a:lnTo>
                  <a:lnTo>
                    <a:pt x="1957064" y="74935"/>
                  </a:lnTo>
                  <a:lnTo>
                    <a:pt x="1980681" y="112096"/>
                  </a:lnTo>
                  <a:lnTo>
                    <a:pt x="1995729" y="154235"/>
                  </a:lnTo>
                  <a:lnTo>
                    <a:pt x="2001012" y="200151"/>
                  </a:lnTo>
                  <a:lnTo>
                    <a:pt x="2001012" y="1887727"/>
                  </a:lnTo>
                  <a:lnTo>
                    <a:pt x="1995729" y="1933644"/>
                  </a:lnTo>
                  <a:lnTo>
                    <a:pt x="1980681" y="1975783"/>
                  </a:lnTo>
                  <a:lnTo>
                    <a:pt x="1957064" y="2012944"/>
                  </a:lnTo>
                  <a:lnTo>
                    <a:pt x="1926076" y="2043932"/>
                  </a:lnTo>
                  <a:lnTo>
                    <a:pt x="1888915" y="2067549"/>
                  </a:lnTo>
                  <a:lnTo>
                    <a:pt x="1846776" y="2082597"/>
                  </a:lnTo>
                  <a:lnTo>
                    <a:pt x="1800860" y="2087880"/>
                  </a:lnTo>
                  <a:lnTo>
                    <a:pt x="200101" y="2087880"/>
                  </a:lnTo>
                  <a:lnTo>
                    <a:pt x="154219" y="2082597"/>
                  </a:lnTo>
                  <a:lnTo>
                    <a:pt x="112100" y="2067549"/>
                  </a:lnTo>
                  <a:lnTo>
                    <a:pt x="74947" y="2043932"/>
                  </a:lnTo>
                  <a:lnTo>
                    <a:pt x="43959" y="2012944"/>
                  </a:lnTo>
                  <a:lnTo>
                    <a:pt x="20338" y="1975783"/>
                  </a:lnTo>
                  <a:lnTo>
                    <a:pt x="5284" y="1933644"/>
                  </a:lnTo>
                  <a:lnTo>
                    <a:pt x="0" y="1887727"/>
                  </a:lnTo>
                  <a:lnTo>
                    <a:pt x="0" y="200151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3219" y="70065"/>
            <a:ext cx="641603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50340" marR="5080" indent="-913130">
              <a:spcBef>
                <a:spcPts val="105"/>
              </a:spcBef>
            </a:pPr>
            <a:r>
              <a:rPr spc="-145" dirty="0"/>
              <a:t>Property</a:t>
            </a:r>
            <a:r>
              <a:rPr spc="-150" dirty="0"/>
              <a:t> </a:t>
            </a:r>
            <a:r>
              <a:rPr spc="585" dirty="0"/>
              <a:t>–</a:t>
            </a:r>
            <a:r>
              <a:rPr spc="-135" dirty="0"/>
              <a:t> </a:t>
            </a:r>
            <a:r>
              <a:rPr spc="-229" dirty="0"/>
              <a:t>Internal </a:t>
            </a:r>
            <a:r>
              <a:rPr spc="-1310" dirty="0"/>
              <a:t> </a:t>
            </a:r>
            <a:r>
              <a:rPr spc="-210" dirty="0"/>
              <a:t>References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3205" y="1616900"/>
            <a:ext cx="8667115" cy="4273550"/>
            <a:chOff x="239204" y="1616900"/>
            <a:chExt cx="8667115" cy="4273550"/>
          </a:xfrm>
        </p:grpSpPr>
        <p:sp>
          <p:nvSpPr>
            <p:cNvPr id="6" name="object 6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8216392" y="0"/>
                  </a:moveTo>
                  <a:lnTo>
                    <a:pt x="424738" y="0"/>
                  </a:lnTo>
                  <a:lnTo>
                    <a:pt x="378457" y="2491"/>
                  </a:lnTo>
                  <a:lnTo>
                    <a:pt x="333620" y="9794"/>
                  </a:lnTo>
                  <a:lnTo>
                    <a:pt x="290486" y="21648"/>
                  </a:lnTo>
                  <a:lnTo>
                    <a:pt x="249314" y="37796"/>
                  </a:lnTo>
                  <a:lnTo>
                    <a:pt x="210362" y="57977"/>
                  </a:lnTo>
                  <a:lnTo>
                    <a:pt x="173891" y="81934"/>
                  </a:lnTo>
                  <a:lnTo>
                    <a:pt x="140159" y="109406"/>
                  </a:lnTo>
                  <a:lnTo>
                    <a:pt x="109425" y="140136"/>
                  </a:lnTo>
                  <a:lnTo>
                    <a:pt x="81948" y="173864"/>
                  </a:lnTo>
                  <a:lnTo>
                    <a:pt x="57988" y="210330"/>
                  </a:lnTo>
                  <a:lnTo>
                    <a:pt x="37803" y="249277"/>
                  </a:lnTo>
                  <a:lnTo>
                    <a:pt x="21652" y="290445"/>
                  </a:lnTo>
                  <a:lnTo>
                    <a:pt x="9796" y="333576"/>
                  </a:lnTo>
                  <a:lnTo>
                    <a:pt x="2492" y="378410"/>
                  </a:lnTo>
                  <a:lnTo>
                    <a:pt x="0" y="424688"/>
                  </a:lnTo>
                  <a:lnTo>
                    <a:pt x="0" y="3822700"/>
                  </a:lnTo>
                  <a:lnTo>
                    <a:pt x="2492" y="3868971"/>
                  </a:lnTo>
                  <a:lnTo>
                    <a:pt x="9796" y="3913800"/>
                  </a:lnTo>
                  <a:lnTo>
                    <a:pt x="21652" y="3956927"/>
                  </a:lnTo>
                  <a:lnTo>
                    <a:pt x="37803" y="3998093"/>
                  </a:lnTo>
                  <a:lnTo>
                    <a:pt x="57988" y="4037040"/>
                  </a:lnTo>
                  <a:lnTo>
                    <a:pt x="81948" y="4073507"/>
                  </a:lnTo>
                  <a:lnTo>
                    <a:pt x="109425" y="4107236"/>
                  </a:lnTo>
                  <a:lnTo>
                    <a:pt x="140159" y="4137967"/>
                  </a:lnTo>
                  <a:lnTo>
                    <a:pt x="173891" y="4165442"/>
                  </a:lnTo>
                  <a:lnTo>
                    <a:pt x="210362" y="4189401"/>
                  </a:lnTo>
                  <a:lnTo>
                    <a:pt x="249314" y="4209585"/>
                  </a:lnTo>
                  <a:lnTo>
                    <a:pt x="290486" y="4225735"/>
                  </a:lnTo>
                  <a:lnTo>
                    <a:pt x="333620" y="4237591"/>
                  </a:lnTo>
                  <a:lnTo>
                    <a:pt x="378457" y="4244895"/>
                  </a:lnTo>
                  <a:lnTo>
                    <a:pt x="424738" y="4247388"/>
                  </a:lnTo>
                  <a:lnTo>
                    <a:pt x="8216392" y="4247388"/>
                  </a:lnTo>
                  <a:lnTo>
                    <a:pt x="8262669" y="4244895"/>
                  </a:lnTo>
                  <a:lnTo>
                    <a:pt x="8307503" y="4237591"/>
                  </a:lnTo>
                  <a:lnTo>
                    <a:pt x="8350634" y="4225735"/>
                  </a:lnTo>
                  <a:lnTo>
                    <a:pt x="8391802" y="4209585"/>
                  </a:lnTo>
                  <a:lnTo>
                    <a:pt x="8430749" y="4189401"/>
                  </a:lnTo>
                  <a:lnTo>
                    <a:pt x="8467215" y="4165442"/>
                  </a:lnTo>
                  <a:lnTo>
                    <a:pt x="8500943" y="4137967"/>
                  </a:lnTo>
                  <a:lnTo>
                    <a:pt x="8531673" y="4107236"/>
                  </a:lnTo>
                  <a:lnTo>
                    <a:pt x="8559145" y="4073507"/>
                  </a:lnTo>
                  <a:lnTo>
                    <a:pt x="8583102" y="4037040"/>
                  </a:lnTo>
                  <a:lnTo>
                    <a:pt x="8603283" y="3998093"/>
                  </a:lnTo>
                  <a:lnTo>
                    <a:pt x="8619431" y="3956927"/>
                  </a:lnTo>
                  <a:lnTo>
                    <a:pt x="8631285" y="3913800"/>
                  </a:lnTo>
                  <a:lnTo>
                    <a:pt x="8638588" y="3868971"/>
                  </a:lnTo>
                  <a:lnTo>
                    <a:pt x="8641080" y="3822700"/>
                  </a:lnTo>
                  <a:lnTo>
                    <a:pt x="8641080" y="424688"/>
                  </a:lnTo>
                  <a:lnTo>
                    <a:pt x="8638588" y="378410"/>
                  </a:lnTo>
                  <a:lnTo>
                    <a:pt x="8631285" y="333576"/>
                  </a:lnTo>
                  <a:lnTo>
                    <a:pt x="8619431" y="290445"/>
                  </a:lnTo>
                  <a:lnTo>
                    <a:pt x="8603283" y="249277"/>
                  </a:lnTo>
                  <a:lnTo>
                    <a:pt x="8583102" y="210330"/>
                  </a:lnTo>
                  <a:lnTo>
                    <a:pt x="8559145" y="173864"/>
                  </a:lnTo>
                  <a:lnTo>
                    <a:pt x="8531673" y="140136"/>
                  </a:lnTo>
                  <a:lnTo>
                    <a:pt x="8500943" y="109406"/>
                  </a:lnTo>
                  <a:lnTo>
                    <a:pt x="8467215" y="81934"/>
                  </a:lnTo>
                  <a:lnTo>
                    <a:pt x="8430749" y="57977"/>
                  </a:lnTo>
                  <a:lnTo>
                    <a:pt x="8391802" y="37796"/>
                  </a:lnTo>
                  <a:lnTo>
                    <a:pt x="8350634" y="21648"/>
                  </a:lnTo>
                  <a:lnTo>
                    <a:pt x="8307503" y="9794"/>
                  </a:lnTo>
                  <a:lnTo>
                    <a:pt x="8262669" y="2491"/>
                  </a:lnTo>
                  <a:lnTo>
                    <a:pt x="8216392" y="0"/>
                  </a:lnTo>
                  <a:close/>
                </a:path>
              </a:pathLst>
            </a:custGeom>
            <a:solidFill>
              <a:srgbClr val="DA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221" y="1629918"/>
              <a:ext cx="8641080" cy="4247515"/>
            </a:xfrm>
            <a:custGeom>
              <a:avLst/>
              <a:gdLst/>
              <a:ahLst/>
              <a:cxnLst/>
              <a:rect l="l" t="t" r="r" b="b"/>
              <a:pathLst>
                <a:path w="8641080" h="4247515">
                  <a:moveTo>
                    <a:pt x="0" y="424688"/>
                  </a:moveTo>
                  <a:lnTo>
                    <a:pt x="2492" y="378410"/>
                  </a:lnTo>
                  <a:lnTo>
                    <a:pt x="9796" y="333576"/>
                  </a:lnTo>
                  <a:lnTo>
                    <a:pt x="21652" y="290445"/>
                  </a:lnTo>
                  <a:lnTo>
                    <a:pt x="37803" y="249277"/>
                  </a:lnTo>
                  <a:lnTo>
                    <a:pt x="57988" y="210330"/>
                  </a:lnTo>
                  <a:lnTo>
                    <a:pt x="81948" y="173864"/>
                  </a:lnTo>
                  <a:lnTo>
                    <a:pt x="109425" y="140136"/>
                  </a:lnTo>
                  <a:lnTo>
                    <a:pt x="140159" y="109406"/>
                  </a:lnTo>
                  <a:lnTo>
                    <a:pt x="173891" y="81934"/>
                  </a:lnTo>
                  <a:lnTo>
                    <a:pt x="210362" y="57977"/>
                  </a:lnTo>
                  <a:lnTo>
                    <a:pt x="249314" y="37796"/>
                  </a:lnTo>
                  <a:lnTo>
                    <a:pt x="290486" y="21648"/>
                  </a:lnTo>
                  <a:lnTo>
                    <a:pt x="333620" y="9794"/>
                  </a:lnTo>
                  <a:lnTo>
                    <a:pt x="378457" y="2491"/>
                  </a:lnTo>
                  <a:lnTo>
                    <a:pt x="424738" y="0"/>
                  </a:lnTo>
                  <a:lnTo>
                    <a:pt x="8216392" y="0"/>
                  </a:lnTo>
                  <a:lnTo>
                    <a:pt x="8262669" y="2491"/>
                  </a:lnTo>
                  <a:lnTo>
                    <a:pt x="8307503" y="9794"/>
                  </a:lnTo>
                  <a:lnTo>
                    <a:pt x="8350634" y="21648"/>
                  </a:lnTo>
                  <a:lnTo>
                    <a:pt x="8391802" y="37796"/>
                  </a:lnTo>
                  <a:lnTo>
                    <a:pt x="8430749" y="57977"/>
                  </a:lnTo>
                  <a:lnTo>
                    <a:pt x="8467215" y="81934"/>
                  </a:lnTo>
                  <a:lnTo>
                    <a:pt x="8500943" y="109406"/>
                  </a:lnTo>
                  <a:lnTo>
                    <a:pt x="8531673" y="140136"/>
                  </a:lnTo>
                  <a:lnTo>
                    <a:pt x="8559145" y="173864"/>
                  </a:lnTo>
                  <a:lnTo>
                    <a:pt x="8583102" y="210330"/>
                  </a:lnTo>
                  <a:lnTo>
                    <a:pt x="8603283" y="249277"/>
                  </a:lnTo>
                  <a:lnTo>
                    <a:pt x="8619431" y="290445"/>
                  </a:lnTo>
                  <a:lnTo>
                    <a:pt x="8631285" y="333576"/>
                  </a:lnTo>
                  <a:lnTo>
                    <a:pt x="8638588" y="378410"/>
                  </a:lnTo>
                  <a:lnTo>
                    <a:pt x="8641080" y="424688"/>
                  </a:lnTo>
                  <a:lnTo>
                    <a:pt x="8641080" y="3822700"/>
                  </a:lnTo>
                  <a:lnTo>
                    <a:pt x="8638588" y="3868971"/>
                  </a:lnTo>
                  <a:lnTo>
                    <a:pt x="8631285" y="3913800"/>
                  </a:lnTo>
                  <a:lnTo>
                    <a:pt x="8619431" y="3956927"/>
                  </a:lnTo>
                  <a:lnTo>
                    <a:pt x="8603283" y="3998093"/>
                  </a:lnTo>
                  <a:lnTo>
                    <a:pt x="8583102" y="4037040"/>
                  </a:lnTo>
                  <a:lnTo>
                    <a:pt x="8559145" y="4073507"/>
                  </a:lnTo>
                  <a:lnTo>
                    <a:pt x="8531673" y="4107236"/>
                  </a:lnTo>
                  <a:lnTo>
                    <a:pt x="8500943" y="4137967"/>
                  </a:lnTo>
                  <a:lnTo>
                    <a:pt x="8467215" y="4165442"/>
                  </a:lnTo>
                  <a:lnTo>
                    <a:pt x="8430749" y="4189401"/>
                  </a:lnTo>
                  <a:lnTo>
                    <a:pt x="8391802" y="4209585"/>
                  </a:lnTo>
                  <a:lnTo>
                    <a:pt x="8350634" y="4225735"/>
                  </a:lnTo>
                  <a:lnTo>
                    <a:pt x="8307503" y="4237591"/>
                  </a:lnTo>
                  <a:lnTo>
                    <a:pt x="8262669" y="4244895"/>
                  </a:lnTo>
                  <a:lnTo>
                    <a:pt x="8216392" y="4247388"/>
                  </a:lnTo>
                  <a:lnTo>
                    <a:pt x="424738" y="4247388"/>
                  </a:lnTo>
                  <a:lnTo>
                    <a:pt x="378457" y="4244895"/>
                  </a:lnTo>
                  <a:lnTo>
                    <a:pt x="333620" y="4237591"/>
                  </a:lnTo>
                  <a:lnTo>
                    <a:pt x="290486" y="4225735"/>
                  </a:lnTo>
                  <a:lnTo>
                    <a:pt x="249314" y="4209585"/>
                  </a:lnTo>
                  <a:lnTo>
                    <a:pt x="210362" y="4189401"/>
                  </a:lnTo>
                  <a:lnTo>
                    <a:pt x="173891" y="4165442"/>
                  </a:lnTo>
                  <a:lnTo>
                    <a:pt x="140159" y="4137967"/>
                  </a:lnTo>
                  <a:lnTo>
                    <a:pt x="109425" y="4107236"/>
                  </a:lnTo>
                  <a:lnTo>
                    <a:pt x="81948" y="4073507"/>
                  </a:lnTo>
                  <a:lnTo>
                    <a:pt x="57988" y="4037040"/>
                  </a:lnTo>
                  <a:lnTo>
                    <a:pt x="37803" y="3998093"/>
                  </a:lnTo>
                  <a:lnTo>
                    <a:pt x="21652" y="3956927"/>
                  </a:lnTo>
                  <a:lnTo>
                    <a:pt x="9796" y="3913800"/>
                  </a:lnTo>
                  <a:lnTo>
                    <a:pt x="2492" y="3868971"/>
                  </a:lnTo>
                  <a:lnTo>
                    <a:pt x="0" y="3822700"/>
                  </a:lnTo>
                  <a:lnTo>
                    <a:pt x="0" y="42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87749" y="2596134"/>
            <a:ext cx="5964555" cy="305498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299085" marR="125095" indent="-287020">
              <a:lnSpc>
                <a:spcPts val="3810"/>
              </a:lnSpc>
              <a:spcBef>
                <a:spcPts val="555"/>
              </a:spcBef>
              <a:buClr>
                <a:srgbClr val="2C2C89"/>
              </a:buClr>
              <a:buChar char="•"/>
              <a:tabLst>
                <a:tab pos="299720" algn="l"/>
              </a:tabLst>
            </a:pPr>
            <a:r>
              <a:rPr sz="3500" u="heavy" spc="-30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</a:t>
            </a:r>
            <a:r>
              <a:rPr sz="3500" u="heavy" spc="-20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500" u="heavy" spc="-5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</a:t>
            </a:r>
            <a:r>
              <a:rPr sz="3500" u="heavy" spc="-40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500" u="heavy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Organisation</a:t>
            </a:r>
            <a:r>
              <a:rPr sz="3500" spc="-40" dirty="0">
                <a:solidFill>
                  <a:schemeClr val="tx2"/>
                </a:solidFill>
                <a:latin typeface="Tahoma"/>
                <a:cs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– </a:t>
            </a:r>
            <a:r>
              <a:rPr sz="3500" spc="-108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authoritative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but aimed at </a:t>
            </a:r>
            <a:r>
              <a:rPr sz="35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larger</a:t>
            </a:r>
            <a:r>
              <a:rPr sz="35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premises</a:t>
            </a:r>
            <a:endParaRPr sz="3500" dirty="0">
              <a:latin typeface="Tahoma"/>
              <a:cs typeface="Tahoma"/>
            </a:endParaRPr>
          </a:p>
          <a:p>
            <a:pPr marL="299085" marR="5080" indent="-287020">
              <a:lnSpc>
                <a:spcPct val="90500"/>
              </a:lnSpc>
              <a:spcBef>
                <a:spcPts val="565"/>
              </a:spcBef>
              <a:buClr>
                <a:srgbClr val="2C2C89"/>
              </a:buClr>
              <a:buChar char="•"/>
              <a:tabLst>
                <a:tab pos="299720" algn="l"/>
              </a:tabLst>
            </a:pPr>
            <a:r>
              <a:rPr sz="3500" u="heavy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Anglian </a:t>
            </a:r>
            <a:r>
              <a:rPr sz="3500" u="heavy" spc="-30" dirty="0">
                <a:solidFill>
                  <a:schemeClr val="tx2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</a:t>
            </a:r>
            <a:r>
              <a:rPr sz="3500" spc="-30" dirty="0">
                <a:solidFill>
                  <a:schemeClr val="tx2"/>
                </a:solidFill>
                <a:latin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–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practical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 guide</a:t>
            </a:r>
            <a:r>
              <a:rPr sz="35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in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2C2C89"/>
                </a:solidFill>
                <a:latin typeface="Tahoma"/>
                <a:cs typeface="Tahoma"/>
              </a:rPr>
              <a:t>form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of</a:t>
            </a:r>
            <a:r>
              <a:rPr sz="3500" spc="-3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short</a:t>
            </a:r>
            <a:r>
              <a:rPr sz="3500" spc="-2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videos </a:t>
            </a:r>
            <a:r>
              <a:rPr sz="3500" spc="-108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2C2C89"/>
                </a:solidFill>
                <a:latin typeface="Tahoma"/>
                <a:cs typeface="Tahoma"/>
              </a:rPr>
              <a:t>around</a:t>
            </a:r>
            <a:r>
              <a:rPr sz="35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2C2C89"/>
                </a:solidFill>
                <a:latin typeface="Tahoma"/>
                <a:cs typeface="Tahoma"/>
              </a:rPr>
              <a:t>house</a:t>
            </a:r>
            <a:endParaRPr sz="3500" dirty="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7" y="2769108"/>
            <a:ext cx="2026920" cy="2113915"/>
            <a:chOff x="384047" y="2769107"/>
            <a:chExt cx="2026920" cy="21139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001" y="2782061"/>
              <a:ext cx="2001012" cy="20878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7001" y="2782061"/>
              <a:ext cx="2001520" cy="2087880"/>
            </a:xfrm>
            <a:custGeom>
              <a:avLst/>
              <a:gdLst/>
              <a:ahLst/>
              <a:cxnLst/>
              <a:rect l="l" t="t" r="r" b="b"/>
              <a:pathLst>
                <a:path w="2001520" h="2087879">
                  <a:moveTo>
                    <a:pt x="0" y="200151"/>
                  </a:moveTo>
                  <a:lnTo>
                    <a:pt x="5284" y="154235"/>
                  </a:lnTo>
                  <a:lnTo>
                    <a:pt x="20338" y="112096"/>
                  </a:lnTo>
                  <a:lnTo>
                    <a:pt x="43959" y="74935"/>
                  </a:lnTo>
                  <a:lnTo>
                    <a:pt x="74947" y="43947"/>
                  </a:lnTo>
                  <a:lnTo>
                    <a:pt x="112100" y="20330"/>
                  </a:lnTo>
                  <a:lnTo>
                    <a:pt x="154219" y="5282"/>
                  </a:lnTo>
                  <a:lnTo>
                    <a:pt x="200101" y="0"/>
                  </a:lnTo>
                  <a:lnTo>
                    <a:pt x="1800860" y="0"/>
                  </a:lnTo>
                  <a:lnTo>
                    <a:pt x="1846776" y="5282"/>
                  </a:lnTo>
                  <a:lnTo>
                    <a:pt x="1888915" y="20330"/>
                  </a:lnTo>
                  <a:lnTo>
                    <a:pt x="1926076" y="43947"/>
                  </a:lnTo>
                  <a:lnTo>
                    <a:pt x="1957064" y="74935"/>
                  </a:lnTo>
                  <a:lnTo>
                    <a:pt x="1980681" y="112096"/>
                  </a:lnTo>
                  <a:lnTo>
                    <a:pt x="1995729" y="154235"/>
                  </a:lnTo>
                  <a:lnTo>
                    <a:pt x="2001012" y="200151"/>
                  </a:lnTo>
                  <a:lnTo>
                    <a:pt x="2001012" y="1887727"/>
                  </a:lnTo>
                  <a:lnTo>
                    <a:pt x="1995729" y="1933644"/>
                  </a:lnTo>
                  <a:lnTo>
                    <a:pt x="1980681" y="1975783"/>
                  </a:lnTo>
                  <a:lnTo>
                    <a:pt x="1957064" y="2012944"/>
                  </a:lnTo>
                  <a:lnTo>
                    <a:pt x="1926076" y="2043932"/>
                  </a:lnTo>
                  <a:lnTo>
                    <a:pt x="1888915" y="2067549"/>
                  </a:lnTo>
                  <a:lnTo>
                    <a:pt x="1846776" y="2082597"/>
                  </a:lnTo>
                  <a:lnTo>
                    <a:pt x="1800860" y="2087880"/>
                  </a:lnTo>
                  <a:lnTo>
                    <a:pt x="200101" y="2087880"/>
                  </a:lnTo>
                  <a:lnTo>
                    <a:pt x="154219" y="2082597"/>
                  </a:lnTo>
                  <a:lnTo>
                    <a:pt x="112100" y="2067549"/>
                  </a:lnTo>
                  <a:lnTo>
                    <a:pt x="74947" y="2043932"/>
                  </a:lnTo>
                  <a:lnTo>
                    <a:pt x="43959" y="2012944"/>
                  </a:lnTo>
                  <a:lnTo>
                    <a:pt x="20338" y="1975783"/>
                  </a:lnTo>
                  <a:lnTo>
                    <a:pt x="5284" y="1933644"/>
                  </a:lnTo>
                  <a:lnTo>
                    <a:pt x="0" y="1887727"/>
                  </a:lnTo>
                  <a:lnTo>
                    <a:pt x="0" y="200151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129976"/>
            <a:ext cx="641603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00" marR="5080" indent="-452755">
              <a:spcBef>
                <a:spcPts val="105"/>
              </a:spcBef>
            </a:pPr>
            <a:r>
              <a:rPr spc="-145" dirty="0"/>
              <a:t>Property</a:t>
            </a:r>
            <a:r>
              <a:rPr spc="-155" dirty="0"/>
              <a:t> </a:t>
            </a:r>
            <a:r>
              <a:rPr spc="585" dirty="0"/>
              <a:t>–</a:t>
            </a:r>
            <a:r>
              <a:rPr spc="-140" dirty="0"/>
              <a:t> </a:t>
            </a:r>
            <a:r>
              <a:rPr spc="-229" dirty="0"/>
              <a:t>Internal </a:t>
            </a:r>
            <a:r>
              <a:rPr spc="-1310" dirty="0"/>
              <a:t> </a:t>
            </a:r>
            <a:r>
              <a:rPr spc="-100" dirty="0"/>
              <a:t>Risk</a:t>
            </a:r>
            <a:r>
              <a:rPr spc="-130" dirty="0"/>
              <a:t> </a:t>
            </a:r>
            <a:r>
              <a:rPr spc="-85" dirty="0"/>
              <a:t>Questions</a:t>
            </a:r>
          </a:p>
        </p:txBody>
      </p:sp>
      <p:pic>
        <p:nvPicPr>
          <p:cNvPr id="3" name="object 3" descr="Print screen of property treatment from risk assessment tool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1" y="1629155"/>
            <a:ext cx="8464295" cy="44150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38650" y="477139"/>
            <a:ext cx="33159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130" dirty="0"/>
              <a:t>LA</a:t>
            </a:r>
            <a:r>
              <a:rPr spc="-190" dirty="0"/>
              <a:t> </a:t>
            </a:r>
            <a:r>
              <a:rPr spc="-100" dirty="0"/>
              <a:t>Dashboard</a:t>
            </a:r>
          </a:p>
        </p:txBody>
      </p:sp>
      <p:pic>
        <p:nvPicPr>
          <p:cNvPr id="5" name="object 5" descr="Print screen of Test Local Authority dashboar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1196339"/>
            <a:ext cx="8208264" cy="47884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7600" y="304800"/>
            <a:ext cx="50863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130" dirty="0"/>
              <a:t>LA</a:t>
            </a:r>
            <a:r>
              <a:rPr spc="-190" dirty="0"/>
              <a:t> </a:t>
            </a:r>
            <a:r>
              <a:rPr spc="-100" dirty="0"/>
              <a:t>Dashboard</a:t>
            </a:r>
            <a:r>
              <a:rPr lang="en-GB" spc="-100" dirty="0"/>
              <a:t> Part 2</a:t>
            </a:r>
            <a:endParaRPr spc="-100" dirty="0"/>
          </a:p>
        </p:txBody>
      </p:sp>
      <p:pic>
        <p:nvPicPr>
          <p:cNvPr id="5" name="object 5" descr="Print screen or Test Local Authority dashboar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1196339"/>
            <a:ext cx="8208264" cy="47884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2198" y="477139"/>
            <a:ext cx="44697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545" dirty="0"/>
              <a:t>DWQR</a:t>
            </a:r>
            <a:r>
              <a:rPr spc="-175" dirty="0"/>
              <a:t> </a:t>
            </a:r>
            <a:r>
              <a:rPr spc="-100" dirty="0"/>
              <a:t>Dashboard</a:t>
            </a:r>
          </a:p>
        </p:txBody>
      </p:sp>
      <p:pic>
        <p:nvPicPr>
          <p:cNvPr id="5" name="object 5" descr="Print screen of DWQR dashboar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1" y="1196339"/>
            <a:ext cx="8368283" cy="49240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32587" y="1028700"/>
            <a:chExt cx="8658225" cy="155956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7" y="1028700"/>
              <a:ext cx="8657844" cy="15590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006686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2540" algn="ctr"/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Registering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Sites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85057" y="2667382"/>
            <a:ext cx="442214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905" algn="ctr">
              <a:spcBef>
                <a:spcPts val="675"/>
              </a:spcBef>
            </a:pPr>
            <a:r>
              <a:rPr sz="2400" dirty="0">
                <a:latin typeface="Tahoma"/>
                <a:cs typeface="Tahoma"/>
              </a:rPr>
              <a:t>Matt</a:t>
            </a:r>
            <a:r>
              <a:rPr sz="2400" spc="-5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Bower</a:t>
            </a:r>
            <a:endParaRPr sz="2400">
              <a:latin typeface="Tahoma"/>
              <a:cs typeface="Tahoma"/>
            </a:endParaRPr>
          </a:p>
          <a:p>
            <a:pPr marL="12065" marR="5080" algn="ctr">
              <a:lnSpc>
                <a:spcPts val="3460"/>
              </a:lnSpc>
              <a:spcBef>
                <a:spcPts val="95"/>
              </a:spcBef>
            </a:pPr>
            <a:r>
              <a:rPr sz="2400" spc="-5" dirty="0">
                <a:latin typeface="Tahoma"/>
                <a:cs typeface="Tahoma"/>
              </a:rPr>
              <a:t>DWQR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Risk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Assessment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Training </a:t>
            </a:r>
            <a:r>
              <a:rPr sz="2400" spc="-7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2018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16833" y="141858"/>
            <a:ext cx="495744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0670" marR="5080" indent="-1538605">
              <a:spcBef>
                <a:spcPts val="100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-229" dirty="0"/>
              <a:t>of</a:t>
            </a:r>
            <a:r>
              <a:rPr spc="-12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0" dirty="0"/>
              <a:t>Tool  </a:t>
            </a:r>
            <a:r>
              <a:rPr spc="-180" dirty="0"/>
              <a:t>Register</a:t>
            </a: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727" y="1988820"/>
            <a:ext cx="7379208" cy="515112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40280" y="2636520"/>
            <a:ext cx="7162800" cy="2984500"/>
            <a:chOff x="716280" y="2636520"/>
            <a:chExt cx="7162800" cy="2984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" y="2636520"/>
              <a:ext cx="7162800" cy="12146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4" y="3872484"/>
              <a:ext cx="6903720" cy="17480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1400" y="293953"/>
            <a:ext cx="387172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Part 2</a:t>
            </a:r>
            <a:endParaRPr spc="-100" dirty="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flipH="1">
            <a:off x="1882902" y="1371600"/>
            <a:ext cx="9673844" cy="45018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67839" indent="-172720">
              <a:spcBef>
                <a:spcPts val="105"/>
              </a:spcBef>
              <a:buChar char="•"/>
              <a:tabLst>
                <a:tab pos="1768475" algn="l"/>
              </a:tabLst>
            </a:pPr>
            <a:r>
              <a:rPr spc="-5" dirty="0"/>
              <a:t>Need</a:t>
            </a:r>
            <a:r>
              <a:rPr spc="-20" dirty="0"/>
              <a:t> </a:t>
            </a:r>
            <a:r>
              <a:rPr spc="-5" dirty="0"/>
              <a:t>to</a:t>
            </a:r>
            <a:r>
              <a:rPr spc="5" dirty="0"/>
              <a:t> </a:t>
            </a:r>
            <a:r>
              <a:rPr spc="-10" dirty="0"/>
              <a:t>register</a:t>
            </a:r>
            <a:r>
              <a:rPr spc="5" dirty="0"/>
              <a:t> </a:t>
            </a:r>
            <a:r>
              <a:rPr spc="-10" dirty="0"/>
              <a:t>sites</a:t>
            </a:r>
            <a:r>
              <a:rPr spc="10" dirty="0"/>
              <a:t> </a:t>
            </a:r>
            <a:r>
              <a:rPr spc="-5" dirty="0"/>
              <a:t>in</a:t>
            </a:r>
            <a:r>
              <a:rPr dirty="0"/>
              <a:t> </a:t>
            </a:r>
            <a:r>
              <a:rPr spc="-5" dirty="0"/>
              <a:t>order</a:t>
            </a:r>
            <a:r>
              <a:rPr dirty="0"/>
              <a:t> </a:t>
            </a:r>
            <a:r>
              <a:rPr spc="-5" dirty="0"/>
              <a:t>to</a:t>
            </a:r>
            <a:r>
              <a:rPr spc="5" dirty="0"/>
              <a:t> </a:t>
            </a:r>
            <a:r>
              <a:rPr spc="-5" dirty="0"/>
              <a:t>risk</a:t>
            </a:r>
            <a:r>
              <a:rPr dirty="0"/>
              <a:t> </a:t>
            </a:r>
            <a:r>
              <a:rPr spc="-5" dirty="0"/>
              <a:t>assess</a:t>
            </a:r>
          </a:p>
          <a:p>
            <a:pPr marL="1583055">
              <a:spcBef>
                <a:spcPts val="30"/>
              </a:spcBef>
              <a:buClr>
                <a:srgbClr val="333399"/>
              </a:buClr>
              <a:buFont typeface="Tahoma"/>
              <a:buChar char="•"/>
            </a:pPr>
            <a:endParaRPr sz="1850" dirty="0"/>
          </a:p>
          <a:p>
            <a:pPr marL="1767839" indent="-172720">
              <a:buChar char="•"/>
              <a:tabLst>
                <a:tab pos="1768475" algn="l"/>
              </a:tabLst>
            </a:pPr>
            <a:r>
              <a:rPr spc="-5" dirty="0"/>
              <a:t>Risk</a:t>
            </a:r>
            <a:r>
              <a:rPr spc="-10" dirty="0"/>
              <a:t> </a:t>
            </a:r>
            <a:r>
              <a:rPr spc="-5" dirty="0"/>
              <a:t>assessment</a:t>
            </a:r>
            <a:r>
              <a:rPr spc="-10" dirty="0"/>
              <a:t> </a:t>
            </a:r>
            <a:r>
              <a:rPr spc="-5" dirty="0"/>
              <a:t>pulls</a:t>
            </a:r>
            <a:r>
              <a:rPr spc="10" dirty="0"/>
              <a:t> </a:t>
            </a:r>
            <a:r>
              <a:rPr spc="-5" dirty="0"/>
              <a:t>through</a:t>
            </a:r>
            <a:r>
              <a:rPr spc="15" dirty="0"/>
              <a:t> </a:t>
            </a:r>
            <a:r>
              <a:rPr spc="-10" dirty="0"/>
              <a:t>register</a:t>
            </a:r>
            <a:r>
              <a:rPr spc="5" dirty="0"/>
              <a:t> </a:t>
            </a:r>
            <a:r>
              <a:rPr spc="-10" dirty="0"/>
              <a:t>info</a:t>
            </a:r>
          </a:p>
          <a:p>
            <a:pPr marL="1583055">
              <a:spcBef>
                <a:spcPts val="50"/>
              </a:spcBef>
              <a:buClr>
                <a:srgbClr val="333399"/>
              </a:buClr>
              <a:buFont typeface="Tahoma"/>
              <a:buChar char="•"/>
            </a:pPr>
            <a:endParaRPr sz="1850" dirty="0"/>
          </a:p>
          <a:p>
            <a:pPr marL="1767839" indent="-172720">
              <a:buChar char="•"/>
              <a:tabLst>
                <a:tab pos="1768475" algn="l"/>
              </a:tabLst>
            </a:pPr>
            <a:r>
              <a:rPr spc="-10" dirty="0"/>
              <a:t>Registration</a:t>
            </a:r>
            <a:r>
              <a:rPr spc="-5" dirty="0"/>
              <a:t> ensures</a:t>
            </a:r>
            <a:r>
              <a:rPr spc="-10" dirty="0"/>
              <a:t> </a:t>
            </a:r>
            <a:r>
              <a:rPr spc="-5" dirty="0"/>
              <a:t>compliance</a:t>
            </a:r>
            <a:r>
              <a:rPr spc="-15" dirty="0"/>
              <a:t> </a:t>
            </a:r>
            <a:r>
              <a:rPr spc="-10" dirty="0"/>
              <a:t>with</a:t>
            </a:r>
            <a:r>
              <a:rPr spc="30" dirty="0"/>
              <a:t> </a:t>
            </a:r>
            <a:r>
              <a:rPr spc="-10" dirty="0"/>
              <a:t>Reg.5</a:t>
            </a:r>
          </a:p>
          <a:p>
            <a:pPr marL="1938655" marR="5080" lvl="1" indent="-171450">
              <a:lnSpc>
                <a:spcPts val="1850"/>
              </a:lnSpc>
              <a:spcBef>
                <a:spcPts val="330"/>
              </a:spcBef>
              <a:buChar char="•"/>
              <a:tabLst>
                <a:tab pos="1939289" algn="l"/>
              </a:tabLst>
            </a:pP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Except</a:t>
            </a:r>
            <a:r>
              <a:rPr sz="17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–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Ownership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(GDPR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issues),</a:t>
            </a:r>
            <a:r>
              <a:rPr sz="1700" spc="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Monitoring</a:t>
            </a:r>
            <a:r>
              <a:rPr sz="17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&amp; 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sample </a:t>
            </a:r>
            <a:r>
              <a:rPr sz="1700" spc="-5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results</a:t>
            </a:r>
            <a:endParaRPr sz="1700" dirty="0">
              <a:latin typeface="Tahoma"/>
              <a:cs typeface="Tahoma"/>
            </a:endParaRPr>
          </a:p>
          <a:p>
            <a:pPr marL="1583055" lvl="1">
              <a:spcBef>
                <a:spcPts val="5"/>
              </a:spcBef>
              <a:buClr>
                <a:srgbClr val="333399"/>
              </a:buClr>
              <a:buFont typeface="Tahoma"/>
              <a:buChar char="•"/>
            </a:pPr>
            <a:endParaRPr sz="1850" dirty="0"/>
          </a:p>
          <a:p>
            <a:pPr marL="1767839" indent="-172720">
              <a:buChar char="•"/>
              <a:tabLst>
                <a:tab pos="1768475" algn="l"/>
              </a:tabLst>
            </a:pPr>
            <a:r>
              <a:rPr spc="-5" dirty="0"/>
              <a:t>May</a:t>
            </a:r>
            <a:r>
              <a:rPr spc="-15" dirty="0"/>
              <a:t> </a:t>
            </a:r>
            <a:r>
              <a:rPr spc="-5" dirty="0"/>
              <a:t>be</a:t>
            </a:r>
            <a:r>
              <a:rPr spc="5" dirty="0"/>
              <a:t> </a:t>
            </a:r>
            <a:r>
              <a:rPr dirty="0"/>
              <a:t>an</a:t>
            </a:r>
            <a:r>
              <a:rPr spc="-15" dirty="0"/>
              <a:t> </a:t>
            </a:r>
            <a:r>
              <a:rPr spc="-10" dirty="0"/>
              <a:t>iterative</a:t>
            </a:r>
            <a:r>
              <a:rPr dirty="0"/>
              <a:t> </a:t>
            </a:r>
            <a:r>
              <a:rPr spc="-5" dirty="0"/>
              <a:t>process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e.g.</a:t>
            </a:r>
            <a:r>
              <a:rPr spc="-10" dirty="0"/>
              <a:t> properties</a:t>
            </a:r>
          </a:p>
          <a:p>
            <a:pPr marL="1583055">
              <a:spcBef>
                <a:spcPts val="35"/>
              </a:spcBef>
              <a:buClr>
                <a:srgbClr val="333399"/>
              </a:buClr>
              <a:buFont typeface="Tahoma"/>
              <a:buChar char="•"/>
            </a:pPr>
            <a:endParaRPr sz="1850" dirty="0"/>
          </a:p>
          <a:p>
            <a:pPr marL="1767839" indent="-172720">
              <a:buChar char="•"/>
              <a:tabLst>
                <a:tab pos="1768475" algn="l"/>
              </a:tabLst>
            </a:pPr>
            <a:r>
              <a:rPr spc="-10" dirty="0"/>
              <a:t>System</a:t>
            </a:r>
            <a:r>
              <a:rPr spc="-15" dirty="0"/>
              <a:t> </a:t>
            </a:r>
            <a:r>
              <a:rPr spc="-5" dirty="0"/>
              <a:t>saves</a:t>
            </a:r>
            <a:r>
              <a:rPr spc="-30" dirty="0"/>
              <a:t> </a:t>
            </a:r>
            <a:r>
              <a:rPr dirty="0"/>
              <a:t>as</a:t>
            </a:r>
            <a:r>
              <a:rPr spc="-25" dirty="0"/>
              <a:t> </a:t>
            </a:r>
            <a:r>
              <a:rPr spc="-5" dirty="0"/>
              <a:t>you</a:t>
            </a:r>
            <a:r>
              <a:rPr spc="-20" dirty="0"/>
              <a:t> </a:t>
            </a:r>
            <a:r>
              <a:rPr spc="-5" dirty="0"/>
              <a:t>go</a:t>
            </a:r>
          </a:p>
          <a:p>
            <a:pPr marL="1583055">
              <a:spcBef>
                <a:spcPts val="45"/>
              </a:spcBef>
              <a:buClr>
                <a:srgbClr val="333399"/>
              </a:buClr>
              <a:buFont typeface="Tahoma"/>
              <a:buChar char="•"/>
            </a:pPr>
            <a:endParaRPr sz="1850" dirty="0"/>
          </a:p>
          <a:p>
            <a:pPr marL="1767839" indent="-172720">
              <a:buChar char="•"/>
              <a:tabLst>
                <a:tab pos="1768475" algn="l"/>
              </a:tabLst>
            </a:pPr>
            <a:r>
              <a:rPr spc="-5" dirty="0"/>
              <a:t>Scope</a:t>
            </a:r>
            <a:r>
              <a:rPr spc="-10" dirty="0"/>
              <a:t> </a:t>
            </a:r>
            <a:r>
              <a:rPr spc="-5" dirty="0"/>
              <a:t>to</a:t>
            </a:r>
            <a:r>
              <a:rPr spc="-20" dirty="0"/>
              <a:t> </a:t>
            </a:r>
            <a:r>
              <a:rPr dirty="0"/>
              <a:t>ease</a:t>
            </a:r>
            <a:r>
              <a:rPr spc="-30" dirty="0"/>
              <a:t> </a:t>
            </a:r>
            <a:r>
              <a:rPr spc="-5" dirty="0"/>
              <a:t>burden</a:t>
            </a:r>
            <a:r>
              <a:rPr spc="-1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spc="-5" dirty="0"/>
              <a:t>DWQR</a:t>
            </a:r>
            <a:r>
              <a:rPr spc="-20" dirty="0"/>
              <a:t> </a:t>
            </a:r>
            <a:r>
              <a:rPr spc="-5" dirty="0"/>
              <a:t>return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600" y="2133600"/>
            <a:ext cx="2026920" cy="1682750"/>
            <a:chOff x="326136" y="2840735"/>
            <a:chExt cx="2026920" cy="16827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090" y="2853689"/>
              <a:ext cx="2001012" cy="16565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9090" y="2853689"/>
              <a:ext cx="2001520" cy="1656714"/>
            </a:xfrm>
            <a:custGeom>
              <a:avLst/>
              <a:gdLst/>
              <a:ahLst/>
              <a:cxnLst/>
              <a:rect l="l" t="t" r="r" b="b"/>
              <a:pathLst>
                <a:path w="2001520" h="1656714">
                  <a:moveTo>
                    <a:pt x="0" y="165608"/>
                  </a:moveTo>
                  <a:lnTo>
                    <a:pt x="5917" y="121590"/>
                  </a:lnTo>
                  <a:lnTo>
                    <a:pt x="22617" y="82032"/>
                  </a:lnTo>
                  <a:lnTo>
                    <a:pt x="48520" y="48513"/>
                  </a:lnTo>
                  <a:lnTo>
                    <a:pt x="82047" y="22615"/>
                  </a:lnTo>
                  <a:lnTo>
                    <a:pt x="121620" y="5917"/>
                  </a:lnTo>
                  <a:lnTo>
                    <a:pt x="165658" y="0"/>
                  </a:lnTo>
                  <a:lnTo>
                    <a:pt x="1835404" y="0"/>
                  </a:lnTo>
                  <a:lnTo>
                    <a:pt x="1879421" y="5917"/>
                  </a:lnTo>
                  <a:lnTo>
                    <a:pt x="1918979" y="22615"/>
                  </a:lnTo>
                  <a:lnTo>
                    <a:pt x="1952498" y="48514"/>
                  </a:lnTo>
                  <a:lnTo>
                    <a:pt x="1978396" y="82032"/>
                  </a:lnTo>
                  <a:lnTo>
                    <a:pt x="1995094" y="121590"/>
                  </a:lnTo>
                  <a:lnTo>
                    <a:pt x="2001012" y="165608"/>
                  </a:lnTo>
                  <a:lnTo>
                    <a:pt x="2001012" y="1490980"/>
                  </a:lnTo>
                  <a:lnTo>
                    <a:pt x="1995094" y="1534997"/>
                  </a:lnTo>
                  <a:lnTo>
                    <a:pt x="1978396" y="1574555"/>
                  </a:lnTo>
                  <a:lnTo>
                    <a:pt x="1952498" y="1608074"/>
                  </a:lnTo>
                  <a:lnTo>
                    <a:pt x="1918979" y="1633972"/>
                  </a:lnTo>
                  <a:lnTo>
                    <a:pt x="1879421" y="1650670"/>
                  </a:lnTo>
                  <a:lnTo>
                    <a:pt x="1835404" y="1656588"/>
                  </a:lnTo>
                  <a:lnTo>
                    <a:pt x="165658" y="1656588"/>
                  </a:lnTo>
                  <a:lnTo>
                    <a:pt x="121620" y="1650670"/>
                  </a:lnTo>
                  <a:lnTo>
                    <a:pt x="82047" y="1633972"/>
                  </a:lnTo>
                  <a:lnTo>
                    <a:pt x="48520" y="1608074"/>
                  </a:lnTo>
                  <a:lnTo>
                    <a:pt x="22617" y="1574555"/>
                  </a:lnTo>
                  <a:lnTo>
                    <a:pt x="5917" y="1534997"/>
                  </a:lnTo>
                  <a:lnTo>
                    <a:pt x="0" y="1490980"/>
                  </a:lnTo>
                  <a:lnTo>
                    <a:pt x="0" y="1656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8521" y="1118729"/>
            <a:ext cx="8711571" cy="442652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8546" y="227919"/>
            <a:ext cx="627151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spc="-280" dirty="0"/>
              <a:t>Ge</a:t>
            </a:r>
            <a:r>
              <a:rPr spc="-170" dirty="0"/>
              <a:t>t</a:t>
            </a:r>
            <a:r>
              <a:rPr spc="-190" dirty="0"/>
              <a:t>tin</a:t>
            </a:r>
            <a:r>
              <a:rPr spc="-225" dirty="0"/>
              <a:t>g</a:t>
            </a:r>
            <a:r>
              <a:rPr spc="-95" dirty="0"/>
              <a:t> </a:t>
            </a:r>
            <a:r>
              <a:rPr spc="-110" dirty="0"/>
              <a:t>Star</a:t>
            </a:r>
            <a:r>
              <a:rPr spc="-130" dirty="0"/>
              <a:t>te</a:t>
            </a:r>
            <a:r>
              <a:rPr spc="-135" dirty="0"/>
              <a:t>d</a:t>
            </a:r>
            <a:r>
              <a:rPr lang="en-GB" spc="-135" dirty="0"/>
              <a:t> Part 2</a:t>
            </a:r>
            <a:endParaRPr spc="-135" dirty="0"/>
          </a:p>
        </p:txBody>
      </p:sp>
      <p:sp>
        <p:nvSpPr>
          <p:cNvPr id="4" name="object 4"/>
          <p:cNvSpPr txBox="1"/>
          <p:nvPr/>
        </p:nvSpPr>
        <p:spPr>
          <a:xfrm>
            <a:off x="2474722" y="1356105"/>
            <a:ext cx="6497320" cy="322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33399"/>
                </a:solidFill>
                <a:latin typeface="Tahoma"/>
                <a:cs typeface="Tahoma"/>
              </a:rPr>
              <a:t>RA</a:t>
            </a:r>
            <a:r>
              <a:rPr sz="24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Tool</a:t>
            </a:r>
            <a:r>
              <a:rPr sz="24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333399"/>
                </a:solidFill>
                <a:latin typeface="Tahoma"/>
                <a:cs typeface="Tahoma"/>
              </a:rPr>
              <a:t>should</a:t>
            </a:r>
            <a:r>
              <a:rPr sz="24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24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333399"/>
                </a:solidFill>
                <a:latin typeface="Tahoma"/>
                <a:cs typeface="Tahoma"/>
              </a:rPr>
              <a:t>released</a:t>
            </a:r>
            <a:r>
              <a:rPr sz="24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24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next</a:t>
            </a:r>
            <a:r>
              <a:rPr sz="24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333399"/>
                </a:solidFill>
                <a:latin typeface="Tahoma"/>
                <a:cs typeface="Tahoma"/>
              </a:rPr>
              <a:t>few</a:t>
            </a:r>
            <a:r>
              <a:rPr sz="24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333399"/>
                </a:solidFill>
                <a:latin typeface="Tahoma"/>
                <a:cs typeface="Tahoma"/>
              </a:rPr>
              <a:t>weeks</a:t>
            </a:r>
            <a:endParaRPr sz="24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242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One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LA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contact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 be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set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up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sent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link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Contact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set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up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other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users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within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LA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May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period to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allow</a:t>
            </a:r>
            <a:r>
              <a:rPr sz="1800" spc="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users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“play”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with</a:t>
            </a:r>
            <a:r>
              <a:rPr sz="1800" spc="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system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2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levels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access</a:t>
            </a:r>
            <a:endParaRPr sz="180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757555" algn="l"/>
                <a:tab pos="7581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Interrogator</a:t>
            </a:r>
            <a:r>
              <a:rPr sz="18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(read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only)</a:t>
            </a:r>
            <a:endParaRPr sz="1800">
              <a:latin typeface="Tahoma"/>
              <a:cs typeface="Tahoma"/>
            </a:endParaRPr>
          </a:p>
          <a:p>
            <a:pPr marL="757555" lvl="1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757555" algn="l"/>
                <a:tab pos="7581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Risk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assessor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(read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write)</a:t>
            </a:r>
            <a:endParaRPr sz="1800">
              <a:latin typeface="Tahoma"/>
              <a:cs typeface="Tahoma"/>
            </a:endParaRPr>
          </a:p>
          <a:p>
            <a:pPr marL="300355" marR="5080" indent="-288290">
              <a:lnSpc>
                <a:spcPts val="1930"/>
              </a:lnSpc>
              <a:spcBef>
                <a:spcPts val="35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Helpful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if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LAs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decide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what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they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initially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apply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at </a:t>
            </a:r>
            <a:r>
              <a:rPr sz="1800" spc="-5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same time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7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Future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users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added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 after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as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needed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6833" y="141858"/>
            <a:ext cx="495744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0670" marR="5080" indent="-1538605">
              <a:spcBef>
                <a:spcPts val="100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-229" dirty="0"/>
              <a:t>of</a:t>
            </a:r>
            <a:r>
              <a:rPr spc="-12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0" dirty="0"/>
              <a:t>Tool  </a:t>
            </a:r>
            <a:r>
              <a:rPr spc="-180" dirty="0"/>
              <a:t>Register</a:t>
            </a:r>
            <a:r>
              <a:rPr lang="en-GB" spc="-180" dirty="0"/>
              <a:t> Part 1</a:t>
            </a:r>
            <a:endParaRPr spc="-180" dirty="0"/>
          </a:p>
        </p:txBody>
      </p:sp>
      <p:pic>
        <p:nvPicPr>
          <p:cNvPr id="3" name="object 3" descr="Print Screen of a Test Risk Assessment the Source pag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373" y="1700783"/>
            <a:ext cx="8453627" cy="2808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91868" y="4652771"/>
            <a:ext cx="8496300" cy="600164"/>
          </a:xfrm>
          <a:prstGeom prst="rect">
            <a:avLst/>
          </a:prstGeom>
          <a:solidFill>
            <a:srgbClr val="B9DDE0"/>
          </a:solidFill>
          <a:ln w="9144">
            <a:solidFill>
              <a:srgbClr val="2C2C89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377190" indent="-287020">
              <a:spcBef>
                <a:spcPts val="360"/>
              </a:spcBef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Add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as many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sources,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 tanks, properties</a:t>
            </a:r>
            <a:r>
              <a:rPr spc="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as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you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 need –</a:t>
            </a:r>
            <a:r>
              <a:rPr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this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will</a:t>
            </a:r>
            <a:r>
              <a:rPr spc="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structure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RA</a:t>
            </a:r>
            <a:endParaRPr>
              <a:latin typeface="Tahoma"/>
              <a:cs typeface="Tahoma"/>
            </a:endParaRPr>
          </a:p>
          <a:p>
            <a:pPr marL="377190" indent="-287020"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Select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relevant</a:t>
            </a:r>
            <a:r>
              <a:rPr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treatment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 processes</a:t>
            </a:r>
            <a:endParaRPr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6832" y="141858"/>
            <a:ext cx="5755768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0670" marR="5080" indent="-1538605">
              <a:spcBef>
                <a:spcPts val="100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-229" dirty="0"/>
              <a:t>of</a:t>
            </a:r>
            <a:r>
              <a:rPr spc="-12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0" dirty="0"/>
              <a:t>Tool  </a:t>
            </a:r>
            <a:r>
              <a:rPr spc="-180" dirty="0"/>
              <a:t>Register</a:t>
            </a:r>
            <a:r>
              <a:rPr lang="en-GB" spc="-180" dirty="0"/>
              <a:t> Part 2</a:t>
            </a:r>
            <a:endParaRPr spc="-18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373" y="1700783"/>
            <a:ext cx="8453627" cy="2808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91868" y="4652771"/>
            <a:ext cx="8496300" cy="600164"/>
          </a:xfrm>
          <a:prstGeom prst="rect">
            <a:avLst/>
          </a:prstGeom>
          <a:solidFill>
            <a:srgbClr val="B9DDE0"/>
          </a:solidFill>
          <a:ln w="9144">
            <a:solidFill>
              <a:srgbClr val="2C2C89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377190" indent="-287020">
              <a:spcBef>
                <a:spcPts val="360"/>
              </a:spcBef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Add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as many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sources,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 tanks, properties</a:t>
            </a:r>
            <a:r>
              <a:rPr spc="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as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you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 need –</a:t>
            </a:r>
            <a:r>
              <a:rPr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this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will</a:t>
            </a:r>
            <a:r>
              <a:rPr spc="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structure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2C2C89"/>
                </a:solidFill>
                <a:latin typeface="Tahoma"/>
                <a:cs typeface="Tahoma"/>
              </a:rPr>
              <a:t>RA</a:t>
            </a:r>
            <a:endParaRPr>
              <a:latin typeface="Tahoma"/>
              <a:cs typeface="Tahoma"/>
            </a:endParaRPr>
          </a:p>
          <a:p>
            <a:pPr marL="377190" indent="-287020"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Select</a:t>
            </a:r>
            <a:r>
              <a:rPr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relevant</a:t>
            </a:r>
            <a:r>
              <a:rPr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2C2C89"/>
                </a:solidFill>
                <a:latin typeface="Tahoma"/>
                <a:cs typeface="Tahoma"/>
              </a:rPr>
              <a:t>treatment</a:t>
            </a:r>
            <a:r>
              <a:rPr spc="-10" dirty="0">
                <a:solidFill>
                  <a:srgbClr val="2C2C89"/>
                </a:solidFill>
                <a:latin typeface="Tahoma"/>
                <a:cs typeface="Tahoma"/>
              </a:rPr>
              <a:t> processes</a:t>
            </a:r>
            <a:endParaRPr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1868" y="5661659"/>
            <a:ext cx="8496300" cy="322524"/>
          </a:xfrm>
          <a:prstGeom prst="rect">
            <a:avLst/>
          </a:prstGeom>
          <a:solidFill>
            <a:srgbClr val="45969F"/>
          </a:solidFill>
          <a:ln w="9144">
            <a:solidFill>
              <a:srgbClr val="2C2C89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377190" indent="-287020">
              <a:spcBef>
                <a:spcPts val="355"/>
              </a:spcBef>
              <a:buFont typeface="Arial MT"/>
              <a:buChar char="•"/>
              <a:tabLst>
                <a:tab pos="377190" algn="l"/>
                <a:tab pos="377825" algn="l"/>
              </a:tabLst>
            </a:pP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Don’t</a:t>
            </a:r>
            <a:r>
              <a:rPr b="1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worry</a:t>
            </a:r>
            <a:r>
              <a:rPr b="1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FFFF00"/>
                </a:solidFill>
                <a:latin typeface="Tahoma"/>
                <a:cs typeface="Tahoma"/>
              </a:rPr>
              <a:t>–</a:t>
            </a:r>
            <a:r>
              <a:rPr b="1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you</a:t>
            </a:r>
            <a:r>
              <a:rPr b="1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can</a:t>
            </a:r>
            <a:r>
              <a:rPr b="1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make</a:t>
            </a:r>
            <a:r>
              <a:rPr b="1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changes</a:t>
            </a:r>
            <a:r>
              <a:rPr b="1" dirty="0">
                <a:solidFill>
                  <a:srgbClr val="FFFF00"/>
                </a:solidFill>
                <a:latin typeface="Tahoma"/>
                <a:cs typeface="Tahoma"/>
              </a:rPr>
              <a:t> at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FFFF00"/>
                </a:solidFill>
                <a:latin typeface="Tahoma"/>
                <a:cs typeface="Tahoma"/>
              </a:rPr>
              <a:t>any</a:t>
            </a:r>
            <a:r>
              <a:rPr b="1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b="1" spc="-5" dirty="0">
                <a:solidFill>
                  <a:srgbClr val="FFFF00"/>
                </a:solidFill>
                <a:latin typeface="Tahoma"/>
                <a:cs typeface="Tahoma"/>
              </a:rPr>
              <a:t>stage</a:t>
            </a:r>
            <a:endParaRPr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6833" y="141858"/>
            <a:ext cx="495744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0670" marR="5080" indent="-1538605">
              <a:spcBef>
                <a:spcPts val="100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-229" dirty="0"/>
              <a:t>of</a:t>
            </a:r>
            <a:r>
              <a:rPr spc="-12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0" dirty="0"/>
              <a:t>Tool  </a:t>
            </a:r>
            <a:r>
              <a:rPr spc="-180" dirty="0"/>
              <a:t>Register</a:t>
            </a:r>
            <a:r>
              <a:rPr lang="en-GB" spc="-180" dirty="0"/>
              <a:t> Part 3</a:t>
            </a:r>
            <a:endParaRPr spc="-18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1263" y="1653540"/>
            <a:ext cx="8510778" cy="1381505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40074" y="1632651"/>
            <a:ext cx="4857115" cy="85915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spcBef>
                <a:spcPts val="850"/>
              </a:spcBef>
            </a:pP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Mapping</a:t>
            </a:r>
            <a:r>
              <a:rPr sz="1700" spc="-4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45" dirty="0">
                <a:solidFill>
                  <a:srgbClr val="2C2C89"/>
                </a:solidFill>
                <a:latin typeface="Tahoma"/>
                <a:cs typeface="Tahoma"/>
              </a:rPr>
              <a:t>Tool</a:t>
            </a:r>
            <a:endParaRPr sz="1700">
              <a:latin typeface="Tahoma"/>
              <a:cs typeface="Tahoma"/>
            </a:endParaRPr>
          </a:p>
          <a:p>
            <a:pPr marL="127000" indent="-114300">
              <a:spcBef>
                <a:spcPts val="56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Plots </a:t>
            </a: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Sources,</a:t>
            </a:r>
            <a:r>
              <a:rPr sz="1300" spc="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C2C89"/>
                </a:solidFill>
                <a:latin typeface="Tahoma"/>
                <a:cs typeface="Tahoma"/>
              </a:rPr>
              <a:t>Tanks,</a:t>
            </a:r>
            <a:r>
              <a:rPr sz="1300" spc="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Props</a:t>
            </a:r>
            <a:r>
              <a:rPr sz="130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automatically</a:t>
            </a:r>
            <a:r>
              <a:rPr sz="1300" spc="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based on</a:t>
            </a:r>
            <a:r>
              <a:rPr sz="1300" spc="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info</a:t>
            </a:r>
            <a:r>
              <a:rPr sz="1300" spc="1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provided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90"/>
              </a:spcBef>
              <a:buChar char="•"/>
              <a:tabLst>
                <a:tab pos="127000" algn="l"/>
              </a:tabLst>
            </a:pP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Facility</a:t>
            </a:r>
            <a:r>
              <a:rPr sz="13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to</a:t>
            </a:r>
            <a:r>
              <a:rPr sz="1300" spc="-2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draw</a:t>
            </a: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 pipes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31264" y="1805940"/>
            <a:ext cx="8510905" cy="4050665"/>
            <a:chOff x="207263" y="1805939"/>
            <a:chExt cx="8510905" cy="40506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083" y="1805939"/>
              <a:ext cx="1094993" cy="11026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263" y="3051047"/>
              <a:ext cx="8510778" cy="13815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608" y="3203435"/>
              <a:ext cx="1091946" cy="11026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263" y="4447044"/>
              <a:ext cx="8510778" cy="1408938"/>
            </a:xfrm>
            <a:prstGeom prst="rect">
              <a:avLst/>
            </a:prstGeom>
          </p:spPr>
        </p:pic>
      </p:grp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40073" y="3029582"/>
            <a:ext cx="2622550" cy="267589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spcBef>
                <a:spcPts val="855"/>
              </a:spcBef>
            </a:pP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Ability</a:t>
            </a:r>
            <a:r>
              <a:rPr sz="1700" spc="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to</a:t>
            </a:r>
            <a:r>
              <a:rPr sz="1700" spc="-1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attach</a:t>
            </a:r>
            <a:r>
              <a:rPr sz="1700" spc="-35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2C2C89"/>
                </a:solidFill>
                <a:latin typeface="Tahoma"/>
                <a:cs typeface="Tahoma"/>
              </a:rPr>
              <a:t>documents</a:t>
            </a:r>
            <a:endParaRPr sz="1700">
              <a:latin typeface="Tahoma"/>
              <a:cs typeface="Tahoma"/>
            </a:endParaRPr>
          </a:p>
          <a:p>
            <a:pPr marL="127000" indent="-114300">
              <a:spcBef>
                <a:spcPts val="56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Photos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Letters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Spreadsheets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2C2C89"/>
              </a:buClr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>
              <a:spcBef>
                <a:spcPts val="35"/>
              </a:spcBef>
              <a:buClr>
                <a:srgbClr val="2C2C89"/>
              </a:buClr>
              <a:buFont typeface="Tahoma"/>
              <a:buChar char="•"/>
            </a:pPr>
            <a:endParaRPr sz="1400">
              <a:latin typeface="Tahoma"/>
              <a:cs typeface="Tahoma"/>
            </a:endParaRPr>
          </a:p>
          <a:p>
            <a:pPr marL="12700"/>
            <a:r>
              <a:rPr sz="1700" dirty="0">
                <a:solidFill>
                  <a:srgbClr val="2C2C89"/>
                </a:solidFill>
                <a:latin typeface="Tahoma"/>
                <a:cs typeface="Tahoma"/>
              </a:rPr>
              <a:t>UPRN</a:t>
            </a:r>
            <a:r>
              <a:rPr sz="1700" spc="-90" dirty="0">
                <a:solidFill>
                  <a:srgbClr val="2C2C8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2C2C89"/>
                </a:solidFill>
                <a:latin typeface="Tahoma"/>
                <a:cs typeface="Tahoma"/>
              </a:rPr>
              <a:t>facility</a:t>
            </a:r>
            <a:endParaRPr sz="1700">
              <a:latin typeface="Tahoma"/>
              <a:cs typeface="Tahoma"/>
            </a:endParaRPr>
          </a:p>
          <a:p>
            <a:pPr marL="127000" indent="-114300">
              <a:spcBef>
                <a:spcPts val="565"/>
              </a:spcBef>
              <a:buChar char="•"/>
              <a:tabLst>
                <a:tab pos="127000" algn="l"/>
              </a:tabLst>
            </a:pPr>
            <a:r>
              <a:rPr sz="1300" spc="-5" dirty="0">
                <a:solidFill>
                  <a:srgbClr val="2C2C89"/>
                </a:solidFill>
                <a:latin typeface="Tahoma"/>
                <a:cs typeface="Tahoma"/>
              </a:rPr>
              <a:t>Properties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10" dirty="0">
                <a:solidFill>
                  <a:srgbClr val="2C2C89"/>
                </a:solidFill>
                <a:latin typeface="Tahoma"/>
                <a:cs typeface="Tahoma"/>
              </a:rPr>
              <a:t>Sources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300" spc="-35" dirty="0">
                <a:solidFill>
                  <a:srgbClr val="2C2C89"/>
                </a:solidFill>
                <a:latin typeface="Tahoma"/>
                <a:cs typeface="Tahoma"/>
              </a:rPr>
              <a:t>Tanks</a:t>
            </a:r>
            <a:endParaRPr sz="1300">
              <a:latin typeface="Tahoma"/>
              <a:cs typeface="Tahoma"/>
            </a:endParaRPr>
          </a:p>
          <a:p>
            <a:pPr marL="127000" indent="-114300">
              <a:spcBef>
                <a:spcPts val="85"/>
              </a:spcBef>
              <a:buChar char="•"/>
              <a:tabLst>
                <a:tab pos="127000" algn="l"/>
              </a:tabLst>
            </a:pPr>
            <a:r>
              <a:rPr sz="1300" spc="-20" dirty="0">
                <a:solidFill>
                  <a:srgbClr val="2C2C89"/>
                </a:solidFill>
                <a:latin typeface="Tahoma"/>
                <a:cs typeface="Tahoma"/>
              </a:rPr>
              <a:t>Treatment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97608" y="4600955"/>
            <a:ext cx="1091946" cy="11010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3800" y="93564"/>
            <a:ext cx="410032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0" dirty="0"/>
              <a:t>Overview</a:t>
            </a:r>
            <a:r>
              <a:rPr lang="en-GB" spc="-100" dirty="0"/>
              <a:t> Page</a:t>
            </a:r>
            <a:endParaRPr spc="-100" dirty="0"/>
          </a:p>
        </p:txBody>
      </p:sp>
      <p:grpSp>
        <p:nvGrpSpPr>
          <p:cNvPr id="3" name="object 3" descr="Print screen over the Risk Assessment Tool Overview page"/>
          <p:cNvGrpSpPr/>
          <p:nvPr/>
        </p:nvGrpSpPr>
        <p:grpSpPr>
          <a:xfrm>
            <a:off x="1847088" y="908303"/>
            <a:ext cx="8821420" cy="5760720"/>
            <a:chOff x="323088" y="908303"/>
            <a:chExt cx="8821420" cy="5760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908303"/>
              <a:ext cx="8569452" cy="57607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65391" y="1772411"/>
              <a:ext cx="2578735" cy="954405"/>
            </a:xfrm>
            <a:custGeom>
              <a:avLst/>
              <a:gdLst/>
              <a:ahLst/>
              <a:cxnLst/>
              <a:rect l="l" t="t" r="r" b="b"/>
              <a:pathLst>
                <a:path w="2578734" h="954405">
                  <a:moveTo>
                    <a:pt x="0" y="954024"/>
                  </a:moveTo>
                  <a:lnTo>
                    <a:pt x="2578607" y="954024"/>
                  </a:lnTo>
                  <a:lnTo>
                    <a:pt x="2578607" y="0"/>
                  </a:lnTo>
                  <a:lnTo>
                    <a:pt x="0" y="0"/>
                  </a:lnTo>
                  <a:lnTo>
                    <a:pt x="0" y="954024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0035" y="2088133"/>
              <a:ext cx="1705610" cy="168910"/>
            </a:xfrm>
            <a:custGeom>
              <a:avLst/>
              <a:gdLst/>
              <a:ahLst/>
              <a:cxnLst/>
              <a:rect l="l" t="t" r="r" b="b"/>
              <a:pathLst>
                <a:path w="1705609" h="168910">
                  <a:moveTo>
                    <a:pt x="36414" y="41613"/>
                  </a:moveTo>
                  <a:lnTo>
                    <a:pt x="25187" y="47191"/>
                  </a:lnTo>
                  <a:lnTo>
                    <a:pt x="35656" y="54322"/>
                  </a:lnTo>
                  <a:lnTo>
                    <a:pt x="1704720" y="168782"/>
                  </a:lnTo>
                  <a:lnTo>
                    <a:pt x="1705483" y="156082"/>
                  </a:lnTo>
                  <a:lnTo>
                    <a:pt x="36414" y="41613"/>
                  </a:lnTo>
                  <a:close/>
                </a:path>
                <a:path w="1705609" h="168910">
                  <a:moveTo>
                    <a:pt x="91948" y="0"/>
                  </a:moveTo>
                  <a:lnTo>
                    <a:pt x="88773" y="1524"/>
                  </a:lnTo>
                  <a:lnTo>
                    <a:pt x="0" y="45465"/>
                  </a:lnTo>
                  <a:lnTo>
                    <a:pt x="81914" y="101091"/>
                  </a:lnTo>
                  <a:lnTo>
                    <a:pt x="84836" y="103124"/>
                  </a:lnTo>
                  <a:lnTo>
                    <a:pt x="88773" y="102362"/>
                  </a:lnTo>
                  <a:lnTo>
                    <a:pt x="90804" y="99440"/>
                  </a:lnTo>
                  <a:lnTo>
                    <a:pt x="92710" y="96519"/>
                  </a:lnTo>
                  <a:lnTo>
                    <a:pt x="91948" y="92582"/>
                  </a:lnTo>
                  <a:lnTo>
                    <a:pt x="89026" y="90677"/>
                  </a:lnTo>
                  <a:lnTo>
                    <a:pt x="35656" y="54322"/>
                  </a:lnTo>
                  <a:lnTo>
                    <a:pt x="12064" y="52704"/>
                  </a:lnTo>
                  <a:lnTo>
                    <a:pt x="12953" y="40004"/>
                  </a:lnTo>
                  <a:lnTo>
                    <a:pt x="39653" y="40004"/>
                  </a:lnTo>
                  <a:lnTo>
                    <a:pt x="94361" y="12826"/>
                  </a:lnTo>
                  <a:lnTo>
                    <a:pt x="97536" y="11302"/>
                  </a:lnTo>
                  <a:lnTo>
                    <a:pt x="98805" y="7492"/>
                  </a:lnTo>
                  <a:lnTo>
                    <a:pt x="97281" y="4317"/>
                  </a:lnTo>
                  <a:lnTo>
                    <a:pt x="95758" y="1269"/>
                  </a:lnTo>
                  <a:lnTo>
                    <a:pt x="91948" y="0"/>
                  </a:lnTo>
                  <a:close/>
                </a:path>
                <a:path w="1705609" h="168910">
                  <a:moveTo>
                    <a:pt x="12953" y="40004"/>
                  </a:moveTo>
                  <a:lnTo>
                    <a:pt x="12064" y="52704"/>
                  </a:lnTo>
                  <a:lnTo>
                    <a:pt x="35656" y="54322"/>
                  </a:lnTo>
                  <a:lnTo>
                    <a:pt x="32349" y="52069"/>
                  </a:lnTo>
                  <a:lnTo>
                    <a:pt x="15366" y="52069"/>
                  </a:lnTo>
                  <a:lnTo>
                    <a:pt x="16128" y="41020"/>
                  </a:lnTo>
                  <a:lnTo>
                    <a:pt x="27768" y="41020"/>
                  </a:lnTo>
                  <a:lnTo>
                    <a:pt x="12953" y="40004"/>
                  </a:lnTo>
                  <a:close/>
                </a:path>
                <a:path w="1705609" h="168910">
                  <a:moveTo>
                    <a:pt x="16128" y="41020"/>
                  </a:moveTo>
                  <a:lnTo>
                    <a:pt x="15366" y="52069"/>
                  </a:lnTo>
                  <a:lnTo>
                    <a:pt x="25187" y="47191"/>
                  </a:lnTo>
                  <a:lnTo>
                    <a:pt x="16128" y="41020"/>
                  </a:lnTo>
                  <a:close/>
                </a:path>
                <a:path w="1705609" h="168910">
                  <a:moveTo>
                    <a:pt x="25187" y="47191"/>
                  </a:moveTo>
                  <a:lnTo>
                    <a:pt x="15366" y="52069"/>
                  </a:lnTo>
                  <a:lnTo>
                    <a:pt x="32349" y="52069"/>
                  </a:lnTo>
                  <a:lnTo>
                    <a:pt x="25187" y="47191"/>
                  </a:lnTo>
                  <a:close/>
                </a:path>
                <a:path w="1705609" h="168910">
                  <a:moveTo>
                    <a:pt x="27768" y="41020"/>
                  </a:moveTo>
                  <a:lnTo>
                    <a:pt x="16128" y="41020"/>
                  </a:lnTo>
                  <a:lnTo>
                    <a:pt x="25187" y="47191"/>
                  </a:lnTo>
                  <a:lnTo>
                    <a:pt x="36414" y="41613"/>
                  </a:lnTo>
                  <a:lnTo>
                    <a:pt x="27768" y="41020"/>
                  </a:lnTo>
                  <a:close/>
                </a:path>
                <a:path w="1705609" h="168910">
                  <a:moveTo>
                    <a:pt x="39653" y="40004"/>
                  </a:moveTo>
                  <a:lnTo>
                    <a:pt x="12953" y="40004"/>
                  </a:lnTo>
                  <a:lnTo>
                    <a:pt x="36414" y="41613"/>
                  </a:lnTo>
                  <a:lnTo>
                    <a:pt x="39653" y="400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16623" y="3023615"/>
              <a:ext cx="2592705" cy="739140"/>
            </a:xfrm>
            <a:custGeom>
              <a:avLst/>
              <a:gdLst/>
              <a:ahLst/>
              <a:cxnLst/>
              <a:rect l="l" t="t" r="r" b="b"/>
              <a:pathLst>
                <a:path w="2592704" h="739139">
                  <a:moveTo>
                    <a:pt x="2592324" y="0"/>
                  </a:moveTo>
                  <a:lnTo>
                    <a:pt x="0" y="0"/>
                  </a:lnTo>
                  <a:lnTo>
                    <a:pt x="0" y="739140"/>
                  </a:lnTo>
                  <a:lnTo>
                    <a:pt x="2592324" y="739140"/>
                  </a:lnTo>
                  <a:lnTo>
                    <a:pt x="2592324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119999" y="1795153"/>
            <a:ext cx="2472055" cy="192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1594" marR="5080">
              <a:spcBef>
                <a:spcPts val="13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Number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is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50" spc="-30" dirty="0">
                <a:solidFill>
                  <a:schemeClr val="tx2"/>
                </a:solidFill>
                <a:latin typeface="Tahoma"/>
                <a:cs typeface="Tahoma"/>
              </a:rPr>
              <a:t>your</a:t>
            </a:r>
            <a:r>
              <a:rPr sz="145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reference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–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no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need</a:t>
            </a:r>
            <a:r>
              <a:rPr sz="1400" spc="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create</a:t>
            </a:r>
            <a:r>
              <a:rPr sz="1400" spc="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anything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special</a:t>
            </a:r>
            <a:r>
              <a:rPr sz="1400" spc="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(System</a:t>
            </a:r>
            <a:r>
              <a:rPr sz="1400" spc="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creates</a:t>
            </a:r>
            <a:r>
              <a:rPr sz="1400" spc="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its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own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(hidden)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ID)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0" dirty="0">
              <a:latin typeface="Tahoma"/>
              <a:cs typeface="Tahoma"/>
            </a:endParaRPr>
          </a:p>
          <a:p>
            <a:pPr marL="12700" marR="464820">
              <a:spcBef>
                <a:spcPts val="107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Free text to describe the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supply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(should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explain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its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classification)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7459" y="2557398"/>
            <a:ext cx="1695450" cy="842010"/>
          </a:xfrm>
          <a:custGeom>
            <a:avLst/>
            <a:gdLst/>
            <a:ahLst/>
            <a:cxnLst/>
            <a:rect l="l" t="t" r="r" b="b"/>
            <a:pathLst>
              <a:path w="1695450" h="842010">
                <a:moveTo>
                  <a:pt x="35278" y="17609"/>
                </a:moveTo>
                <a:lnTo>
                  <a:pt x="22630" y="18522"/>
                </a:lnTo>
                <a:lnTo>
                  <a:pt x="29608" y="28998"/>
                </a:lnTo>
                <a:lnTo>
                  <a:pt x="1689481" y="841628"/>
                </a:lnTo>
                <a:lnTo>
                  <a:pt x="1695068" y="830199"/>
                </a:lnTo>
                <a:lnTo>
                  <a:pt x="35278" y="17609"/>
                </a:lnTo>
                <a:close/>
              </a:path>
              <a:path w="1695450" h="842010">
                <a:moveTo>
                  <a:pt x="102362" y="0"/>
                </a:moveTo>
                <a:lnTo>
                  <a:pt x="0" y="7492"/>
                </a:lnTo>
                <a:lnTo>
                  <a:pt x="54863" y="89915"/>
                </a:lnTo>
                <a:lnTo>
                  <a:pt x="56895" y="92837"/>
                </a:lnTo>
                <a:lnTo>
                  <a:pt x="60832" y="93725"/>
                </a:lnTo>
                <a:lnTo>
                  <a:pt x="63753" y="91693"/>
                </a:lnTo>
                <a:lnTo>
                  <a:pt x="66675" y="89788"/>
                </a:lnTo>
                <a:lnTo>
                  <a:pt x="67437" y="85851"/>
                </a:lnTo>
                <a:lnTo>
                  <a:pt x="65531" y="82930"/>
                </a:lnTo>
                <a:lnTo>
                  <a:pt x="29608" y="28998"/>
                </a:lnTo>
                <a:lnTo>
                  <a:pt x="8509" y="18668"/>
                </a:lnTo>
                <a:lnTo>
                  <a:pt x="14097" y="7238"/>
                </a:lnTo>
                <a:lnTo>
                  <a:pt x="105742" y="7238"/>
                </a:lnTo>
                <a:lnTo>
                  <a:pt x="105410" y="2666"/>
                </a:lnTo>
                <a:lnTo>
                  <a:pt x="102362" y="0"/>
                </a:lnTo>
                <a:close/>
              </a:path>
              <a:path w="1695450" h="842010">
                <a:moveTo>
                  <a:pt x="14097" y="7238"/>
                </a:moveTo>
                <a:lnTo>
                  <a:pt x="8509" y="18668"/>
                </a:lnTo>
                <a:lnTo>
                  <a:pt x="29608" y="28998"/>
                </a:lnTo>
                <a:lnTo>
                  <a:pt x="23150" y="19303"/>
                </a:lnTo>
                <a:lnTo>
                  <a:pt x="11811" y="19303"/>
                </a:lnTo>
                <a:lnTo>
                  <a:pt x="16637" y="9525"/>
                </a:lnTo>
                <a:lnTo>
                  <a:pt x="18766" y="9525"/>
                </a:lnTo>
                <a:lnTo>
                  <a:pt x="14097" y="7238"/>
                </a:lnTo>
                <a:close/>
              </a:path>
              <a:path w="1695450" h="842010">
                <a:moveTo>
                  <a:pt x="16637" y="9525"/>
                </a:moveTo>
                <a:lnTo>
                  <a:pt x="11811" y="19303"/>
                </a:lnTo>
                <a:lnTo>
                  <a:pt x="22630" y="18522"/>
                </a:lnTo>
                <a:lnTo>
                  <a:pt x="16637" y="9525"/>
                </a:lnTo>
                <a:close/>
              </a:path>
              <a:path w="1695450" h="842010">
                <a:moveTo>
                  <a:pt x="22630" y="18522"/>
                </a:moveTo>
                <a:lnTo>
                  <a:pt x="11811" y="19303"/>
                </a:lnTo>
                <a:lnTo>
                  <a:pt x="23150" y="19303"/>
                </a:lnTo>
                <a:lnTo>
                  <a:pt x="22630" y="18522"/>
                </a:lnTo>
                <a:close/>
              </a:path>
              <a:path w="1695450" h="842010">
                <a:moveTo>
                  <a:pt x="18766" y="9525"/>
                </a:moveTo>
                <a:lnTo>
                  <a:pt x="16637" y="9525"/>
                </a:lnTo>
                <a:lnTo>
                  <a:pt x="22630" y="18522"/>
                </a:lnTo>
                <a:lnTo>
                  <a:pt x="35278" y="17609"/>
                </a:lnTo>
                <a:lnTo>
                  <a:pt x="18766" y="9525"/>
                </a:lnTo>
                <a:close/>
              </a:path>
              <a:path w="1695450" h="842010">
                <a:moveTo>
                  <a:pt x="105742" y="7238"/>
                </a:moveTo>
                <a:lnTo>
                  <a:pt x="14097" y="7238"/>
                </a:lnTo>
                <a:lnTo>
                  <a:pt x="35278" y="17609"/>
                </a:lnTo>
                <a:lnTo>
                  <a:pt x="103250" y="12700"/>
                </a:lnTo>
                <a:lnTo>
                  <a:pt x="105917" y="9651"/>
                </a:lnTo>
                <a:lnTo>
                  <a:pt x="105742" y="72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6148" y="856488"/>
            <a:ext cx="4114800" cy="183337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6148" y="2781300"/>
            <a:ext cx="5573268" cy="3499104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68700" y="110109"/>
            <a:ext cx="50330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95" dirty="0"/>
              <a:t>Registration</a:t>
            </a:r>
            <a:r>
              <a:rPr spc="-130" dirty="0"/>
              <a:t> </a:t>
            </a:r>
            <a:r>
              <a:rPr spc="-195" dirty="0"/>
              <a:t>-</a:t>
            </a:r>
            <a:r>
              <a:rPr spc="-125" dirty="0"/>
              <a:t> </a:t>
            </a:r>
            <a:r>
              <a:rPr spc="-120" dirty="0"/>
              <a:t>Sources</a:t>
            </a: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845" y="1082039"/>
            <a:ext cx="2592705" cy="260328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2710">
              <a:spcBef>
                <a:spcPts val="35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Click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add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source…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4095" y="1229614"/>
            <a:ext cx="5340985" cy="471805"/>
          </a:xfrm>
          <a:custGeom>
            <a:avLst/>
            <a:gdLst/>
            <a:ahLst/>
            <a:cxnLst/>
            <a:rect l="l" t="t" r="r" b="b"/>
            <a:pathLst>
              <a:path w="5340985" h="471805">
                <a:moveTo>
                  <a:pt x="84289" y="368426"/>
                </a:moveTo>
                <a:lnTo>
                  <a:pt x="81419" y="370459"/>
                </a:lnTo>
                <a:lnTo>
                  <a:pt x="0" y="426974"/>
                </a:lnTo>
                <a:lnTo>
                  <a:pt x="92417" y="471550"/>
                </a:lnTo>
                <a:lnTo>
                  <a:pt x="96215" y="470153"/>
                </a:lnTo>
                <a:lnTo>
                  <a:pt x="97739" y="467106"/>
                </a:lnTo>
                <a:lnTo>
                  <a:pt x="99263" y="463931"/>
                </a:lnTo>
                <a:lnTo>
                  <a:pt x="97929" y="460121"/>
                </a:lnTo>
                <a:lnTo>
                  <a:pt x="40310" y="432308"/>
                </a:lnTo>
                <a:lnTo>
                  <a:pt x="12814" y="432308"/>
                </a:lnTo>
                <a:lnTo>
                  <a:pt x="11811" y="419608"/>
                </a:lnTo>
                <a:lnTo>
                  <a:pt x="35527" y="417740"/>
                </a:lnTo>
                <a:lnTo>
                  <a:pt x="88658" y="380873"/>
                </a:lnTo>
                <a:lnTo>
                  <a:pt x="91541" y="378840"/>
                </a:lnTo>
                <a:lnTo>
                  <a:pt x="92252" y="374903"/>
                </a:lnTo>
                <a:lnTo>
                  <a:pt x="90246" y="372110"/>
                </a:lnTo>
                <a:lnTo>
                  <a:pt x="88252" y="369188"/>
                </a:lnTo>
                <a:lnTo>
                  <a:pt x="84289" y="368426"/>
                </a:lnTo>
                <a:close/>
              </a:path>
              <a:path w="5340985" h="471805">
                <a:moveTo>
                  <a:pt x="35527" y="417740"/>
                </a:moveTo>
                <a:lnTo>
                  <a:pt x="11811" y="419608"/>
                </a:lnTo>
                <a:lnTo>
                  <a:pt x="12814" y="432308"/>
                </a:lnTo>
                <a:lnTo>
                  <a:pt x="27327" y="431164"/>
                </a:lnTo>
                <a:lnTo>
                  <a:pt x="16179" y="431164"/>
                </a:lnTo>
                <a:lnTo>
                  <a:pt x="15316" y="420243"/>
                </a:lnTo>
                <a:lnTo>
                  <a:pt x="31920" y="420243"/>
                </a:lnTo>
                <a:lnTo>
                  <a:pt x="35527" y="417740"/>
                </a:lnTo>
                <a:close/>
              </a:path>
              <a:path w="5340985" h="471805">
                <a:moveTo>
                  <a:pt x="36453" y="430446"/>
                </a:moveTo>
                <a:lnTo>
                  <a:pt x="12814" y="432308"/>
                </a:lnTo>
                <a:lnTo>
                  <a:pt x="40310" y="432308"/>
                </a:lnTo>
                <a:lnTo>
                  <a:pt x="36453" y="430446"/>
                </a:lnTo>
                <a:close/>
              </a:path>
              <a:path w="5340985" h="471805">
                <a:moveTo>
                  <a:pt x="15316" y="420243"/>
                </a:moveTo>
                <a:lnTo>
                  <a:pt x="16179" y="431164"/>
                </a:lnTo>
                <a:lnTo>
                  <a:pt x="25108" y="424969"/>
                </a:lnTo>
                <a:lnTo>
                  <a:pt x="15316" y="420243"/>
                </a:lnTo>
                <a:close/>
              </a:path>
              <a:path w="5340985" h="471805">
                <a:moveTo>
                  <a:pt x="25108" y="424969"/>
                </a:moveTo>
                <a:lnTo>
                  <a:pt x="16179" y="431164"/>
                </a:lnTo>
                <a:lnTo>
                  <a:pt x="27327" y="431164"/>
                </a:lnTo>
                <a:lnTo>
                  <a:pt x="36453" y="430446"/>
                </a:lnTo>
                <a:lnTo>
                  <a:pt x="25108" y="424969"/>
                </a:lnTo>
                <a:close/>
              </a:path>
              <a:path w="5340985" h="471805">
                <a:moveTo>
                  <a:pt x="5339613" y="0"/>
                </a:moveTo>
                <a:lnTo>
                  <a:pt x="35527" y="417740"/>
                </a:lnTo>
                <a:lnTo>
                  <a:pt x="25108" y="424969"/>
                </a:lnTo>
                <a:lnTo>
                  <a:pt x="36453" y="430446"/>
                </a:lnTo>
                <a:lnTo>
                  <a:pt x="5340629" y="12700"/>
                </a:lnTo>
                <a:lnTo>
                  <a:pt x="5339613" y="0"/>
                </a:lnTo>
                <a:close/>
              </a:path>
              <a:path w="5340985" h="471805">
                <a:moveTo>
                  <a:pt x="31920" y="420243"/>
                </a:moveTo>
                <a:lnTo>
                  <a:pt x="15316" y="420243"/>
                </a:lnTo>
                <a:lnTo>
                  <a:pt x="25108" y="424969"/>
                </a:lnTo>
                <a:lnTo>
                  <a:pt x="31920" y="4202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845" y="1915668"/>
            <a:ext cx="2592705" cy="260969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710">
              <a:spcBef>
                <a:spcPts val="355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UPRN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not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compulsory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4193" y="2064005"/>
            <a:ext cx="5975985" cy="1871345"/>
            <a:chOff x="3060192" y="2064004"/>
            <a:chExt cx="5975985" cy="1871345"/>
          </a:xfrm>
        </p:grpSpPr>
        <p:sp>
          <p:nvSpPr>
            <p:cNvPr id="9" name="object 9"/>
            <p:cNvSpPr/>
            <p:nvPr/>
          </p:nvSpPr>
          <p:spPr>
            <a:xfrm>
              <a:off x="3060192" y="2064004"/>
              <a:ext cx="3315970" cy="1871345"/>
            </a:xfrm>
            <a:custGeom>
              <a:avLst/>
              <a:gdLst/>
              <a:ahLst/>
              <a:cxnLst/>
              <a:rect l="l" t="t" r="r" b="b"/>
              <a:pathLst>
                <a:path w="3315970" h="1871345">
                  <a:moveTo>
                    <a:pt x="55752" y="1779905"/>
                  </a:moveTo>
                  <a:lnTo>
                    <a:pt x="51815" y="1780921"/>
                  </a:lnTo>
                  <a:lnTo>
                    <a:pt x="0" y="1869440"/>
                  </a:lnTo>
                  <a:lnTo>
                    <a:pt x="99059" y="1870964"/>
                  </a:lnTo>
                  <a:lnTo>
                    <a:pt x="102615" y="1871091"/>
                  </a:lnTo>
                  <a:lnTo>
                    <a:pt x="104774" y="1868932"/>
                  </a:lnTo>
                  <a:lnTo>
                    <a:pt x="13969" y="1868932"/>
                  </a:lnTo>
                  <a:lnTo>
                    <a:pt x="7746" y="1857756"/>
                  </a:lnTo>
                  <a:lnTo>
                    <a:pt x="28337" y="1846169"/>
                  </a:lnTo>
                  <a:lnTo>
                    <a:pt x="62864" y="1787398"/>
                  </a:lnTo>
                  <a:lnTo>
                    <a:pt x="61849" y="1783461"/>
                  </a:lnTo>
                  <a:lnTo>
                    <a:pt x="55752" y="1779905"/>
                  </a:lnTo>
                  <a:close/>
                </a:path>
                <a:path w="3315970" h="1871345">
                  <a:moveTo>
                    <a:pt x="28337" y="1846169"/>
                  </a:moveTo>
                  <a:lnTo>
                    <a:pt x="7746" y="1857756"/>
                  </a:lnTo>
                  <a:lnTo>
                    <a:pt x="13969" y="1868932"/>
                  </a:lnTo>
                  <a:lnTo>
                    <a:pt x="18258" y="1866519"/>
                  </a:lnTo>
                  <a:lnTo>
                    <a:pt x="16382" y="1866519"/>
                  </a:lnTo>
                  <a:lnTo>
                    <a:pt x="11049" y="1856994"/>
                  </a:lnTo>
                  <a:lnTo>
                    <a:pt x="21978" y="1856994"/>
                  </a:lnTo>
                  <a:lnTo>
                    <a:pt x="28337" y="1846169"/>
                  </a:lnTo>
                  <a:close/>
                </a:path>
                <a:path w="3315970" h="1871345">
                  <a:moveTo>
                    <a:pt x="34583" y="1857332"/>
                  </a:moveTo>
                  <a:lnTo>
                    <a:pt x="13969" y="1868932"/>
                  </a:lnTo>
                  <a:lnTo>
                    <a:pt x="104774" y="1868932"/>
                  </a:lnTo>
                  <a:lnTo>
                    <a:pt x="105409" y="1868297"/>
                  </a:lnTo>
                  <a:lnTo>
                    <a:pt x="105473" y="1866519"/>
                  </a:lnTo>
                  <a:lnTo>
                    <a:pt x="105537" y="1861312"/>
                  </a:lnTo>
                  <a:lnTo>
                    <a:pt x="102743" y="1858391"/>
                  </a:lnTo>
                  <a:lnTo>
                    <a:pt x="99313" y="1858264"/>
                  </a:lnTo>
                  <a:lnTo>
                    <a:pt x="34583" y="1857332"/>
                  </a:lnTo>
                  <a:close/>
                </a:path>
                <a:path w="3315970" h="1871345">
                  <a:moveTo>
                    <a:pt x="11049" y="1856994"/>
                  </a:moveTo>
                  <a:lnTo>
                    <a:pt x="16382" y="1866519"/>
                  </a:lnTo>
                  <a:lnTo>
                    <a:pt x="21887" y="1857149"/>
                  </a:lnTo>
                  <a:lnTo>
                    <a:pt x="11049" y="1856994"/>
                  </a:lnTo>
                  <a:close/>
                </a:path>
                <a:path w="3315970" h="1871345">
                  <a:moveTo>
                    <a:pt x="21887" y="1857149"/>
                  </a:moveTo>
                  <a:lnTo>
                    <a:pt x="16382" y="1866519"/>
                  </a:lnTo>
                  <a:lnTo>
                    <a:pt x="18258" y="1866519"/>
                  </a:lnTo>
                  <a:lnTo>
                    <a:pt x="34583" y="1857332"/>
                  </a:lnTo>
                  <a:lnTo>
                    <a:pt x="21887" y="1857149"/>
                  </a:lnTo>
                  <a:close/>
                </a:path>
                <a:path w="3315970" h="1871345">
                  <a:moveTo>
                    <a:pt x="3309238" y="0"/>
                  </a:moveTo>
                  <a:lnTo>
                    <a:pt x="28337" y="1846169"/>
                  </a:lnTo>
                  <a:lnTo>
                    <a:pt x="21887" y="1857149"/>
                  </a:lnTo>
                  <a:lnTo>
                    <a:pt x="34583" y="1857332"/>
                  </a:lnTo>
                  <a:lnTo>
                    <a:pt x="3315461" y="11175"/>
                  </a:lnTo>
                  <a:lnTo>
                    <a:pt x="3309238" y="0"/>
                  </a:lnTo>
                  <a:close/>
                </a:path>
                <a:path w="3315970" h="1871345">
                  <a:moveTo>
                    <a:pt x="21978" y="1856994"/>
                  </a:moveTo>
                  <a:lnTo>
                    <a:pt x="11049" y="1856994"/>
                  </a:lnTo>
                  <a:lnTo>
                    <a:pt x="21887" y="1857149"/>
                  </a:lnTo>
                  <a:lnTo>
                    <a:pt x="21978" y="18569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83808" y="2781300"/>
              <a:ext cx="2952115" cy="523240"/>
            </a:xfrm>
            <a:custGeom>
              <a:avLst/>
              <a:gdLst/>
              <a:ahLst/>
              <a:cxnLst/>
              <a:rect l="l" t="t" r="r" b="b"/>
              <a:pathLst>
                <a:path w="2952115" h="523239">
                  <a:moveTo>
                    <a:pt x="2951988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2951988" y="522732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88071" y="2813050"/>
            <a:ext cx="26758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Standard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drop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down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list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of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source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12700"/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types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(editable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by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DWQR)</a:t>
            </a: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76671" y="3036823"/>
            <a:ext cx="2235200" cy="3737610"/>
            <a:chOff x="3852671" y="3036823"/>
            <a:chExt cx="2235200" cy="3737610"/>
          </a:xfrm>
        </p:grpSpPr>
        <p:sp>
          <p:nvSpPr>
            <p:cNvPr id="13" name="object 13"/>
            <p:cNvSpPr/>
            <p:nvPr/>
          </p:nvSpPr>
          <p:spPr>
            <a:xfrm>
              <a:off x="3852671" y="3036823"/>
              <a:ext cx="2235200" cy="1693545"/>
            </a:xfrm>
            <a:custGeom>
              <a:avLst/>
              <a:gdLst/>
              <a:ahLst/>
              <a:cxnLst/>
              <a:rect l="l" t="t" r="r" b="b"/>
              <a:pathLst>
                <a:path w="2235200" h="1693545">
                  <a:moveTo>
                    <a:pt x="43179" y="1597278"/>
                  </a:moveTo>
                  <a:lnTo>
                    <a:pt x="39497" y="1598802"/>
                  </a:lnTo>
                  <a:lnTo>
                    <a:pt x="38100" y="1602105"/>
                  </a:lnTo>
                  <a:lnTo>
                    <a:pt x="0" y="1693545"/>
                  </a:lnTo>
                  <a:lnTo>
                    <a:pt x="21166" y="1691005"/>
                  </a:lnTo>
                  <a:lnTo>
                    <a:pt x="13842" y="1691005"/>
                  </a:lnTo>
                  <a:lnTo>
                    <a:pt x="6223" y="1680845"/>
                  </a:lnTo>
                  <a:lnTo>
                    <a:pt x="24877" y="1666725"/>
                  </a:lnTo>
                  <a:lnTo>
                    <a:pt x="49783" y="1606931"/>
                  </a:lnTo>
                  <a:lnTo>
                    <a:pt x="51180" y="1603756"/>
                  </a:lnTo>
                  <a:lnTo>
                    <a:pt x="49656" y="1599945"/>
                  </a:lnTo>
                  <a:lnTo>
                    <a:pt x="46354" y="1598676"/>
                  </a:lnTo>
                  <a:lnTo>
                    <a:pt x="43179" y="1597278"/>
                  </a:lnTo>
                  <a:close/>
                </a:path>
                <a:path w="2235200" h="1693545">
                  <a:moveTo>
                    <a:pt x="24877" y="1666725"/>
                  </a:moveTo>
                  <a:lnTo>
                    <a:pt x="6223" y="1680845"/>
                  </a:lnTo>
                  <a:lnTo>
                    <a:pt x="13842" y="1691005"/>
                  </a:lnTo>
                  <a:lnTo>
                    <a:pt x="17366" y="1688338"/>
                  </a:lnTo>
                  <a:lnTo>
                    <a:pt x="15875" y="1688338"/>
                  </a:lnTo>
                  <a:lnTo>
                    <a:pt x="9270" y="1679575"/>
                  </a:lnTo>
                  <a:lnTo>
                    <a:pt x="20065" y="1678276"/>
                  </a:lnTo>
                  <a:lnTo>
                    <a:pt x="24877" y="1666725"/>
                  </a:lnTo>
                  <a:close/>
                </a:path>
                <a:path w="2235200" h="1693545">
                  <a:moveTo>
                    <a:pt x="100329" y="1668652"/>
                  </a:moveTo>
                  <a:lnTo>
                    <a:pt x="32662" y="1676761"/>
                  </a:lnTo>
                  <a:lnTo>
                    <a:pt x="13842" y="1691005"/>
                  </a:lnTo>
                  <a:lnTo>
                    <a:pt x="21166" y="1691005"/>
                  </a:lnTo>
                  <a:lnTo>
                    <a:pt x="98425" y="1681733"/>
                  </a:lnTo>
                  <a:lnTo>
                    <a:pt x="101853" y="1681226"/>
                  </a:lnTo>
                  <a:lnTo>
                    <a:pt x="104393" y="1678051"/>
                  </a:lnTo>
                  <a:lnTo>
                    <a:pt x="103886" y="1674621"/>
                  </a:lnTo>
                  <a:lnTo>
                    <a:pt x="103504" y="1671193"/>
                  </a:lnTo>
                  <a:lnTo>
                    <a:pt x="100329" y="1668652"/>
                  </a:lnTo>
                  <a:close/>
                </a:path>
                <a:path w="2235200" h="1693545">
                  <a:moveTo>
                    <a:pt x="20065" y="1678276"/>
                  </a:moveTo>
                  <a:lnTo>
                    <a:pt x="9270" y="1679575"/>
                  </a:lnTo>
                  <a:lnTo>
                    <a:pt x="15875" y="1688338"/>
                  </a:lnTo>
                  <a:lnTo>
                    <a:pt x="20065" y="1678276"/>
                  </a:lnTo>
                  <a:close/>
                </a:path>
                <a:path w="2235200" h="1693545">
                  <a:moveTo>
                    <a:pt x="32662" y="1676761"/>
                  </a:moveTo>
                  <a:lnTo>
                    <a:pt x="20065" y="1678276"/>
                  </a:lnTo>
                  <a:lnTo>
                    <a:pt x="15875" y="1688338"/>
                  </a:lnTo>
                  <a:lnTo>
                    <a:pt x="17366" y="1688338"/>
                  </a:lnTo>
                  <a:lnTo>
                    <a:pt x="32662" y="1676761"/>
                  </a:lnTo>
                  <a:close/>
                </a:path>
                <a:path w="2235200" h="1693545">
                  <a:moveTo>
                    <a:pt x="2226944" y="0"/>
                  </a:moveTo>
                  <a:lnTo>
                    <a:pt x="24877" y="1666725"/>
                  </a:lnTo>
                  <a:lnTo>
                    <a:pt x="20065" y="1678276"/>
                  </a:lnTo>
                  <a:lnTo>
                    <a:pt x="32662" y="1676761"/>
                  </a:lnTo>
                  <a:lnTo>
                    <a:pt x="2234691" y="10160"/>
                  </a:lnTo>
                  <a:lnTo>
                    <a:pt x="22269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24299" y="6035039"/>
              <a:ext cx="1226820" cy="739140"/>
            </a:xfrm>
            <a:custGeom>
              <a:avLst/>
              <a:gdLst/>
              <a:ahLst/>
              <a:cxnLst/>
              <a:rect l="l" t="t" r="r" b="b"/>
              <a:pathLst>
                <a:path w="1226820" h="739140">
                  <a:moveTo>
                    <a:pt x="1226820" y="0"/>
                  </a:moveTo>
                  <a:lnTo>
                    <a:pt x="0" y="0"/>
                  </a:lnTo>
                  <a:lnTo>
                    <a:pt x="0" y="739140"/>
                  </a:lnTo>
                  <a:lnTo>
                    <a:pt x="1226820" y="739140"/>
                  </a:lnTo>
                  <a:lnTo>
                    <a:pt x="122682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27295" y="6067755"/>
            <a:ext cx="104457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Saves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as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you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go,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but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just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in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case!</a:t>
            </a:r>
            <a:endParaRPr sz="14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3089" y="6397815"/>
            <a:ext cx="719455" cy="265430"/>
          </a:xfrm>
          <a:custGeom>
            <a:avLst/>
            <a:gdLst/>
            <a:ahLst/>
            <a:cxnLst/>
            <a:rect l="l" t="t" r="r" b="b"/>
            <a:pathLst>
              <a:path w="719454" h="265429">
                <a:moveTo>
                  <a:pt x="683033" y="238778"/>
                </a:moveTo>
                <a:lnTo>
                  <a:pt x="616203" y="252844"/>
                </a:lnTo>
                <a:lnTo>
                  <a:pt x="614045" y="256209"/>
                </a:lnTo>
                <a:lnTo>
                  <a:pt x="614807" y="259651"/>
                </a:lnTo>
                <a:lnTo>
                  <a:pt x="615441" y="263080"/>
                </a:lnTo>
                <a:lnTo>
                  <a:pt x="618871" y="265277"/>
                </a:lnTo>
                <a:lnTo>
                  <a:pt x="709553" y="246189"/>
                </a:lnTo>
                <a:lnTo>
                  <a:pt x="705358" y="246189"/>
                </a:lnTo>
                <a:lnTo>
                  <a:pt x="683033" y="238778"/>
                </a:lnTo>
                <a:close/>
              </a:path>
              <a:path w="719454" h="265429">
                <a:moveTo>
                  <a:pt x="695363" y="236183"/>
                </a:moveTo>
                <a:lnTo>
                  <a:pt x="683033" y="238778"/>
                </a:lnTo>
                <a:lnTo>
                  <a:pt x="705358" y="246189"/>
                </a:lnTo>
                <a:lnTo>
                  <a:pt x="705955" y="244360"/>
                </a:lnTo>
                <a:lnTo>
                  <a:pt x="702563" y="244360"/>
                </a:lnTo>
                <a:lnTo>
                  <a:pt x="695363" y="236183"/>
                </a:lnTo>
                <a:close/>
              </a:path>
              <a:path w="719454" h="265429">
                <a:moveTo>
                  <a:pt x="647446" y="166878"/>
                </a:moveTo>
                <a:lnTo>
                  <a:pt x="642112" y="171513"/>
                </a:lnTo>
                <a:lnTo>
                  <a:pt x="641858" y="175526"/>
                </a:lnTo>
                <a:lnTo>
                  <a:pt x="644271" y="178168"/>
                </a:lnTo>
                <a:lnTo>
                  <a:pt x="687059" y="226754"/>
                </a:lnTo>
                <a:lnTo>
                  <a:pt x="709295" y="234137"/>
                </a:lnTo>
                <a:lnTo>
                  <a:pt x="705358" y="246189"/>
                </a:lnTo>
                <a:lnTo>
                  <a:pt x="709553" y="246189"/>
                </a:lnTo>
                <a:lnTo>
                  <a:pt x="719327" y="244132"/>
                </a:lnTo>
                <a:lnTo>
                  <a:pt x="653796" y="169773"/>
                </a:lnTo>
                <a:lnTo>
                  <a:pt x="651510" y="167132"/>
                </a:lnTo>
                <a:lnTo>
                  <a:pt x="647446" y="166878"/>
                </a:lnTo>
                <a:close/>
              </a:path>
              <a:path w="719454" h="265429">
                <a:moveTo>
                  <a:pt x="705992" y="233946"/>
                </a:moveTo>
                <a:lnTo>
                  <a:pt x="695363" y="236183"/>
                </a:lnTo>
                <a:lnTo>
                  <a:pt x="702563" y="244360"/>
                </a:lnTo>
                <a:lnTo>
                  <a:pt x="705992" y="233946"/>
                </a:lnTo>
                <a:close/>
              </a:path>
              <a:path w="719454" h="265429">
                <a:moveTo>
                  <a:pt x="708721" y="233946"/>
                </a:moveTo>
                <a:lnTo>
                  <a:pt x="705992" y="233946"/>
                </a:lnTo>
                <a:lnTo>
                  <a:pt x="702563" y="244360"/>
                </a:lnTo>
                <a:lnTo>
                  <a:pt x="705955" y="244360"/>
                </a:lnTo>
                <a:lnTo>
                  <a:pt x="709295" y="234137"/>
                </a:lnTo>
                <a:lnTo>
                  <a:pt x="708721" y="233946"/>
                </a:lnTo>
                <a:close/>
              </a:path>
              <a:path w="719454" h="265429">
                <a:moveTo>
                  <a:pt x="4063" y="0"/>
                </a:moveTo>
                <a:lnTo>
                  <a:pt x="0" y="12052"/>
                </a:lnTo>
                <a:lnTo>
                  <a:pt x="683033" y="238778"/>
                </a:lnTo>
                <a:lnTo>
                  <a:pt x="695363" y="236183"/>
                </a:lnTo>
                <a:lnTo>
                  <a:pt x="687059" y="226754"/>
                </a:lnTo>
                <a:lnTo>
                  <a:pt x="4063" y="0"/>
                </a:lnTo>
                <a:close/>
              </a:path>
              <a:path w="719454" h="265429">
                <a:moveTo>
                  <a:pt x="687059" y="226754"/>
                </a:moveTo>
                <a:lnTo>
                  <a:pt x="695363" y="236183"/>
                </a:lnTo>
                <a:lnTo>
                  <a:pt x="705992" y="233946"/>
                </a:lnTo>
                <a:lnTo>
                  <a:pt x="708721" y="233946"/>
                </a:lnTo>
                <a:lnTo>
                  <a:pt x="687059" y="22675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0596" y="1359408"/>
            <a:ext cx="8750935" cy="4166870"/>
            <a:chOff x="196595" y="1359408"/>
            <a:chExt cx="8750935" cy="4166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595" y="1359408"/>
              <a:ext cx="8750808" cy="41391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02092" y="4509515"/>
              <a:ext cx="506095" cy="1016635"/>
            </a:xfrm>
            <a:custGeom>
              <a:avLst/>
              <a:gdLst/>
              <a:ahLst/>
              <a:cxnLst/>
              <a:rect l="l" t="t" r="r" b="b"/>
              <a:pathLst>
                <a:path w="506095" h="1016635">
                  <a:moveTo>
                    <a:pt x="487244" y="22705"/>
                  </a:moveTo>
                  <a:lnTo>
                    <a:pt x="476731" y="29738"/>
                  </a:lnTo>
                  <a:lnTo>
                    <a:pt x="0" y="1011046"/>
                  </a:lnTo>
                  <a:lnTo>
                    <a:pt x="11429" y="1016634"/>
                  </a:lnTo>
                  <a:lnTo>
                    <a:pt x="488204" y="35238"/>
                  </a:lnTo>
                  <a:lnTo>
                    <a:pt x="487244" y="22705"/>
                  </a:lnTo>
                  <a:close/>
                </a:path>
                <a:path w="506095" h="1016635">
                  <a:moveTo>
                    <a:pt x="498993" y="8508"/>
                  </a:moveTo>
                  <a:lnTo>
                    <a:pt x="487045" y="8508"/>
                  </a:lnTo>
                  <a:lnTo>
                    <a:pt x="498475" y="14096"/>
                  </a:lnTo>
                  <a:lnTo>
                    <a:pt x="488204" y="35238"/>
                  </a:lnTo>
                  <a:lnTo>
                    <a:pt x="493395" y="103250"/>
                  </a:lnTo>
                  <a:lnTo>
                    <a:pt x="496442" y="105917"/>
                  </a:lnTo>
                  <a:lnTo>
                    <a:pt x="499999" y="105663"/>
                  </a:lnTo>
                  <a:lnTo>
                    <a:pt x="503427" y="105282"/>
                  </a:lnTo>
                  <a:lnTo>
                    <a:pt x="506095" y="102234"/>
                  </a:lnTo>
                  <a:lnTo>
                    <a:pt x="498993" y="8508"/>
                  </a:lnTo>
                  <a:close/>
                </a:path>
                <a:path w="506095" h="1016635">
                  <a:moveTo>
                    <a:pt x="498348" y="0"/>
                  </a:moveTo>
                  <a:lnTo>
                    <a:pt x="415925" y="55117"/>
                  </a:lnTo>
                  <a:lnTo>
                    <a:pt x="413003" y="57149"/>
                  </a:lnTo>
                  <a:lnTo>
                    <a:pt x="412241" y="61086"/>
                  </a:lnTo>
                  <a:lnTo>
                    <a:pt x="414274" y="64007"/>
                  </a:lnTo>
                  <a:lnTo>
                    <a:pt x="416178" y="66928"/>
                  </a:lnTo>
                  <a:lnTo>
                    <a:pt x="420115" y="67690"/>
                  </a:lnTo>
                  <a:lnTo>
                    <a:pt x="423036" y="65658"/>
                  </a:lnTo>
                  <a:lnTo>
                    <a:pt x="476731" y="29738"/>
                  </a:lnTo>
                  <a:lnTo>
                    <a:pt x="487045" y="8508"/>
                  </a:lnTo>
                  <a:lnTo>
                    <a:pt x="498993" y="8508"/>
                  </a:lnTo>
                  <a:lnTo>
                    <a:pt x="498348" y="0"/>
                  </a:lnTo>
                  <a:close/>
                </a:path>
                <a:path w="506095" h="1016635">
                  <a:moveTo>
                    <a:pt x="493799" y="11810"/>
                  </a:moveTo>
                  <a:lnTo>
                    <a:pt x="486409" y="11810"/>
                  </a:lnTo>
                  <a:lnTo>
                    <a:pt x="496315" y="16636"/>
                  </a:lnTo>
                  <a:lnTo>
                    <a:pt x="487244" y="22705"/>
                  </a:lnTo>
                  <a:lnTo>
                    <a:pt x="488204" y="35238"/>
                  </a:lnTo>
                  <a:lnTo>
                    <a:pt x="498475" y="14096"/>
                  </a:lnTo>
                  <a:lnTo>
                    <a:pt x="493799" y="11810"/>
                  </a:lnTo>
                  <a:close/>
                </a:path>
                <a:path w="506095" h="1016635">
                  <a:moveTo>
                    <a:pt x="487045" y="8508"/>
                  </a:moveTo>
                  <a:lnTo>
                    <a:pt x="476731" y="29738"/>
                  </a:lnTo>
                  <a:lnTo>
                    <a:pt x="487244" y="22705"/>
                  </a:lnTo>
                  <a:lnTo>
                    <a:pt x="486409" y="11810"/>
                  </a:lnTo>
                  <a:lnTo>
                    <a:pt x="493799" y="11810"/>
                  </a:lnTo>
                  <a:lnTo>
                    <a:pt x="487045" y="8508"/>
                  </a:lnTo>
                  <a:close/>
                </a:path>
                <a:path w="506095" h="1016635">
                  <a:moveTo>
                    <a:pt x="486409" y="11810"/>
                  </a:moveTo>
                  <a:lnTo>
                    <a:pt x="487244" y="22705"/>
                  </a:lnTo>
                  <a:lnTo>
                    <a:pt x="496315" y="16636"/>
                  </a:lnTo>
                  <a:lnTo>
                    <a:pt x="486409" y="118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3788" y="1"/>
            <a:ext cx="5716143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95" dirty="0"/>
              <a:t>Registration</a:t>
            </a:r>
            <a:r>
              <a:rPr spc="-130" dirty="0"/>
              <a:t> </a:t>
            </a:r>
            <a:r>
              <a:rPr lang="en-GB" spc="-195" dirty="0"/>
              <a:t>–</a:t>
            </a:r>
            <a:r>
              <a:rPr spc="-125" dirty="0"/>
              <a:t> </a:t>
            </a:r>
            <a:r>
              <a:rPr spc="-120" dirty="0"/>
              <a:t>Sources</a:t>
            </a:r>
            <a:r>
              <a:rPr lang="en-GB" spc="-120" dirty="0"/>
              <a:t> Part 2</a:t>
            </a:r>
            <a:endParaRPr spc="-120" dirty="0"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845" y="1915667"/>
            <a:ext cx="2592705" cy="47641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710" marR="99060">
              <a:spcBef>
                <a:spcPts val="35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Sources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appear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here.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As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many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as you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need…..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4193" y="2170684"/>
            <a:ext cx="3315335" cy="1765935"/>
          </a:xfrm>
          <a:custGeom>
            <a:avLst/>
            <a:gdLst/>
            <a:ahLst/>
            <a:cxnLst/>
            <a:rect l="l" t="t" r="r" b="b"/>
            <a:pathLst>
              <a:path w="3315335" h="1765935">
                <a:moveTo>
                  <a:pt x="58038" y="1673605"/>
                </a:moveTo>
                <a:lnTo>
                  <a:pt x="54101" y="1674621"/>
                </a:lnTo>
                <a:lnTo>
                  <a:pt x="52196" y="1677542"/>
                </a:lnTo>
                <a:lnTo>
                  <a:pt x="0" y="1761743"/>
                </a:lnTo>
                <a:lnTo>
                  <a:pt x="102488" y="1765934"/>
                </a:lnTo>
                <a:lnTo>
                  <a:pt x="105409" y="1763140"/>
                </a:lnTo>
                <a:lnTo>
                  <a:pt x="105471" y="1761489"/>
                </a:lnTo>
                <a:lnTo>
                  <a:pt x="13969" y="1761489"/>
                </a:lnTo>
                <a:lnTo>
                  <a:pt x="8127" y="1750314"/>
                </a:lnTo>
                <a:lnTo>
                  <a:pt x="28841" y="1739331"/>
                </a:lnTo>
                <a:lnTo>
                  <a:pt x="64896" y="1681226"/>
                </a:lnTo>
                <a:lnTo>
                  <a:pt x="63881" y="1677289"/>
                </a:lnTo>
                <a:lnTo>
                  <a:pt x="60959" y="1675510"/>
                </a:lnTo>
                <a:lnTo>
                  <a:pt x="58038" y="1673605"/>
                </a:lnTo>
                <a:close/>
              </a:path>
              <a:path w="3315335" h="1765935">
                <a:moveTo>
                  <a:pt x="28841" y="1739331"/>
                </a:moveTo>
                <a:lnTo>
                  <a:pt x="8127" y="1750314"/>
                </a:lnTo>
                <a:lnTo>
                  <a:pt x="13969" y="1761489"/>
                </a:lnTo>
                <a:lnTo>
                  <a:pt x="18281" y="1759203"/>
                </a:lnTo>
                <a:lnTo>
                  <a:pt x="16509" y="1759203"/>
                </a:lnTo>
                <a:lnTo>
                  <a:pt x="11302" y="1749552"/>
                </a:lnTo>
                <a:lnTo>
                  <a:pt x="22499" y="1749552"/>
                </a:lnTo>
                <a:lnTo>
                  <a:pt x="28841" y="1739331"/>
                </a:lnTo>
                <a:close/>
              </a:path>
              <a:path w="3315335" h="1765935">
                <a:moveTo>
                  <a:pt x="34713" y="1750492"/>
                </a:moveTo>
                <a:lnTo>
                  <a:pt x="13969" y="1761489"/>
                </a:lnTo>
                <a:lnTo>
                  <a:pt x="105471" y="1761489"/>
                </a:lnTo>
                <a:lnTo>
                  <a:pt x="105573" y="1759203"/>
                </a:lnTo>
                <a:lnTo>
                  <a:pt x="105790" y="1756155"/>
                </a:lnTo>
                <a:lnTo>
                  <a:pt x="102996" y="1753234"/>
                </a:lnTo>
                <a:lnTo>
                  <a:pt x="34713" y="1750492"/>
                </a:lnTo>
                <a:close/>
              </a:path>
              <a:path w="3315335" h="1765935">
                <a:moveTo>
                  <a:pt x="11302" y="1749552"/>
                </a:moveTo>
                <a:lnTo>
                  <a:pt x="16509" y="1759203"/>
                </a:lnTo>
                <a:lnTo>
                  <a:pt x="22227" y="1749990"/>
                </a:lnTo>
                <a:lnTo>
                  <a:pt x="11302" y="1749552"/>
                </a:lnTo>
                <a:close/>
              </a:path>
              <a:path w="3315335" h="1765935">
                <a:moveTo>
                  <a:pt x="22227" y="1749990"/>
                </a:moveTo>
                <a:lnTo>
                  <a:pt x="16509" y="1759203"/>
                </a:lnTo>
                <a:lnTo>
                  <a:pt x="18281" y="1759203"/>
                </a:lnTo>
                <a:lnTo>
                  <a:pt x="34713" y="1750492"/>
                </a:lnTo>
                <a:lnTo>
                  <a:pt x="22227" y="1749990"/>
                </a:lnTo>
                <a:close/>
              </a:path>
              <a:path w="3315335" h="1765935">
                <a:moveTo>
                  <a:pt x="3309366" y="0"/>
                </a:moveTo>
                <a:lnTo>
                  <a:pt x="28841" y="1739331"/>
                </a:lnTo>
                <a:lnTo>
                  <a:pt x="22227" y="1749990"/>
                </a:lnTo>
                <a:lnTo>
                  <a:pt x="34713" y="1750492"/>
                </a:lnTo>
                <a:lnTo>
                  <a:pt x="3315334" y="11175"/>
                </a:lnTo>
                <a:lnTo>
                  <a:pt x="3309366" y="0"/>
                </a:lnTo>
                <a:close/>
              </a:path>
              <a:path w="3315335" h="1765935">
                <a:moveTo>
                  <a:pt x="22499" y="1749552"/>
                </a:moveTo>
                <a:lnTo>
                  <a:pt x="11302" y="1749552"/>
                </a:lnTo>
                <a:lnTo>
                  <a:pt x="22227" y="1749990"/>
                </a:lnTo>
                <a:lnTo>
                  <a:pt x="22499" y="17495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19416" y="5498592"/>
            <a:ext cx="2952115" cy="262251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6355" rIns="0" bIns="0" rtlCol="0">
            <a:spAutoFit/>
          </a:bodyPr>
          <a:lstStyle/>
          <a:p>
            <a:pPr marL="91440">
              <a:spcBef>
                <a:spcPts val="365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Option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view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or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edit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32205" y="1053083"/>
            <a:ext cx="8819515" cy="4813300"/>
            <a:chOff x="108204" y="1053083"/>
            <a:chExt cx="8819515" cy="4813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1053083"/>
              <a:ext cx="8819388" cy="48127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96083" y="4406392"/>
              <a:ext cx="3190875" cy="788035"/>
            </a:xfrm>
            <a:custGeom>
              <a:avLst/>
              <a:gdLst/>
              <a:ahLst/>
              <a:cxnLst/>
              <a:rect l="l" t="t" r="r" b="b"/>
              <a:pathLst>
                <a:path w="3190875" h="788035">
                  <a:moveTo>
                    <a:pt x="36566" y="32085"/>
                  </a:moveTo>
                  <a:lnTo>
                    <a:pt x="24600" y="35762"/>
                  </a:lnTo>
                  <a:lnTo>
                    <a:pt x="33709" y="44419"/>
                  </a:lnTo>
                  <a:lnTo>
                    <a:pt x="3187827" y="787780"/>
                  </a:lnTo>
                  <a:lnTo>
                    <a:pt x="3190621" y="775461"/>
                  </a:lnTo>
                  <a:lnTo>
                    <a:pt x="36566" y="32085"/>
                  </a:lnTo>
                  <a:close/>
                </a:path>
                <a:path w="3190875" h="788035">
                  <a:moveTo>
                    <a:pt x="98043" y="0"/>
                  </a:moveTo>
                  <a:lnTo>
                    <a:pt x="0" y="29971"/>
                  </a:lnTo>
                  <a:lnTo>
                    <a:pt x="74422" y="100583"/>
                  </a:lnTo>
                  <a:lnTo>
                    <a:pt x="78359" y="100456"/>
                  </a:lnTo>
                  <a:lnTo>
                    <a:pt x="83185" y="95376"/>
                  </a:lnTo>
                  <a:lnTo>
                    <a:pt x="83185" y="91439"/>
                  </a:lnTo>
                  <a:lnTo>
                    <a:pt x="33709" y="44419"/>
                  </a:lnTo>
                  <a:lnTo>
                    <a:pt x="10668" y="38988"/>
                  </a:lnTo>
                  <a:lnTo>
                    <a:pt x="13589" y="26669"/>
                  </a:lnTo>
                  <a:lnTo>
                    <a:pt x="54194" y="26669"/>
                  </a:lnTo>
                  <a:lnTo>
                    <a:pt x="98425" y="13080"/>
                  </a:lnTo>
                  <a:lnTo>
                    <a:pt x="101854" y="12064"/>
                  </a:lnTo>
                  <a:lnTo>
                    <a:pt x="103759" y="8508"/>
                  </a:lnTo>
                  <a:lnTo>
                    <a:pt x="102616" y="5206"/>
                  </a:lnTo>
                  <a:lnTo>
                    <a:pt x="101600" y="1904"/>
                  </a:lnTo>
                  <a:lnTo>
                    <a:pt x="98043" y="0"/>
                  </a:lnTo>
                  <a:close/>
                </a:path>
                <a:path w="3190875" h="788035">
                  <a:moveTo>
                    <a:pt x="13589" y="26669"/>
                  </a:moveTo>
                  <a:lnTo>
                    <a:pt x="10668" y="38988"/>
                  </a:lnTo>
                  <a:lnTo>
                    <a:pt x="33709" y="44419"/>
                  </a:lnTo>
                  <a:lnTo>
                    <a:pt x="27995" y="38988"/>
                  </a:lnTo>
                  <a:lnTo>
                    <a:pt x="14097" y="38988"/>
                  </a:lnTo>
                  <a:lnTo>
                    <a:pt x="16637" y="28193"/>
                  </a:lnTo>
                  <a:lnTo>
                    <a:pt x="20055" y="28193"/>
                  </a:lnTo>
                  <a:lnTo>
                    <a:pt x="13589" y="26669"/>
                  </a:lnTo>
                  <a:close/>
                </a:path>
                <a:path w="3190875" h="788035">
                  <a:moveTo>
                    <a:pt x="16637" y="28193"/>
                  </a:moveTo>
                  <a:lnTo>
                    <a:pt x="14097" y="38988"/>
                  </a:lnTo>
                  <a:lnTo>
                    <a:pt x="24600" y="35762"/>
                  </a:lnTo>
                  <a:lnTo>
                    <a:pt x="16637" y="28193"/>
                  </a:lnTo>
                  <a:close/>
                </a:path>
                <a:path w="3190875" h="788035">
                  <a:moveTo>
                    <a:pt x="24600" y="35762"/>
                  </a:moveTo>
                  <a:lnTo>
                    <a:pt x="14097" y="38988"/>
                  </a:lnTo>
                  <a:lnTo>
                    <a:pt x="27995" y="38988"/>
                  </a:lnTo>
                  <a:lnTo>
                    <a:pt x="24600" y="35762"/>
                  </a:lnTo>
                  <a:close/>
                </a:path>
                <a:path w="3190875" h="788035">
                  <a:moveTo>
                    <a:pt x="20055" y="28193"/>
                  </a:moveTo>
                  <a:lnTo>
                    <a:pt x="16637" y="28193"/>
                  </a:lnTo>
                  <a:lnTo>
                    <a:pt x="24600" y="35762"/>
                  </a:lnTo>
                  <a:lnTo>
                    <a:pt x="36566" y="32085"/>
                  </a:lnTo>
                  <a:lnTo>
                    <a:pt x="20055" y="28193"/>
                  </a:lnTo>
                  <a:close/>
                </a:path>
                <a:path w="3190875" h="788035">
                  <a:moveTo>
                    <a:pt x="54194" y="26669"/>
                  </a:moveTo>
                  <a:lnTo>
                    <a:pt x="13589" y="26669"/>
                  </a:lnTo>
                  <a:lnTo>
                    <a:pt x="36566" y="32085"/>
                  </a:lnTo>
                  <a:lnTo>
                    <a:pt x="54194" y="2666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5128" y="186690"/>
            <a:ext cx="85083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95" dirty="0"/>
              <a:t>Registration</a:t>
            </a:r>
            <a:r>
              <a:rPr spc="-125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180" dirty="0"/>
              <a:t>Centralised</a:t>
            </a:r>
            <a:r>
              <a:rPr spc="-145" dirty="0"/>
              <a:t> </a:t>
            </a:r>
            <a:r>
              <a:rPr spc="-210" dirty="0"/>
              <a:t>Treatment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25384" y="1176527"/>
            <a:ext cx="2391410" cy="906658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2710" marR="147955">
              <a:spcBef>
                <a:spcPts val="35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Select relevant treatment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processes. This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will </a:t>
            </a:r>
            <a:r>
              <a:rPr sz="14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determine</a:t>
            </a:r>
            <a:r>
              <a:rPr sz="1400" spc="-6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Risk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Assessment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structure.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8635" y="1647951"/>
            <a:ext cx="2941320" cy="1639570"/>
          </a:xfrm>
          <a:custGeom>
            <a:avLst/>
            <a:gdLst/>
            <a:ahLst/>
            <a:cxnLst/>
            <a:rect l="l" t="t" r="r" b="b"/>
            <a:pathLst>
              <a:path w="2941320" h="1639570">
                <a:moveTo>
                  <a:pt x="56261" y="1548130"/>
                </a:moveTo>
                <a:lnTo>
                  <a:pt x="52324" y="1549019"/>
                </a:lnTo>
                <a:lnTo>
                  <a:pt x="50546" y="1552067"/>
                </a:lnTo>
                <a:lnTo>
                  <a:pt x="0" y="1637284"/>
                </a:lnTo>
                <a:lnTo>
                  <a:pt x="99060" y="1639443"/>
                </a:lnTo>
                <a:lnTo>
                  <a:pt x="102615" y="1639443"/>
                </a:lnTo>
                <a:lnTo>
                  <a:pt x="105283" y="1636776"/>
                </a:lnTo>
                <a:lnTo>
                  <a:pt x="13969" y="1636776"/>
                </a:lnTo>
                <a:lnTo>
                  <a:pt x="7874" y="1625600"/>
                </a:lnTo>
                <a:lnTo>
                  <a:pt x="28497" y="1614146"/>
                </a:lnTo>
                <a:lnTo>
                  <a:pt x="61467" y="1558544"/>
                </a:lnTo>
                <a:lnTo>
                  <a:pt x="63246" y="1555496"/>
                </a:lnTo>
                <a:lnTo>
                  <a:pt x="62229" y="1551686"/>
                </a:lnTo>
                <a:lnTo>
                  <a:pt x="59309" y="1549908"/>
                </a:lnTo>
                <a:lnTo>
                  <a:pt x="56261" y="1548130"/>
                </a:lnTo>
                <a:close/>
              </a:path>
              <a:path w="2941320" h="1639570">
                <a:moveTo>
                  <a:pt x="28497" y="1614146"/>
                </a:moveTo>
                <a:lnTo>
                  <a:pt x="7874" y="1625600"/>
                </a:lnTo>
                <a:lnTo>
                  <a:pt x="13969" y="1636776"/>
                </a:lnTo>
                <a:lnTo>
                  <a:pt x="18314" y="1634363"/>
                </a:lnTo>
                <a:lnTo>
                  <a:pt x="16510" y="1634363"/>
                </a:lnTo>
                <a:lnTo>
                  <a:pt x="11175" y="1624838"/>
                </a:lnTo>
                <a:lnTo>
                  <a:pt x="22157" y="1624838"/>
                </a:lnTo>
                <a:lnTo>
                  <a:pt x="28497" y="1614146"/>
                </a:lnTo>
                <a:close/>
              </a:path>
              <a:path w="2941320" h="1639570">
                <a:moveTo>
                  <a:pt x="34555" y="1625343"/>
                </a:moveTo>
                <a:lnTo>
                  <a:pt x="13969" y="1636776"/>
                </a:lnTo>
                <a:lnTo>
                  <a:pt x="105283" y="1636776"/>
                </a:lnTo>
                <a:lnTo>
                  <a:pt x="105663" y="1629664"/>
                </a:lnTo>
                <a:lnTo>
                  <a:pt x="102869" y="1626743"/>
                </a:lnTo>
                <a:lnTo>
                  <a:pt x="99313" y="1626743"/>
                </a:lnTo>
                <a:lnTo>
                  <a:pt x="34555" y="1625343"/>
                </a:lnTo>
                <a:close/>
              </a:path>
              <a:path w="2941320" h="1639570">
                <a:moveTo>
                  <a:pt x="11175" y="1624838"/>
                </a:moveTo>
                <a:lnTo>
                  <a:pt x="16510" y="1634363"/>
                </a:lnTo>
                <a:lnTo>
                  <a:pt x="22019" y="1625072"/>
                </a:lnTo>
                <a:lnTo>
                  <a:pt x="11175" y="1624838"/>
                </a:lnTo>
                <a:close/>
              </a:path>
              <a:path w="2941320" h="1639570">
                <a:moveTo>
                  <a:pt x="22019" y="1625072"/>
                </a:moveTo>
                <a:lnTo>
                  <a:pt x="16510" y="1634363"/>
                </a:lnTo>
                <a:lnTo>
                  <a:pt x="18314" y="1634363"/>
                </a:lnTo>
                <a:lnTo>
                  <a:pt x="34555" y="1625343"/>
                </a:lnTo>
                <a:lnTo>
                  <a:pt x="22019" y="1625072"/>
                </a:lnTo>
                <a:close/>
              </a:path>
              <a:path w="2941320" h="1639570">
                <a:moveTo>
                  <a:pt x="2934969" y="0"/>
                </a:moveTo>
                <a:lnTo>
                  <a:pt x="28497" y="1614146"/>
                </a:lnTo>
                <a:lnTo>
                  <a:pt x="22019" y="1625072"/>
                </a:lnTo>
                <a:lnTo>
                  <a:pt x="34555" y="1625343"/>
                </a:lnTo>
                <a:lnTo>
                  <a:pt x="2941066" y="11175"/>
                </a:lnTo>
                <a:lnTo>
                  <a:pt x="2934969" y="0"/>
                </a:lnTo>
                <a:close/>
              </a:path>
              <a:path w="2941320" h="1639570">
                <a:moveTo>
                  <a:pt x="22157" y="1624838"/>
                </a:moveTo>
                <a:lnTo>
                  <a:pt x="11175" y="1624838"/>
                </a:lnTo>
                <a:lnTo>
                  <a:pt x="22019" y="1625072"/>
                </a:lnTo>
                <a:lnTo>
                  <a:pt x="22157" y="16248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25185" y="5189221"/>
            <a:ext cx="966469" cy="261609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719" rIns="0" bIns="0" rtlCol="0">
            <a:spAutoFit/>
          </a:bodyPr>
          <a:lstStyle/>
          <a:p>
            <a:pPr marL="92710">
              <a:spcBef>
                <a:spcPts val="359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Optional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06444" y="477139"/>
            <a:ext cx="45796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85" dirty="0"/>
              <a:t>Registrati</a:t>
            </a:r>
            <a:r>
              <a:rPr spc="-245" dirty="0"/>
              <a:t>o</a:t>
            </a:r>
            <a:r>
              <a:rPr spc="-204" dirty="0"/>
              <a:t>n</a:t>
            </a:r>
            <a:r>
              <a:rPr spc="-120" dirty="0"/>
              <a:t> </a:t>
            </a:r>
            <a:r>
              <a:rPr spc="-195" dirty="0"/>
              <a:t>-</a:t>
            </a:r>
            <a:r>
              <a:rPr spc="-110" dirty="0"/>
              <a:t> </a:t>
            </a:r>
            <a:r>
              <a:rPr spc="-180" dirty="0"/>
              <a:t>Ta</a:t>
            </a:r>
            <a:r>
              <a:rPr spc="-170" dirty="0"/>
              <a:t>n</a:t>
            </a:r>
            <a:r>
              <a:rPr spc="-100" dirty="0"/>
              <a:t>ks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459" y="1412747"/>
            <a:ext cx="7344156" cy="44287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45323" y="4005072"/>
            <a:ext cx="2512060" cy="260969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085" rIns="0" bIns="0" rtlCol="0">
            <a:spAutoFit/>
          </a:bodyPr>
          <a:lstStyle/>
          <a:p>
            <a:pPr marL="91440">
              <a:spcBef>
                <a:spcPts val="355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Choose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treated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or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untreated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6671" y="4107308"/>
            <a:ext cx="2169160" cy="103505"/>
          </a:xfrm>
          <a:custGeom>
            <a:avLst/>
            <a:gdLst/>
            <a:ahLst/>
            <a:cxnLst/>
            <a:rect l="l" t="t" r="r" b="b"/>
            <a:pathLst>
              <a:path w="2169160" h="103504">
                <a:moveTo>
                  <a:pt x="88645" y="0"/>
                </a:moveTo>
                <a:lnTo>
                  <a:pt x="0" y="51689"/>
                </a:lnTo>
                <a:lnTo>
                  <a:pt x="88645" y="103378"/>
                </a:lnTo>
                <a:lnTo>
                  <a:pt x="92455" y="102362"/>
                </a:lnTo>
                <a:lnTo>
                  <a:pt x="96011" y="96266"/>
                </a:lnTo>
                <a:lnTo>
                  <a:pt x="94995" y="92456"/>
                </a:lnTo>
                <a:lnTo>
                  <a:pt x="35995" y="58039"/>
                </a:lnTo>
                <a:lnTo>
                  <a:pt x="12572" y="58039"/>
                </a:lnTo>
                <a:lnTo>
                  <a:pt x="12572" y="45339"/>
                </a:lnTo>
                <a:lnTo>
                  <a:pt x="35995" y="45339"/>
                </a:lnTo>
                <a:lnTo>
                  <a:pt x="94995" y="10922"/>
                </a:lnTo>
                <a:lnTo>
                  <a:pt x="96011" y="7112"/>
                </a:lnTo>
                <a:lnTo>
                  <a:pt x="92455" y="1016"/>
                </a:lnTo>
                <a:lnTo>
                  <a:pt x="88645" y="0"/>
                </a:lnTo>
                <a:close/>
              </a:path>
              <a:path w="2169160" h="103504">
                <a:moveTo>
                  <a:pt x="35995" y="45339"/>
                </a:moveTo>
                <a:lnTo>
                  <a:pt x="12572" y="45339"/>
                </a:lnTo>
                <a:lnTo>
                  <a:pt x="12572" y="58039"/>
                </a:lnTo>
                <a:lnTo>
                  <a:pt x="35995" y="58039"/>
                </a:lnTo>
                <a:lnTo>
                  <a:pt x="34471" y="57150"/>
                </a:lnTo>
                <a:lnTo>
                  <a:pt x="15747" y="57150"/>
                </a:lnTo>
                <a:lnTo>
                  <a:pt x="15747" y="46228"/>
                </a:lnTo>
                <a:lnTo>
                  <a:pt x="34471" y="46228"/>
                </a:lnTo>
                <a:lnTo>
                  <a:pt x="35995" y="45339"/>
                </a:lnTo>
                <a:close/>
              </a:path>
              <a:path w="2169160" h="103504">
                <a:moveTo>
                  <a:pt x="2168778" y="45339"/>
                </a:moveTo>
                <a:lnTo>
                  <a:pt x="35995" y="45339"/>
                </a:lnTo>
                <a:lnTo>
                  <a:pt x="25109" y="51689"/>
                </a:lnTo>
                <a:lnTo>
                  <a:pt x="35995" y="58039"/>
                </a:lnTo>
                <a:lnTo>
                  <a:pt x="2168778" y="58039"/>
                </a:lnTo>
                <a:lnTo>
                  <a:pt x="2168778" y="45339"/>
                </a:lnTo>
                <a:close/>
              </a:path>
              <a:path w="2169160" h="103504">
                <a:moveTo>
                  <a:pt x="15747" y="46228"/>
                </a:moveTo>
                <a:lnTo>
                  <a:pt x="15747" y="57150"/>
                </a:lnTo>
                <a:lnTo>
                  <a:pt x="25109" y="51689"/>
                </a:lnTo>
                <a:lnTo>
                  <a:pt x="15747" y="46228"/>
                </a:lnTo>
                <a:close/>
              </a:path>
              <a:path w="2169160" h="103504">
                <a:moveTo>
                  <a:pt x="25109" y="51689"/>
                </a:moveTo>
                <a:lnTo>
                  <a:pt x="15747" y="57150"/>
                </a:lnTo>
                <a:lnTo>
                  <a:pt x="34471" y="57150"/>
                </a:lnTo>
                <a:lnTo>
                  <a:pt x="25109" y="51689"/>
                </a:lnTo>
                <a:close/>
              </a:path>
              <a:path w="2169160" h="103504">
                <a:moveTo>
                  <a:pt x="34471" y="46228"/>
                </a:moveTo>
                <a:lnTo>
                  <a:pt x="15747" y="46228"/>
                </a:lnTo>
                <a:lnTo>
                  <a:pt x="25109" y="51689"/>
                </a:lnTo>
                <a:lnTo>
                  <a:pt x="34471" y="4622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3200" y="533400"/>
            <a:ext cx="632669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80" dirty="0"/>
              <a:t>Re</a:t>
            </a:r>
            <a:r>
              <a:rPr spc="-155" dirty="0"/>
              <a:t>g</a:t>
            </a:r>
            <a:r>
              <a:rPr spc="-195" dirty="0"/>
              <a:t>istratio</a:t>
            </a:r>
            <a:r>
              <a:rPr spc="-254" dirty="0"/>
              <a:t>n</a:t>
            </a:r>
            <a:r>
              <a:rPr spc="-125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80" dirty="0"/>
              <a:t>Ta</a:t>
            </a:r>
            <a:r>
              <a:rPr spc="-170" dirty="0"/>
              <a:t>n</a:t>
            </a:r>
            <a:r>
              <a:rPr spc="-100" dirty="0"/>
              <a:t>ks</a:t>
            </a:r>
            <a:r>
              <a:rPr lang="en-GB" spc="-100" dirty="0"/>
              <a:t> Part 2</a:t>
            </a:r>
            <a:endParaRPr spc="-100" dirty="0"/>
          </a:p>
        </p:txBody>
      </p:sp>
      <p:pic>
        <p:nvPicPr>
          <p:cNvPr id="5" name="object 5" descr="Print Screen of Distribution Tanks page on Risk Assessment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8276" y="1557527"/>
            <a:ext cx="7560564" cy="46070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5961" y="136906"/>
            <a:ext cx="368807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spc="-195" dirty="0"/>
              <a:t>-</a:t>
            </a:r>
            <a:r>
              <a:rPr spc="-110" dirty="0"/>
              <a:t> </a:t>
            </a:r>
            <a:r>
              <a:rPr spc="-155" dirty="0"/>
              <a:t>Properties</a:t>
            </a:r>
          </a:p>
        </p:txBody>
      </p:sp>
      <p:pic>
        <p:nvPicPr>
          <p:cNvPr id="3" name="object 3" descr="Print Screen of Properties Page on Risk Assessment tool 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908303"/>
            <a:ext cx="6048756" cy="54635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40623" y="908303"/>
            <a:ext cx="2390140" cy="47641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075">
              <a:spcBef>
                <a:spcPts val="35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Gazetteer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will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find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property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2075"/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from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postcode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0084" y="1164083"/>
            <a:ext cx="4321175" cy="225425"/>
          </a:xfrm>
          <a:custGeom>
            <a:avLst/>
            <a:gdLst/>
            <a:ahLst/>
            <a:cxnLst/>
            <a:rect l="l" t="t" r="r" b="b"/>
            <a:pathLst>
              <a:path w="4321175" h="225425">
                <a:moveTo>
                  <a:pt x="86487" y="121665"/>
                </a:moveTo>
                <a:lnTo>
                  <a:pt x="83566" y="123570"/>
                </a:lnTo>
                <a:lnTo>
                  <a:pt x="0" y="176783"/>
                </a:lnTo>
                <a:lnTo>
                  <a:pt x="87503" y="223265"/>
                </a:lnTo>
                <a:lnTo>
                  <a:pt x="90551" y="224916"/>
                </a:lnTo>
                <a:lnTo>
                  <a:pt x="94361" y="223773"/>
                </a:lnTo>
                <a:lnTo>
                  <a:pt x="96012" y="220725"/>
                </a:lnTo>
                <a:lnTo>
                  <a:pt x="97663" y="217550"/>
                </a:lnTo>
                <a:lnTo>
                  <a:pt x="96520" y="213740"/>
                </a:lnTo>
                <a:lnTo>
                  <a:pt x="93472" y="212089"/>
                </a:lnTo>
                <a:lnTo>
                  <a:pt x="37978" y="182625"/>
                </a:lnTo>
                <a:lnTo>
                  <a:pt x="12700" y="182625"/>
                </a:lnTo>
                <a:lnTo>
                  <a:pt x="12192" y="169925"/>
                </a:lnTo>
                <a:lnTo>
                  <a:pt x="35822" y="168993"/>
                </a:lnTo>
                <a:lnTo>
                  <a:pt x="90424" y="134238"/>
                </a:lnTo>
                <a:lnTo>
                  <a:pt x="93345" y="132333"/>
                </a:lnTo>
                <a:lnTo>
                  <a:pt x="94234" y="128396"/>
                </a:lnTo>
                <a:lnTo>
                  <a:pt x="90424" y="122554"/>
                </a:lnTo>
                <a:lnTo>
                  <a:pt x="86487" y="121665"/>
                </a:lnTo>
                <a:close/>
              </a:path>
              <a:path w="4321175" h="225425">
                <a:moveTo>
                  <a:pt x="35822" y="168993"/>
                </a:moveTo>
                <a:lnTo>
                  <a:pt x="12192" y="169925"/>
                </a:lnTo>
                <a:lnTo>
                  <a:pt x="12700" y="182625"/>
                </a:lnTo>
                <a:lnTo>
                  <a:pt x="36230" y="181697"/>
                </a:lnTo>
                <a:lnTo>
                  <a:pt x="36064" y="181609"/>
                </a:lnTo>
                <a:lnTo>
                  <a:pt x="16002" y="181609"/>
                </a:lnTo>
                <a:lnTo>
                  <a:pt x="15493" y="170687"/>
                </a:lnTo>
                <a:lnTo>
                  <a:pt x="33160" y="170687"/>
                </a:lnTo>
                <a:lnTo>
                  <a:pt x="35822" y="168993"/>
                </a:lnTo>
                <a:close/>
              </a:path>
              <a:path w="4321175" h="225425">
                <a:moveTo>
                  <a:pt x="36230" y="181697"/>
                </a:moveTo>
                <a:lnTo>
                  <a:pt x="12700" y="182625"/>
                </a:lnTo>
                <a:lnTo>
                  <a:pt x="37978" y="182625"/>
                </a:lnTo>
                <a:lnTo>
                  <a:pt x="36230" y="181697"/>
                </a:lnTo>
                <a:close/>
              </a:path>
              <a:path w="4321175" h="225425">
                <a:moveTo>
                  <a:pt x="4320286" y="0"/>
                </a:moveTo>
                <a:lnTo>
                  <a:pt x="35822" y="168993"/>
                </a:lnTo>
                <a:lnTo>
                  <a:pt x="25126" y="175802"/>
                </a:lnTo>
                <a:lnTo>
                  <a:pt x="36230" y="181697"/>
                </a:lnTo>
                <a:lnTo>
                  <a:pt x="4320667" y="12700"/>
                </a:lnTo>
                <a:lnTo>
                  <a:pt x="4320286" y="0"/>
                </a:lnTo>
                <a:close/>
              </a:path>
              <a:path w="4321175" h="225425">
                <a:moveTo>
                  <a:pt x="15493" y="170687"/>
                </a:moveTo>
                <a:lnTo>
                  <a:pt x="16002" y="181609"/>
                </a:lnTo>
                <a:lnTo>
                  <a:pt x="25126" y="175802"/>
                </a:lnTo>
                <a:lnTo>
                  <a:pt x="15493" y="170687"/>
                </a:lnTo>
                <a:close/>
              </a:path>
              <a:path w="4321175" h="225425">
                <a:moveTo>
                  <a:pt x="25126" y="175802"/>
                </a:moveTo>
                <a:lnTo>
                  <a:pt x="16002" y="181609"/>
                </a:lnTo>
                <a:lnTo>
                  <a:pt x="36064" y="181609"/>
                </a:lnTo>
                <a:lnTo>
                  <a:pt x="25126" y="175802"/>
                </a:lnTo>
                <a:close/>
              </a:path>
              <a:path w="4321175" h="225425">
                <a:moveTo>
                  <a:pt x="33160" y="170687"/>
                </a:moveTo>
                <a:lnTo>
                  <a:pt x="15493" y="170687"/>
                </a:lnTo>
                <a:lnTo>
                  <a:pt x="25126" y="175802"/>
                </a:lnTo>
                <a:lnTo>
                  <a:pt x="33160" y="1706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8516" y="1046843"/>
            <a:ext cx="8712723" cy="44245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58995" y="136906"/>
            <a:ext cx="29686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0" dirty="0"/>
              <a:t>Loa</a:t>
            </a:r>
            <a:r>
              <a:rPr spc="-245" dirty="0"/>
              <a:t>d</a:t>
            </a:r>
            <a:r>
              <a:rPr spc="-135" dirty="0"/>
              <a:t>i</a:t>
            </a:r>
            <a:r>
              <a:rPr spc="-235" dirty="0"/>
              <a:t>n</a:t>
            </a:r>
            <a:r>
              <a:rPr spc="-225" dirty="0"/>
              <a:t>g</a:t>
            </a:r>
            <a:r>
              <a:rPr spc="-135" dirty="0"/>
              <a:t> </a:t>
            </a:r>
            <a:r>
              <a:rPr spc="-140" dirty="0"/>
              <a:t>dat</a:t>
            </a:r>
            <a:r>
              <a:rPr spc="-125"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4722" y="1499361"/>
            <a:ext cx="6184900" cy="2903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33399"/>
                </a:solidFill>
                <a:latin typeface="Tahoma"/>
                <a:cs typeface="Tahoma"/>
              </a:rPr>
              <a:t>Opportunity</a:t>
            </a:r>
            <a:r>
              <a:rPr sz="24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4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load</a:t>
            </a:r>
            <a:r>
              <a:rPr sz="2400" spc="-5" dirty="0">
                <a:solidFill>
                  <a:srgbClr val="333399"/>
                </a:solidFill>
                <a:latin typeface="Tahoma"/>
                <a:cs typeface="Tahoma"/>
              </a:rPr>
              <a:t> “bulk”</a:t>
            </a:r>
            <a:r>
              <a:rPr sz="24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data</a:t>
            </a:r>
            <a:r>
              <a:rPr sz="24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4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33399"/>
                </a:solidFill>
                <a:latin typeface="Tahoma"/>
                <a:cs typeface="Tahoma"/>
              </a:rPr>
              <a:t>get</a:t>
            </a:r>
            <a:r>
              <a:rPr sz="24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333399"/>
                </a:solidFill>
                <a:latin typeface="Tahoma"/>
                <a:cs typeface="Tahoma"/>
              </a:rPr>
              <a:t>started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ahoma"/>
              <a:cs typeface="Tahoma"/>
            </a:endParaRPr>
          </a:p>
          <a:p>
            <a:pPr marL="300355" marR="5080" indent="-288290">
              <a:lnSpc>
                <a:spcPts val="1930"/>
              </a:lnSpc>
              <a:spcBef>
                <a:spcPts val="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DWQR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load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basic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supply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registration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details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from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2018 </a:t>
            </a:r>
            <a:r>
              <a:rPr sz="1800" spc="-5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return</a:t>
            </a:r>
            <a:endParaRPr sz="1800">
              <a:latin typeface="Tahoma"/>
              <a:cs typeface="Tahoma"/>
            </a:endParaRPr>
          </a:p>
          <a:p>
            <a:pPr marL="300355" marR="425450" indent="-287020">
              <a:lnSpc>
                <a:spcPts val="2050"/>
              </a:lnSpc>
              <a:spcBef>
                <a:spcPts val="8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Sources,</a:t>
            </a:r>
            <a:r>
              <a:rPr sz="18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Tanks,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Properties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data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loaded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using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3 </a:t>
            </a:r>
            <a:r>
              <a:rPr sz="1800" spc="-5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separate</a:t>
            </a:r>
            <a:r>
              <a:rPr sz="18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spreadsheets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One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line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for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each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asset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Must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correct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format,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but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leave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blanks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8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not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compulsory!</a:t>
            </a:r>
            <a:endParaRPr sz="1800">
              <a:latin typeface="Tahoma"/>
              <a:cs typeface="Tahoma"/>
            </a:endParaRPr>
          </a:p>
          <a:p>
            <a:pPr marL="30035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00355" algn="l"/>
                <a:tab pos="30099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Once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only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opportunity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548" y="1213103"/>
            <a:ext cx="7994904" cy="44317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0800" y="102565"/>
            <a:ext cx="7239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55" dirty="0"/>
              <a:t>Properties</a:t>
            </a:r>
            <a:r>
              <a:rPr lang="en-GB" spc="-155" dirty="0"/>
              <a:t> Part 1</a:t>
            </a:r>
            <a:endParaRPr spc="-155" dirty="0"/>
          </a:p>
        </p:txBody>
      </p:sp>
      <p:sp>
        <p:nvSpPr>
          <p:cNvPr id="4" name="object 4"/>
          <p:cNvSpPr txBox="1"/>
          <p:nvPr/>
        </p:nvSpPr>
        <p:spPr>
          <a:xfrm>
            <a:off x="8040623" y="908303"/>
            <a:ext cx="2390140" cy="476412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075">
              <a:spcBef>
                <a:spcPts val="355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If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more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than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one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will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give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2075"/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drop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down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list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of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addresses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0264" y="1166749"/>
            <a:ext cx="2889250" cy="2045970"/>
          </a:xfrm>
          <a:custGeom>
            <a:avLst/>
            <a:gdLst/>
            <a:ahLst/>
            <a:cxnLst/>
            <a:rect l="l" t="t" r="r" b="b"/>
            <a:pathLst>
              <a:path w="2889250" h="2045970">
                <a:moveTo>
                  <a:pt x="46227" y="1951101"/>
                </a:moveTo>
                <a:lnTo>
                  <a:pt x="42418" y="1952498"/>
                </a:lnTo>
                <a:lnTo>
                  <a:pt x="41021" y="1955800"/>
                </a:lnTo>
                <a:lnTo>
                  <a:pt x="0" y="2045970"/>
                </a:lnTo>
                <a:lnTo>
                  <a:pt x="23218" y="2043938"/>
                </a:lnTo>
                <a:lnTo>
                  <a:pt x="13843" y="2043938"/>
                </a:lnTo>
                <a:lnTo>
                  <a:pt x="6476" y="2033524"/>
                </a:lnTo>
                <a:lnTo>
                  <a:pt x="25741" y="2019898"/>
                </a:lnTo>
                <a:lnTo>
                  <a:pt x="52577" y="1961006"/>
                </a:lnTo>
                <a:lnTo>
                  <a:pt x="54101" y="1957831"/>
                </a:lnTo>
                <a:lnTo>
                  <a:pt x="52577" y="1954022"/>
                </a:lnTo>
                <a:lnTo>
                  <a:pt x="49402" y="1952625"/>
                </a:lnTo>
                <a:lnTo>
                  <a:pt x="46227" y="1951101"/>
                </a:lnTo>
                <a:close/>
              </a:path>
              <a:path w="2889250" h="2045970">
                <a:moveTo>
                  <a:pt x="25741" y="2019898"/>
                </a:moveTo>
                <a:lnTo>
                  <a:pt x="6476" y="2033524"/>
                </a:lnTo>
                <a:lnTo>
                  <a:pt x="13843" y="2043938"/>
                </a:lnTo>
                <a:lnTo>
                  <a:pt x="17613" y="2041271"/>
                </a:lnTo>
                <a:lnTo>
                  <a:pt x="16001" y="2041271"/>
                </a:lnTo>
                <a:lnTo>
                  <a:pt x="9651" y="2032380"/>
                </a:lnTo>
                <a:lnTo>
                  <a:pt x="20488" y="2031425"/>
                </a:lnTo>
                <a:lnTo>
                  <a:pt x="25741" y="2019898"/>
                </a:lnTo>
                <a:close/>
              </a:path>
              <a:path w="2889250" h="2045970">
                <a:moveTo>
                  <a:pt x="101091" y="2024379"/>
                </a:moveTo>
                <a:lnTo>
                  <a:pt x="97536" y="2024634"/>
                </a:lnTo>
                <a:lnTo>
                  <a:pt x="33105" y="2030313"/>
                </a:lnTo>
                <a:lnTo>
                  <a:pt x="13843" y="2043938"/>
                </a:lnTo>
                <a:lnTo>
                  <a:pt x="23218" y="2043938"/>
                </a:lnTo>
                <a:lnTo>
                  <a:pt x="98678" y="2037334"/>
                </a:lnTo>
                <a:lnTo>
                  <a:pt x="102235" y="2036952"/>
                </a:lnTo>
                <a:lnTo>
                  <a:pt x="104775" y="2033904"/>
                </a:lnTo>
                <a:lnTo>
                  <a:pt x="104517" y="2030313"/>
                </a:lnTo>
                <a:lnTo>
                  <a:pt x="104139" y="2026920"/>
                </a:lnTo>
                <a:lnTo>
                  <a:pt x="101091" y="2024379"/>
                </a:lnTo>
                <a:close/>
              </a:path>
              <a:path w="2889250" h="2045970">
                <a:moveTo>
                  <a:pt x="20488" y="2031425"/>
                </a:moveTo>
                <a:lnTo>
                  <a:pt x="9651" y="2032380"/>
                </a:lnTo>
                <a:lnTo>
                  <a:pt x="16001" y="2041271"/>
                </a:lnTo>
                <a:lnTo>
                  <a:pt x="20488" y="2031425"/>
                </a:lnTo>
                <a:close/>
              </a:path>
              <a:path w="2889250" h="2045970">
                <a:moveTo>
                  <a:pt x="33105" y="2030313"/>
                </a:moveTo>
                <a:lnTo>
                  <a:pt x="20488" y="2031425"/>
                </a:lnTo>
                <a:lnTo>
                  <a:pt x="16001" y="2041271"/>
                </a:lnTo>
                <a:lnTo>
                  <a:pt x="17613" y="2041271"/>
                </a:lnTo>
                <a:lnTo>
                  <a:pt x="33105" y="2030313"/>
                </a:lnTo>
                <a:close/>
              </a:path>
              <a:path w="2889250" h="2045970">
                <a:moveTo>
                  <a:pt x="2881630" y="0"/>
                </a:moveTo>
                <a:lnTo>
                  <a:pt x="25741" y="2019898"/>
                </a:lnTo>
                <a:lnTo>
                  <a:pt x="20488" y="2031425"/>
                </a:lnTo>
                <a:lnTo>
                  <a:pt x="33105" y="2030313"/>
                </a:lnTo>
                <a:lnTo>
                  <a:pt x="2888868" y="10413"/>
                </a:lnTo>
                <a:lnTo>
                  <a:pt x="28816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1744" y="1673351"/>
            <a:ext cx="8668511" cy="3511296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4982" y="102565"/>
            <a:ext cx="608761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55" dirty="0"/>
              <a:t>Properties</a:t>
            </a:r>
            <a:r>
              <a:rPr lang="en-GB" spc="-155" dirty="0"/>
              <a:t> Part 2</a:t>
            </a:r>
            <a:endParaRPr spc="-155" dirty="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25384" y="911353"/>
            <a:ext cx="2390140" cy="475771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1440" marR="114300">
              <a:spcBef>
                <a:spcPts val="35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UPRN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and Grid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ref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populate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automatically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4708" y="1167638"/>
            <a:ext cx="2386330" cy="2621280"/>
          </a:xfrm>
          <a:custGeom>
            <a:avLst/>
            <a:gdLst/>
            <a:ahLst/>
            <a:cxnLst/>
            <a:rect l="l" t="t" r="r" b="b"/>
            <a:pathLst>
              <a:path w="2386329" h="2621279">
                <a:moveTo>
                  <a:pt x="24764" y="2518537"/>
                </a:moveTo>
                <a:lnTo>
                  <a:pt x="21336" y="2520823"/>
                </a:lnTo>
                <a:lnTo>
                  <a:pt x="20700" y="2524252"/>
                </a:lnTo>
                <a:lnTo>
                  <a:pt x="0" y="2621153"/>
                </a:lnTo>
                <a:lnTo>
                  <a:pt x="15748" y="2616200"/>
                </a:lnTo>
                <a:lnTo>
                  <a:pt x="13080" y="2616200"/>
                </a:lnTo>
                <a:lnTo>
                  <a:pt x="3682" y="2607564"/>
                </a:lnTo>
                <a:lnTo>
                  <a:pt x="19625" y="2590044"/>
                </a:lnTo>
                <a:lnTo>
                  <a:pt x="33019" y="2526792"/>
                </a:lnTo>
                <a:lnTo>
                  <a:pt x="33781" y="2523363"/>
                </a:lnTo>
                <a:lnTo>
                  <a:pt x="31622" y="2520061"/>
                </a:lnTo>
                <a:lnTo>
                  <a:pt x="24764" y="2518537"/>
                </a:lnTo>
                <a:close/>
              </a:path>
              <a:path w="2386329" h="2621279">
                <a:moveTo>
                  <a:pt x="19625" y="2590044"/>
                </a:moveTo>
                <a:lnTo>
                  <a:pt x="3682" y="2607564"/>
                </a:lnTo>
                <a:lnTo>
                  <a:pt x="13080" y="2616200"/>
                </a:lnTo>
                <a:lnTo>
                  <a:pt x="15854" y="2613152"/>
                </a:lnTo>
                <a:lnTo>
                  <a:pt x="14731" y="2613152"/>
                </a:lnTo>
                <a:lnTo>
                  <a:pt x="6603" y="2605786"/>
                </a:lnTo>
                <a:lnTo>
                  <a:pt x="16985" y="2602508"/>
                </a:lnTo>
                <a:lnTo>
                  <a:pt x="19625" y="2590044"/>
                </a:lnTo>
                <a:close/>
              </a:path>
              <a:path w="2386329" h="2621279">
                <a:moveTo>
                  <a:pt x="94106" y="2578227"/>
                </a:moveTo>
                <a:lnTo>
                  <a:pt x="90677" y="2579243"/>
                </a:lnTo>
                <a:lnTo>
                  <a:pt x="28988" y="2598718"/>
                </a:lnTo>
                <a:lnTo>
                  <a:pt x="13080" y="2616200"/>
                </a:lnTo>
                <a:lnTo>
                  <a:pt x="15748" y="2616200"/>
                </a:lnTo>
                <a:lnTo>
                  <a:pt x="94487" y="2591435"/>
                </a:lnTo>
                <a:lnTo>
                  <a:pt x="97916" y="2590419"/>
                </a:lnTo>
                <a:lnTo>
                  <a:pt x="99694" y="2586736"/>
                </a:lnTo>
                <a:lnTo>
                  <a:pt x="97662" y="2580132"/>
                </a:lnTo>
                <a:lnTo>
                  <a:pt x="94106" y="2578227"/>
                </a:lnTo>
                <a:close/>
              </a:path>
              <a:path w="2386329" h="2621279">
                <a:moveTo>
                  <a:pt x="16985" y="2602508"/>
                </a:moveTo>
                <a:lnTo>
                  <a:pt x="6603" y="2605786"/>
                </a:lnTo>
                <a:lnTo>
                  <a:pt x="14731" y="2613152"/>
                </a:lnTo>
                <a:lnTo>
                  <a:pt x="16985" y="2602508"/>
                </a:lnTo>
                <a:close/>
              </a:path>
              <a:path w="2386329" h="2621279">
                <a:moveTo>
                  <a:pt x="28988" y="2598718"/>
                </a:moveTo>
                <a:lnTo>
                  <a:pt x="16985" y="2602508"/>
                </a:lnTo>
                <a:lnTo>
                  <a:pt x="14731" y="2613152"/>
                </a:lnTo>
                <a:lnTo>
                  <a:pt x="15854" y="2613152"/>
                </a:lnTo>
                <a:lnTo>
                  <a:pt x="28988" y="2598718"/>
                </a:lnTo>
                <a:close/>
              </a:path>
              <a:path w="2386329" h="2621279">
                <a:moveTo>
                  <a:pt x="2376550" y="0"/>
                </a:moveTo>
                <a:lnTo>
                  <a:pt x="19625" y="2590044"/>
                </a:lnTo>
                <a:lnTo>
                  <a:pt x="16985" y="2602508"/>
                </a:lnTo>
                <a:lnTo>
                  <a:pt x="28988" y="2598718"/>
                </a:lnTo>
                <a:lnTo>
                  <a:pt x="2385948" y="8636"/>
                </a:lnTo>
                <a:lnTo>
                  <a:pt x="237655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459" y="1045463"/>
            <a:ext cx="6547104" cy="4884420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40052"/>
            <a:ext cx="792708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55" dirty="0"/>
              <a:t>Properties</a:t>
            </a:r>
            <a:r>
              <a:rPr lang="en-GB" spc="-155" dirty="0"/>
              <a:t> Part 3</a:t>
            </a:r>
            <a:endParaRPr spc="-155" dirty="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15328" y="2421636"/>
            <a:ext cx="2391410" cy="691215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2710" marR="134620">
              <a:spcBef>
                <a:spcPts val="35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Complete</a:t>
            </a:r>
            <a:r>
              <a:rPr sz="1400" spc="-4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other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information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as available. Plenty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of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free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text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comments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fields.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24215" y="4293108"/>
            <a:ext cx="2390140" cy="261610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5720" rIns="0" bIns="0" rtlCol="0">
            <a:spAutoFit/>
          </a:bodyPr>
          <a:lstStyle/>
          <a:p>
            <a:pPr marL="92075">
              <a:spcBef>
                <a:spcPts val="360"/>
              </a:spcBef>
            </a:pP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Add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property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when</a:t>
            </a:r>
            <a:r>
              <a:rPr sz="1400" spc="-4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finished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0624" y="4626228"/>
            <a:ext cx="725805" cy="1035050"/>
          </a:xfrm>
          <a:custGeom>
            <a:avLst/>
            <a:gdLst/>
            <a:ahLst/>
            <a:cxnLst/>
            <a:rect l="l" t="t" r="r" b="b"/>
            <a:pathLst>
              <a:path w="725804" h="1035050">
                <a:moveTo>
                  <a:pt x="11429" y="929894"/>
                </a:moveTo>
                <a:lnTo>
                  <a:pt x="8381" y="932434"/>
                </a:lnTo>
                <a:lnTo>
                  <a:pt x="8000" y="935990"/>
                </a:lnTo>
                <a:lnTo>
                  <a:pt x="0" y="1034732"/>
                </a:lnTo>
                <a:lnTo>
                  <a:pt x="14444" y="1028052"/>
                </a:lnTo>
                <a:lnTo>
                  <a:pt x="12446" y="1028052"/>
                </a:lnTo>
                <a:lnTo>
                  <a:pt x="2031" y="1020775"/>
                </a:lnTo>
                <a:lnTo>
                  <a:pt x="15482" y="1001513"/>
                </a:lnTo>
                <a:lnTo>
                  <a:pt x="20773" y="935990"/>
                </a:lnTo>
                <a:lnTo>
                  <a:pt x="20954" y="933450"/>
                </a:lnTo>
                <a:lnTo>
                  <a:pt x="18415" y="930402"/>
                </a:lnTo>
                <a:lnTo>
                  <a:pt x="11429" y="929894"/>
                </a:lnTo>
                <a:close/>
              </a:path>
              <a:path w="725804" h="1035050">
                <a:moveTo>
                  <a:pt x="15482" y="1001513"/>
                </a:moveTo>
                <a:lnTo>
                  <a:pt x="2031" y="1020775"/>
                </a:lnTo>
                <a:lnTo>
                  <a:pt x="12446" y="1028052"/>
                </a:lnTo>
                <a:lnTo>
                  <a:pt x="14627" y="1024928"/>
                </a:lnTo>
                <a:lnTo>
                  <a:pt x="13589" y="1024928"/>
                </a:lnTo>
                <a:lnTo>
                  <a:pt x="4572" y="1018641"/>
                </a:lnTo>
                <a:lnTo>
                  <a:pt x="14467" y="1014062"/>
                </a:lnTo>
                <a:lnTo>
                  <a:pt x="15482" y="1001513"/>
                </a:lnTo>
                <a:close/>
              </a:path>
              <a:path w="725804" h="1035050">
                <a:moveTo>
                  <a:pt x="87756" y="980147"/>
                </a:moveTo>
                <a:lnTo>
                  <a:pt x="25916" y="1008764"/>
                </a:lnTo>
                <a:lnTo>
                  <a:pt x="12446" y="1028052"/>
                </a:lnTo>
                <a:lnTo>
                  <a:pt x="14444" y="1028052"/>
                </a:lnTo>
                <a:lnTo>
                  <a:pt x="93091" y="991679"/>
                </a:lnTo>
                <a:lnTo>
                  <a:pt x="94487" y="987907"/>
                </a:lnTo>
                <a:lnTo>
                  <a:pt x="93091" y="984719"/>
                </a:lnTo>
                <a:lnTo>
                  <a:pt x="91567" y="981532"/>
                </a:lnTo>
                <a:lnTo>
                  <a:pt x="87756" y="980147"/>
                </a:lnTo>
                <a:close/>
              </a:path>
              <a:path w="725804" h="1035050">
                <a:moveTo>
                  <a:pt x="14467" y="1014062"/>
                </a:moveTo>
                <a:lnTo>
                  <a:pt x="4572" y="1018641"/>
                </a:lnTo>
                <a:lnTo>
                  <a:pt x="13589" y="1024928"/>
                </a:lnTo>
                <a:lnTo>
                  <a:pt x="14467" y="1014062"/>
                </a:lnTo>
                <a:close/>
              </a:path>
              <a:path w="725804" h="1035050">
                <a:moveTo>
                  <a:pt x="25916" y="1008764"/>
                </a:moveTo>
                <a:lnTo>
                  <a:pt x="14467" y="1014062"/>
                </a:lnTo>
                <a:lnTo>
                  <a:pt x="13589" y="1024928"/>
                </a:lnTo>
                <a:lnTo>
                  <a:pt x="14627" y="1024928"/>
                </a:lnTo>
                <a:lnTo>
                  <a:pt x="25916" y="1008764"/>
                </a:lnTo>
                <a:close/>
              </a:path>
              <a:path w="725804" h="1035050">
                <a:moveTo>
                  <a:pt x="714882" y="0"/>
                </a:moveTo>
                <a:lnTo>
                  <a:pt x="15482" y="1001513"/>
                </a:lnTo>
                <a:lnTo>
                  <a:pt x="14467" y="1014062"/>
                </a:lnTo>
                <a:lnTo>
                  <a:pt x="25916" y="1008764"/>
                </a:lnTo>
                <a:lnTo>
                  <a:pt x="725297" y="7366"/>
                </a:lnTo>
                <a:lnTo>
                  <a:pt x="71488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125808"/>
            <a:ext cx="715441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55" dirty="0"/>
              <a:t>Properties</a:t>
            </a:r>
            <a:r>
              <a:rPr lang="en-GB" spc="-155" dirty="0"/>
              <a:t> Part 4</a:t>
            </a:r>
            <a:endParaRPr spc="-155" dirty="0"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4215" y="4293109"/>
            <a:ext cx="2390140" cy="307975"/>
          </a:xfrm>
          <a:custGeom>
            <a:avLst/>
            <a:gdLst/>
            <a:ahLst/>
            <a:cxnLst/>
            <a:rect l="l" t="t" r="r" b="b"/>
            <a:pathLst>
              <a:path w="2390140" h="307975">
                <a:moveTo>
                  <a:pt x="2389632" y="0"/>
                </a:moveTo>
                <a:lnTo>
                  <a:pt x="0" y="0"/>
                </a:lnTo>
                <a:lnTo>
                  <a:pt x="0" y="307848"/>
                </a:lnTo>
                <a:lnTo>
                  <a:pt x="2389632" y="307848"/>
                </a:lnTo>
                <a:lnTo>
                  <a:pt x="238963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03846" y="4325873"/>
            <a:ext cx="21850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Tahoma"/>
                <a:cs typeface="Tahoma"/>
              </a:rPr>
              <a:t>Add</a:t>
            </a:r>
            <a:r>
              <a:rPr sz="14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Tahoma"/>
                <a:cs typeface="Tahoma"/>
              </a:rPr>
              <a:t>property</a:t>
            </a:r>
            <a:r>
              <a:rPr sz="1400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Tahoma"/>
                <a:cs typeface="Tahoma"/>
              </a:rPr>
              <a:t>when</a:t>
            </a:r>
            <a:r>
              <a:rPr sz="1400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Tahoma"/>
                <a:cs typeface="Tahoma"/>
              </a:rPr>
              <a:t>finished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5" name="object 5" descr="Print screen of Properties page with new property added"/>
          <p:cNvGrpSpPr/>
          <p:nvPr/>
        </p:nvGrpSpPr>
        <p:grpSpPr>
          <a:xfrm>
            <a:off x="1629156" y="1178051"/>
            <a:ext cx="8933815" cy="4502150"/>
            <a:chOff x="105155" y="1178051"/>
            <a:chExt cx="8933815" cy="4502150"/>
          </a:xfrm>
        </p:grpSpPr>
        <p:sp>
          <p:nvSpPr>
            <p:cNvPr id="6" name="object 6"/>
            <p:cNvSpPr/>
            <p:nvPr/>
          </p:nvSpPr>
          <p:spPr>
            <a:xfrm>
              <a:off x="6516623" y="4626228"/>
              <a:ext cx="725805" cy="1035050"/>
            </a:xfrm>
            <a:custGeom>
              <a:avLst/>
              <a:gdLst/>
              <a:ahLst/>
              <a:cxnLst/>
              <a:rect l="l" t="t" r="r" b="b"/>
              <a:pathLst>
                <a:path w="725804" h="1035050">
                  <a:moveTo>
                    <a:pt x="11429" y="929894"/>
                  </a:moveTo>
                  <a:lnTo>
                    <a:pt x="8381" y="932434"/>
                  </a:lnTo>
                  <a:lnTo>
                    <a:pt x="8000" y="935990"/>
                  </a:lnTo>
                  <a:lnTo>
                    <a:pt x="0" y="1034732"/>
                  </a:lnTo>
                  <a:lnTo>
                    <a:pt x="14444" y="1028052"/>
                  </a:lnTo>
                  <a:lnTo>
                    <a:pt x="12446" y="1028052"/>
                  </a:lnTo>
                  <a:lnTo>
                    <a:pt x="2031" y="1020775"/>
                  </a:lnTo>
                  <a:lnTo>
                    <a:pt x="15482" y="1001513"/>
                  </a:lnTo>
                  <a:lnTo>
                    <a:pt x="20773" y="935990"/>
                  </a:lnTo>
                  <a:lnTo>
                    <a:pt x="20954" y="933450"/>
                  </a:lnTo>
                  <a:lnTo>
                    <a:pt x="18415" y="930402"/>
                  </a:lnTo>
                  <a:lnTo>
                    <a:pt x="11429" y="929894"/>
                  </a:lnTo>
                  <a:close/>
                </a:path>
                <a:path w="725804" h="1035050">
                  <a:moveTo>
                    <a:pt x="15482" y="1001513"/>
                  </a:moveTo>
                  <a:lnTo>
                    <a:pt x="2031" y="1020775"/>
                  </a:lnTo>
                  <a:lnTo>
                    <a:pt x="12446" y="1028052"/>
                  </a:lnTo>
                  <a:lnTo>
                    <a:pt x="14627" y="1024928"/>
                  </a:lnTo>
                  <a:lnTo>
                    <a:pt x="13589" y="1024928"/>
                  </a:lnTo>
                  <a:lnTo>
                    <a:pt x="4572" y="1018641"/>
                  </a:lnTo>
                  <a:lnTo>
                    <a:pt x="14467" y="1014062"/>
                  </a:lnTo>
                  <a:lnTo>
                    <a:pt x="15482" y="1001513"/>
                  </a:lnTo>
                  <a:close/>
                </a:path>
                <a:path w="725804" h="1035050">
                  <a:moveTo>
                    <a:pt x="87756" y="980147"/>
                  </a:moveTo>
                  <a:lnTo>
                    <a:pt x="25916" y="1008764"/>
                  </a:lnTo>
                  <a:lnTo>
                    <a:pt x="12446" y="1028052"/>
                  </a:lnTo>
                  <a:lnTo>
                    <a:pt x="14444" y="1028052"/>
                  </a:lnTo>
                  <a:lnTo>
                    <a:pt x="93091" y="991679"/>
                  </a:lnTo>
                  <a:lnTo>
                    <a:pt x="94487" y="987907"/>
                  </a:lnTo>
                  <a:lnTo>
                    <a:pt x="93091" y="984719"/>
                  </a:lnTo>
                  <a:lnTo>
                    <a:pt x="91567" y="981532"/>
                  </a:lnTo>
                  <a:lnTo>
                    <a:pt x="87756" y="980147"/>
                  </a:lnTo>
                  <a:close/>
                </a:path>
                <a:path w="725804" h="1035050">
                  <a:moveTo>
                    <a:pt x="14467" y="1014062"/>
                  </a:moveTo>
                  <a:lnTo>
                    <a:pt x="4572" y="1018641"/>
                  </a:lnTo>
                  <a:lnTo>
                    <a:pt x="13589" y="1024928"/>
                  </a:lnTo>
                  <a:lnTo>
                    <a:pt x="14467" y="1014062"/>
                  </a:lnTo>
                  <a:close/>
                </a:path>
                <a:path w="725804" h="1035050">
                  <a:moveTo>
                    <a:pt x="25916" y="1008764"/>
                  </a:moveTo>
                  <a:lnTo>
                    <a:pt x="14467" y="1014062"/>
                  </a:lnTo>
                  <a:lnTo>
                    <a:pt x="13589" y="1024928"/>
                  </a:lnTo>
                  <a:lnTo>
                    <a:pt x="14627" y="1024928"/>
                  </a:lnTo>
                  <a:lnTo>
                    <a:pt x="25916" y="1008764"/>
                  </a:lnTo>
                  <a:close/>
                </a:path>
                <a:path w="725804" h="1035050">
                  <a:moveTo>
                    <a:pt x="714882" y="0"/>
                  </a:moveTo>
                  <a:lnTo>
                    <a:pt x="15482" y="1001513"/>
                  </a:lnTo>
                  <a:lnTo>
                    <a:pt x="14467" y="1014062"/>
                  </a:lnTo>
                  <a:lnTo>
                    <a:pt x="25916" y="1008764"/>
                  </a:lnTo>
                  <a:lnTo>
                    <a:pt x="725297" y="7366"/>
                  </a:lnTo>
                  <a:lnTo>
                    <a:pt x="7148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5" y="1178051"/>
              <a:ext cx="8933688" cy="45018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3644" y="1187196"/>
            <a:ext cx="8185404" cy="4451604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8120" y="1053083"/>
            <a:ext cx="3023870" cy="1600200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1440" marR="337185">
              <a:spcBef>
                <a:spcPts val="35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zoom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in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using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mouse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wheel.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Facility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 to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add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pipes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1440"/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Click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 start</a:t>
            </a:r>
            <a:r>
              <a:rPr sz="14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drawing,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double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click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1440"/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stop.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1440" marR="103505">
              <a:spcBef>
                <a:spcPts val="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 click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on pipe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section afterwards </a:t>
            </a:r>
            <a:r>
              <a:rPr sz="1400" spc="-4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delete.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  <a:p>
            <a:pPr marL="91440"/>
            <a:r>
              <a:rPr sz="1400" spc="-10" dirty="0">
                <a:solidFill>
                  <a:schemeClr val="tx2"/>
                </a:solidFill>
                <a:latin typeface="Tahoma"/>
                <a:cs typeface="Tahoma"/>
              </a:rPr>
              <a:t>Practice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makes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perfect!!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5281" y="102565"/>
            <a:ext cx="64408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155" dirty="0"/>
              <a:t>Map</a:t>
            </a:r>
            <a:r>
              <a:rPr spc="-140" dirty="0"/>
              <a:t>p</a:t>
            </a:r>
            <a:r>
              <a:rPr spc="-260" dirty="0"/>
              <a:t>in</a:t>
            </a:r>
            <a:r>
              <a:rPr spc="-310" dirty="0"/>
              <a:t>g</a:t>
            </a:r>
            <a:r>
              <a:rPr spc="-155" dirty="0"/>
              <a:t> </a:t>
            </a:r>
            <a:r>
              <a:rPr spc="80" dirty="0"/>
              <a:t>To</a:t>
            </a:r>
            <a:r>
              <a:rPr spc="65" dirty="0"/>
              <a:t>o</a:t>
            </a:r>
            <a:r>
              <a:rPr spc="-335" dirty="0"/>
              <a:t>l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87039" y="1328927"/>
            <a:ext cx="963294" cy="386080"/>
            <a:chOff x="1463039" y="1328927"/>
            <a:chExt cx="963294" cy="386080"/>
          </a:xfrm>
        </p:grpSpPr>
        <p:sp>
          <p:nvSpPr>
            <p:cNvPr id="6" name="object 6"/>
            <p:cNvSpPr/>
            <p:nvPr/>
          </p:nvSpPr>
          <p:spPr>
            <a:xfrm>
              <a:off x="1475993" y="1341881"/>
              <a:ext cx="937260" cy="360045"/>
            </a:xfrm>
            <a:custGeom>
              <a:avLst/>
              <a:gdLst/>
              <a:ahLst/>
              <a:cxnLst/>
              <a:rect l="l" t="t" r="r" b="b"/>
              <a:pathLst>
                <a:path w="937260" h="360044">
                  <a:moveTo>
                    <a:pt x="468630" y="0"/>
                  </a:moveTo>
                  <a:lnTo>
                    <a:pt x="399377" y="1949"/>
                  </a:lnTo>
                  <a:lnTo>
                    <a:pt x="333280" y="7614"/>
                  </a:lnTo>
                  <a:lnTo>
                    <a:pt x="271063" y="16714"/>
                  </a:lnTo>
                  <a:lnTo>
                    <a:pt x="213452" y="28973"/>
                  </a:lnTo>
                  <a:lnTo>
                    <a:pt x="161170" y="44111"/>
                  </a:lnTo>
                  <a:lnTo>
                    <a:pt x="114944" y="61850"/>
                  </a:lnTo>
                  <a:lnTo>
                    <a:pt x="75496" y="81913"/>
                  </a:lnTo>
                  <a:lnTo>
                    <a:pt x="43554" y="104021"/>
                  </a:lnTo>
                  <a:lnTo>
                    <a:pt x="5080" y="153258"/>
                  </a:lnTo>
                  <a:lnTo>
                    <a:pt x="0" y="179831"/>
                  </a:lnTo>
                  <a:lnTo>
                    <a:pt x="5080" y="206405"/>
                  </a:lnTo>
                  <a:lnTo>
                    <a:pt x="43554" y="255642"/>
                  </a:lnTo>
                  <a:lnTo>
                    <a:pt x="75496" y="277750"/>
                  </a:lnTo>
                  <a:lnTo>
                    <a:pt x="114944" y="297813"/>
                  </a:lnTo>
                  <a:lnTo>
                    <a:pt x="161170" y="315552"/>
                  </a:lnTo>
                  <a:lnTo>
                    <a:pt x="213452" y="330690"/>
                  </a:lnTo>
                  <a:lnTo>
                    <a:pt x="271063" y="342949"/>
                  </a:lnTo>
                  <a:lnTo>
                    <a:pt x="333280" y="352049"/>
                  </a:lnTo>
                  <a:lnTo>
                    <a:pt x="399377" y="357714"/>
                  </a:lnTo>
                  <a:lnTo>
                    <a:pt x="468630" y="359663"/>
                  </a:lnTo>
                  <a:lnTo>
                    <a:pt x="537882" y="357714"/>
                  </a:lnTo>
                  <a:lnTo>
                    <a:pt x="603979" y="352049"/>
                  </a:lnTo>
                  <a:lnTo>
                    <a:pt x="666196" y="342949"/>
                  </a:lnTo>
                  <a:lnTo>
                    <a:pt x="723807" y="330690"/>
                  </a:lnTo>
                  <a:lnTo>
                    <a:pt x="776089" y="315552"/>
                  </a:lnTo>
                  <a:lnTo>
                    <a:pt x="822315" y="297813"/>
                  </a:lnTo>
                  <a:lnTo>
                    <a:pt x="861763" y="277750"/>
                  </a:lnTo>
                  <a:lnTo>
                    <a:pt x="893705" y="255642"/>
                  </a:lnTo>
                  <a:lnTo>
                    <a:pt x="932179" y="206405"/>
                  </a:lnTo>
                  <a:lnTo>
                    <a:pt x="937260" y="179831"/>
                  </a:lnTo>
                  <a:lnTo>
                    <a:pt x="932179" y="153258"/>
                  </a:lnTo>
                  <a:lnTo>
                    <a:pt x="893705" y="104021"/>
                  </a:lnTo>
                  <a:lnTo>
                    <a:pt x="861763" y="81913"/>
                  </a:lnTo>
                  <a:lnTo>
                    <a:pt x="822315" y="61850"/>
                  </a:lnTo>
                  <a:lnTo>
                    <a:pt x="776089" y="44111"/>
                  </a:lnTo>
                  <a:lnTo>
                    <a:pt x="723807" y="28973"/>
                  </a:lnTo>
                  <a:lnTo>
                    <a:pt x="666196" y="16714"/>
                  </a:lnTo>
                  <a:lnTo>
                    <a:pt x="603979" y="7614"/>
                  </a:lnTo>
                  <a:lnTo>
                    <a:pt x="537882" y="1949"/>
                  </a:lnTo>
                  <a:lnTo>
                    <a:pt x="468630" y="0"/>
                  </a:lnTo>
                  <a:close/>
                </a:path>
              </a:pathLst>
            </a:custGeom>
            <a:solidFill>
              <a:srgbClr val="BADFE2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75993" y="1341881"/>
              <a:ext cx="937260" cy="360045"/>
            </a:xfrm>
            <a:custGeom>
              <a:avLst/>
              <a:gdLst/>
              <a:ahLst/>
              <a:cxnLst/>
              <a:rect l="l" t="t" r="r" b="b"/>
              <a:pathLst>
                <a:path w="937260" h="360044">
                  <a:moveTo>
                    <a:pt x="0" y="179831"/>
                  </a:moveTo>
                  <a:lnTo>
                    <a:pt x="19840" y="127895"/>
                  </a:lnTo>
                  <a:lnTo>
                    <a:pt x="75496" y="81913"/>
                  </a:lnTo>
                  <a:lnTo>
                    <a:pt x="114944" y="61850"/>
                  </a:lnTo>
                  <a:lnTo>
                    <a:pt x="161170" y="44111"/>
                  </a:lnTo>
                  <a:lnTo>
                    <a:pt x="213452" y="28973"/>
                  </a:lnTo>
                  <a:lnTo>
                    <a:pt x="271063" y="16714"/>
                  </a:lnTo>
                  <a:lnTo>
                    <a:pt x="333280" y="7614"/>
                  </a:lnTo>
                  <a:lnTo>
                    <a:pt x="399377" y="1949"/>
                  </a:lnTo>
                  <a:lnTo>
                    <a:pt x="468630" y="0"/>
                  </a:lnTo>
                  <a:lnTo>
                    <a:pt x="537882" y="1949"/>
                  </a:lnTo>
                  <a:lnTo>
                    <a:pt x="603979" y="7614"/>
                  </a:lnTo>
                  <a:lnTo>
                    <a:pt x="666196" y="16714"/>
                  </a:lnTo>
                  <a:lnTo>
                    <a:pt x="723807" y="28973"/>
                  </a:lnTo>
                  <a:lnTo>
                    <a:pt x="776089" y="44111"/>
                  </a:lnTo>
                  <a:lnTo>
                    <a:pt x="822315" y="61850"/>
                  </a:lnTo>
                  <a:lnTo>
                    <a:pt x="861763" y="81913"/>
                  </a:lnTo>
                  <a:lnTo>
                    <a:pt x="893705" y="104021"/>
                  </a:lnTo>
                  <a:lnTo>
                    <a:pt x="932179" y="153258"/>
                  </a:lnTo>
                  <a:lnTo>
                    <a:pt x="937260" y="179831"/>
                  </a:lnTo>
                  <a:lnTo>
                    <a:pt x="932179" y="206405"/>
                  </a:lnTo>
                  <a:lnTo>
                    <a:pt x="893705" y="255642"/>
                  </a:lnTo>
                  <a:lnTo>
                    <a:pt x="861763" y="277750"/>
                  </a:lnTo>
                  <a:lnTo>
                    <a:pt x="822315" y="297813"/>
                  </a:lnTo>
                  <a:lnTo>
                    <a:pt x="776089" y="315552"/>
                  </a:lnTo>
                  <a:lnTo>
                    <a:pt x="723807" y="330690"/>
                  </a:lnTo>
                  <a:lnTo>
                    <a:pt x="666196" y="342949"/>
                  </a:lnTo>
                  <a:lnTo>
                    <a:pt x="603979" y="352049"/>
                  </a:lnTo>
                  <a:lnTo>
                    <a:pt x="537882" y="357714"/>
                  </a:lnTo>
                  <a:lnTo>
                    <a:pt x="468630" y="359663"/>
                  </a:lnTo>
                  <a:lnTo>
                    <a:pt x="399377" y="357714"/>
                  </a:lnTo>
                  <a:lnTo>
                    <a:pt x="333280" y="352049"/>
                  </a:lnTo>
                  <a:lnTo>
                    <a:pt x="271063" y="342949"/>
                  </a:lnTo>
                  <a:lnTo>
                    <a:pt x="213452" y="330690"/>
                  </a:lnTo>
                  <a:lnTo>
                    <a:pt x="161170" y="315552"/>
                  </a:lnTo>
                  <a:lnTo>
                    <a:pt x="114944" y="297813"/>
                  </a:lnTo>
                  <a:lnTo>
                    <a:pt x="75496" y="277750"/>
                  </a:lnTo>
                  <a:lnTo>
                    <a:pt x="43554" y="255642"/>
                  </a:lnTo>
                  <a:lnTo>
                    <a:pt x="5080" y="206405"/>
                  </a:lnTo>
                  <a:lnTo>
                    <a:pt x="0" y="179831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8800" y="102565"/>
            <a:ext cx="8839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155" dirty="0"/>
              <a:t>Map</a:t>
            </a:r>
            <a:r>
              <a:rPr spc="-140" dirty="0"/>
              <a:t>p</a:t>
            </a:r>
            <a:r>
              <a:rPr spc="-260" dirty="0"/>
              <a:t>in</a:t>
            </a:r>
            <a:r>
              <a:rPr spc="-310" dirty="0"/>
              <a:t>g</a:t>
            </a:r>
            <a:r>
              <a:rPr spc="-155" dirty="0"/>
              <a:t> </a:t>
            </a:r>
            <a:r>
              <a:rPr spc="80" dirty="0"/>
              <a:t>To</a:t>
            </a:r>
            <a:r>
              <a:rPr spc="65" dirty="0"/>
              <a:t>o</a:t>
            </a:r>
            <a:r>
              <a:rPr spc="-335" dirty="0"/>
              <a:t>l</a:t>
            </a:r>
            <a:r>
              <a:rPr lang="en-GB" spc="-335" dirty="0"/>
              <a:t> Part 2</a:t>
            </a:r>
            <a:endParaRPr spc="-335" dirty="0"/>
          </a:p>
        </p:txBody>
      </p:sp>
      <p:pic>
        <p:nvPicPr>
          <p:cNvPr id="5" name="object 5" descr="Map Page on Risk Assessment Tool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6311" y="963167"/>
            <a:ext cx="7620000" cy="52181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1664" y="102565"/>
            <a:ext cx="48704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225" dirty="0"/>
              <a:t>Registrat</a:t>
            </a:r>
            <a:r>
              <a:rPr spc="-165" dirty="0"/>
              <a:t>i</a:t>
            </a:r>
            <a:r>
              <a:rPr spc="-70" dirty="0"/>
              <a:t>on</a:t>
            </a:r>
            <a:r>
              <a:rPr spc="-130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54" dirty="0"/>
              <a:t>Images</a:t>
            </a:r>
          </a:p>
        </p:txBody>
      </p:sp>
      <p:pic>
        <p:nvPicPr>
          <p:cNvPr id="3" name="object 3" descr="Print screen of adding images page on Risk Assessment Tool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984503"/>
            <a:ext cx="9144000" cy="4888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08120" y="1053083"/>
            <a:ext cx="3023870" cy="260328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4450" rIns="0" bIns="0" rtlCol="0">
            <a:spAutoFit/>
          </a:bodyPr>
          <a:lstStyle/>
          <a:p>
            <a:pPr marL="91440">
              <a:spcBef>
                <a:spcPts val="350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Can</a:t>
            </a:r>
            <a:r>
              <a:rPr sz="14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browse</a:t>
            </a:r>
            <a:r>
              <a:rPr sz="14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for</a:t>
            </a:r>
            <a:r>
              <a:rPr sz="14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photos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3135" y="1356487"/>
            <a:ext cx="1589405" cy="1641475"/>
          </a:xfrm>
          <a:custGeom>
            <a:avLst/>
            <a:gdLst/>
            <a:ahLst/>
            <a:cxnLst/>
            <a:rect l="l" t="t" r="r" b="b"/>
            <a:pathLst>
              <a:path w="1589405" h="1641475">
                <a:moveTo>
                  <a:pt x="27940" y="1539239"/>
                </a:moveTo>
                <a:lnTo>
                  <a:pt x="24498" y="1541272"/>
                </a:lnTo>
                <a:lnTo>
                  <a:pt x="23672" y="1544701"/>
                </a:lnTo>
                <a:lnTo>
                  <a:pt x="0" y="1640966"/>
                </a:lnTo>
                <a:lnTo>
                  <a:pt x="16733" y="1636267"/>
                </a:lnTo>
                <a:lnTo>
                  <a:pt x="13309" y="1636267"/>
                </a:lnTo>
                <a:lnTo>
                  <a:pt x="4178" y="1627504"/>
                </a:lnTo>
                <a:lnTo>
                  <a:pt x="20529" y="1610614"/>
                </a:lnTo>
                <a:lnTo>
                  <a:pt x="36842" y="1544320"/>
                </a:lnTo>
                <a:lnTo>
                  <a:pt x="34759" y="1540890"/>
                </a:lnTo>
                <a:lnTo>
                  <a:pt x="31343" y="1540002"/>
                </a:lnTo>
                <a:lnTo>
                  <a:pt x="27940" y="1539239"/>
                </a:lnTo>
                <a:close/>
              </a:path>
              <a:path w="1589405" h="1641475">
                <a:moveTo>
                  <a:pt x="20529" y="1610614"/>
                </a:moveTo>
                <a:lnTo>
                  <a:pt x="4178" y="1627504"/>
                </a:lnTo>
                <a:lnTo>
                  <a:pt x="13309" y="1636267"/>
                </a:lnTo>
                <a:lnTo>
                  <a:pt x="16137" y="1633347"/>
                </a:lnTo>
                <a:lnTo>
                  <a:pt x="14935" y="1633347"/>
                </a:lnTo>
                <a:lnTo>
                  <a:pt x="7061" y="1625727"/>
                </a:lnTo>
                <a:lnTo>
                  <a:pt x="17534" y="1622782"/>
                </a:lnTo>
                <a:lnTo>
                  <a:pt x="20529" y="1610614"/>
                </a:lnTo>
                <a:close/>
              </a:path>
              <a:path w="1589405" h="1641475">
                <a:moveTo>
                  <a:pt x="95364" y="1600962"/>
                </a:moveTo>
                <a:lnTo>
                  <a:pt x="91986" y="1601851"/>
                </a:lnTo>
                <a:lnTo>
                  <a:pt x="29667" y="1619371"/>
                </a:lnTo>
                <a:lnTo>
                  <a:pt x="13309" y="1636267"/>
                </a:lnTo>
                <a:lnTo>
                  <a:pt x="16733" y="1636267"/>
                </a:lnTo>
                <a:lnTo>
                  <a:pt x="95427" y="1614170"/>
                </a:lnTo>
                <a:lnTo>
                  <a:pt x="98793" y="1613153"/>
                </a:lnTo>
                <a:lnTo>
                  <a:pt x="100774" y="1609725"/>
                </a:lnTo>
                <a:lnTo>
                  <a:pt x="98869" y="1602866"/>
                </a:lnTo>
                <a:lnTo>
                  <a:pt x="95364" y="1600962"/>
                </a:lnTo>
                <a:close/>
              </a:path>
              <a:path w="1589405" h="1641475">
                <a:moveTo>
                  <a:pt x="17534" y="1622782"/>
                </a:moveTo>
                <a:lnTo>
                  <a:pt x="7061" y="1625727"/>
                </a:lnTo>
                <a:lnTo>
                  <a:pt x="14935" y="1633347"/>
                </a:lnTo>
                <a:lnTo>
                  <a:pt x="17534" y="1622782"/>
                </a:lnTo>
                <a:close/>
              </a:path>
              <a:path w="1589405" h="1641475">
                <a:moveTo>
                  <a:pt x="29667" y="1619371"/>
                </a:moveTo>
                <a:lnTo>
                  <a:pt x="17534" y="1622782"/>
                </a:lnTo>
                <a:lnTo>
                  <a:pt x="14935" y="1633347"/>
                </a:lnTo>
                <a:lnTo>
                  <a:pt x="16137" y="1633347"/>
                </a:lnTo>
                <a:lnTo>
                  <a:pt x="29667" y="1619371"/>
                </a:lnTo>
                <a:close/>
              </a:path>
              <a:path w="1589405" h="1641475">
                <a:moveTo>
                  <a:pt x="1579651" y="0"/>
                </a:moveTo>
                <a:lnTo>
                  <a:pt x="20529" y="1610614"/>
                </a:lnTo>
                <a:lnTo>
                  <a:pt x="17534" y="1622782"/>
                </a:lnTo>
                <a:lnTo>
                  <a:pt x="29667" y="1619371"/>
                </a:lnTo>
                <a:lnTo>
                  <a:pt x="1588795" y="8889"/>
                </a:lnTo>
                <a:lnTo>
                  <a:pt x="157965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836675"/>
            <a:ext cx="7632192" cy="5483352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7128" y="102565"/>
            <a:ext cx="70592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95" dirty="0"/>
              <a:t>Registration</a:t>
            </a:r>
            <a:r>
              <a:rPr spc="-130" dirty="0"/>
              <a:t> </a:t>
            </a:r>
            <a:r>
              <a:rPr spc="585" dirty="0"/>
              <a:t>–</a:t>
            </a:r>
            <a:r>
              <a:rPr spc="-114" dirty="0"/>
              <a:t> </a:t>
            </a:r>
            <a:r>
              <a:rPr spc="175" dirty="0"/>
              <a:t>PWS</a:t>
            </a:r>
            <a:r>
              <a:rPr spc="-130" dirty="0"/>
              <a:t> Front</a:t>
            </a:r>
            <a:r>
              <a:rPr spc="-110" dirty="0"/>
              <a:t> </a:t>
            </a:r>
            <a:r>
              <a:rPr spc="-315" dirty="0"/>
              <a:t>Page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47988" y="3572255"/>
            <a:ext cx="1440180" cy="693138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6355" rIns="0" bIns="0" rtlCol="0">
            <a:spAutoFit/>
          </a:bodyPr>
          <a:lstStyle/>
          <a:p>
            <a:pPr marL="92710" marR="139700">
              <a:spcBef>
                <a:spcPts val="36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Front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page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for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PWS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now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looks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like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this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40" y="836675"/>
            <a:ext cx="7632192" cy="54833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1" y="102565"/>
            <a:ext cx="8915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95" dirty="0"/>
              <a:t>Registration</a:t>
            </a:r>
            <a:r>
              <a:rPr spc="-130" dirty="0"/>
              <a:t> </a:t>
            </a:r>
            <a:r>
              <a:rPr spc="585" dirty="0"/>
              <a:t>–</a:t>
            </a:r>
            <a:r>
              <a:rPr spc="-114" dirty="0"/>
              <a:t> </a:t>
            </a:r>
            <a:r>
              <a:rPr spc="175" dirty="0"/>
              <a:t>PWS</a:t>
            </a:r>
            <a:r>
              <a:rPr spc="-130" dirty="0"/>
              <a:t> Front</a:t>
            </a:r>
            <a:r>
              <a:rPr spc="-110" dirty="0"/>
              <a:t> </a:t>
            </a:r>
            <a:r>
              <a:rPr spc="-315" dirty="0"/>
              <a:t>Page</a:t>
            </a:r>
            <a:r>
              <a:rPr lang="en-GB" spc="-315" dirty="0"/>
              <a:t> Part 1</a:t>
            </a:r>
            <a:endParaRPr spc="-315" dirty="0"/>
          </a:p>
        </p:txBody>
      </p:sp>
      <p:sp>
        <p:nvSpPr>
          <p:cNvPr id="4" name="object 4"/>
          <p:cNvSpPr txBox="1"/>
          <p:nvPr/>
        </p:nvSpPr>
        <p:spPr>
          <a:xfrm>
            <a:off x="9047988" y="3572255"/>
            <a:ext cx="1440180" cy="693138"/>
          </a:xfrm>
          <a:prstGeom prst="rect">
            <a:avLst/>
          </a:prstGeom>
          <a:solidFill>
            <a:srgbClr val="BADFE2"/>
          </a:solidFill>
        </p:spPr>
        <p:txBody>
          <a:bodyPr vert="horz" wrap="square" lIns="0" tIns="46355" rIns="0" bIns="0" rtlCol="0">
            <a:spAutoFit/>
          </a:bodyPr>
          <a:lstStyle/>
          <a:p>
            <a:pPr marL="92710" marR="139700">
              <a:spcBef>
                <a:spcPts val="365"/>
              </a:spcBef>
            </a:pP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Front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page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for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PWS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now</a:t>
            </a:r>
            <a:r>
              <a:rPr sz="14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chemeClr val="tx2"/>
                </a:solidFill>
                <a:latin typeface="Tahoma"/>
                <a:cs typeface="Tahoma"/>
              </a:rPr>
              <a:t>looks </a:t>
            </a:r>
            <a:r>
              <a:rPr sz="1400" spc="-4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like</a:t>
            </a:r>
            <a:r>
              <a:rPr sz="14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chemeClr val="tx2"/>
                </a:solidFill>
                <a:latin typeface="Tahoma"/>
                <a:cs typeface="Tahoma"/>
              </a:rPr>
              <a:t>this</a:t>
            </a:r>
            <a:endParaRPr sz="1400">
              <a:solidFill>
                <a:schemeClr val="tx2"/>
              </a:solidFill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59879" y="1184147"/>
            <a:ext cx="2473960" cy="675640"/>
            <a:chOff x="5135879" y="1184147"/>
            <a:chExt cx="2473960" cy="675640"/>
          </a:xfrm>
        </p:grpSpPr>
        <p:sp>
          <p:nvSpPr>
            <p:cNvPr id="6" name="object 6"/>
            <p:cNvSpPr/>
            <p:nvPr/>
          </p:nvSpPr>
          <p:spPr>
            <a:xfrm>
              <a:off x="5148833" y="1197101"/>
              <a:ext cx="2447925" cy="649605"/>
            </a:xfrm>
            <a:custGeom>
              <a:avLst/>
              <a:gdLst/>
              <a:ahLst/>
              <a:cxnLst/>
              <a:rect l="l" t="t" r="r" b="b"/>
              <a:pathLst>
                <a:path w="2447925" h="649605">
                  <a:moveTo>
                    <a:pt x="1223771" y="0"/>
                  </a:moveTo>
                  <a:lnTo>
                    <a:pt x="1151863" y="550"/>
                  </a:lnTo>
                  <a:lnTo>
                    <a:pt x="1081050" y="2183"/>
                  </a:lnTo>
                  <a:lnTo>
                    <a:pt x="1011445" y="4866"/>
                  </a:lnTo>
                  <a:lnTo>
                    <a:pt x="943164" y="8570"/>
                  </a:lnTo>
                  <a:lnTo>
                    <a:pt x="876323" y="13265"/>
                  </a:lnTo>
                  <a:lnTo>
                    <a:pt x="811034" y="18919"/>
                  </a:lnTo>
                  <a:lnTo>
                    <a:pt x="747414" y="25503"/>
                  </a:lnTo>
                  <a:lnTo>
                    <a:pt x="685577" y="32985"/>
                  </a:lnTo>
                  <a:lnTo>
                    <a:pt x="625638" y="41337"/>
                  </a:lnTo>
                  <a:lnTo>
                    <a:pt x="567711" y="50526"/>
                  </a:lnTo>
                  <a:lnTo>
                    <a:pt x="511912" y="60524"/>
                  </a:lnTo>
                  <a:lnTo>
                    <a:pt x="458355" y="71299"/>
                  </a:lnTo>
                  <a:lnTo>
                    <a:pt x="407154" y="82821"/>
                  </a:lnTo>
                  <a:lnTo>
                    <a:pt x="358425" y="95059"/>
                  </a:lnTo>
                  <a:lnTo>
                    <a:pt x="312283" y="107984"/>
                  </a:lnTo>
                  <a:lnTo>
                    <a:pt x="268841" y="121564"/>
                  </a:lnTo>
                  <a:lnTo>
                    <a:pt x="228215" y="135770"/>
                  </a:lnTo>
                  <a:lnTo>
                    <a:pt x="190520" y="150571"/>
                  </a:lnTo>
                  <a:lnTo>
                    <a:pt x="124381" y="181835"/>
                  </a:lnTo>
                  <a:lnTo>
                    <a:pt x="71341" y="215115"/>
                  </a:lnTo>
                  <a:lnTo>
                    <a:pt x="32319" y="250167"/>
                  </a:lnTo>
                  <a:lnTo>
                    <a:pt x="8232" y="286746"/>
                  </a:lnTo>
                  <a:lnTo>
                    <a:pt x="0" y="324612"/>
                  </a:lnTo>
                  <a:lnTo>
                    <a:pt x="2077" y="343689"/>
                  </a:lnTo>
                  <a:lnTo>
                    <a:pt x="18351" y="380942"/>
                  </a:lnTo>
                  <a:lnTo>
                    <a:pt x="50021" y="416788"/>
                  </a:lnTo>
                  <a:lnTo>
                    <a:pt x="96166" y="450984"/>
                  </a:lnTo>
                  <a:lnTo>
                    <a:pt x="155871" y="483287"/>
                  </a:lnTo>
                  <a:lnTo>
                    <a:pt x="228215" y="513453"/>
                  </a:lnTo>
                  <a:lnTo>
                    <a:pt x="268841" y="527659"/>
                  </a:lnTo>
                  <a:lnTo>
                    <a:pt x="312283" y="541239"/>
                  </a:lnTo>
                  <a:lnTo>
                    <a:pt x="358425" y="554164"/>
                  </a:lnTo>
                  <a:lnTo>
                    <a:pt x="407154" y="566402"/>
                  </a:lnTo>
                  <a:lnTo>
                    <a:pt x="458355" y="577924"/>
                  </a:lnTo>
                  <a:lnTo>
                    <a:pt x="511912" y="588699"/>
                  </a:lnTo>
                  <a:lnTo>
                    <a:pt x="567711" y="598697"/>
                  </a:lnTo>
                  <a:lnTo>
                    <a:pt x="625638" y="607886"/>
                  </a:lnTo>
                  <a:lnTo>
                    <a:pt x="685577" y="616238"/>
                  </a:lnTo>
                  <a:lnTo>
                    <a:pt x="747414" y="623720"/>
                  </a:lnTo>
                  <a:lnTo>
                    <a:pt x="811034" y="630304"/>
                  </a:lnTo>
                  <a:lnTo>
                    <a:pt x="876323" y="635958"/>
                  </a:lnTo>
                  <a:lnTo>
                    <a:pt x="943164" y="640653"/>
                  </a:lnTo>
                  <a:lnTo>
                    <a:pt x="1011445" y="644357"/>
                  </a:lnTo>
                  <a:lnTo>
                    <a:pt x="1081050" y="647040"/>
                  </a:lnTo>
                  <a:lnTo>
                    <a:pt x="1151863" y="648673"/>
                  </a:lnTo>
                  <a:lnTo>
                    <a:pt x="1223771" y="649224"/>
                  </a:lnTo>
                  <a:lnTo>
                    <a:pt x="1295680" y="648673"/>
                  </a:lnTo>
                  <a:lnTo>
                    <a:pt x="1366493" y="647040"/>
                  </a:lnTo>
                  <a:lnTo>
                    <a:pt x="1436098" y="644357"/>
                  </a:lnTo>
                  <a:lnTo>
                    <a:pt x="1504379" y="640653"/>
                  </a:lnTo>
                  <a:lnTo>
                    <a:pt x="1571220" y="635958"/>
                  </a:lnTo>
                  <a:lnTo>
                    <a:pt x="1636509" y="630304"/>
                  </a:lnTo>
                  <a:lnTo>
                    <a:pt x="1700129" y="623720"/>
                  </a:lnTo>
                  <a:lnTo>
                    <a:pt x="1761966" y="616238"/>
                  </a:lnTo>
                  <a:lnTo>
                    <a:pt x="1821905" y="607886"/>
                  </a:lnTo>
                  <a:lnTo>
                    <a:pt x="1879832" y="598697"/>
                  </a:lnTo>
                  <a:lnTo>
                    <a:pt x="1935631" y="588699"/>
                  </a:lnTo>
                  <a:lnTo>
                    <a:pt x="1989188" y="577924"/>
                  </a:lnTo>
                  <a:lnTo>
                    <a:pt x="2040389" y="566402"/>
                  </a:lnTo>
                  <a:lnTo>
                    <a:pt x="2089118" y="554164"/>
                  </a:lnTo>
                  <a:lnTo>
                    <a:pt x="2135260" y="541239"/>
                  </a:lnTo>
                  <a:lnTo>
                    <a:pt x="2178702" y="527659"/>
                  </a:lnTo>
                  <a:lnTo>
                    <a:pt x="2219328" y="513453"/>
                  </a:lnTo>
                  <a:lnTo>
                    <a:pt x="2257023" y="498652"/>
                  </a:lnTo>
                  <a:lnTo>
                    <a:pt x="2323162" y="467388"/>
                  </a:lnTo>
                  <a:lnTo>
                    <a:pt x="2376202" y="434108"/>
                  </a:lnTo>
                  <a:lnTo>
                    <a:pt x="2415224" y="399056"/>
                  </a:lnTo>
                  <a:lnTo>
                    <a:pt x="2439311" y="362477"/>
                  </a:lnTo>
                  <a:lnTo>
                    <a:pt x="2447543" y="324612"/>
                  </a:lnTo>
                  <a:lnTo>
                    <a:pt x="2445466" y="305534"/>
                  </a:lnTo>
                  <a:lnTo>
                    <a:pt x="2429192" y="268281"/>
                  </a:lnTo>
                  <a:lnTo>
                    <a:pt x="2397522" y="232435"/>
                  </a:lnTo>
                  <a:lnTo>
                    <a:pt x="2351377" y="198239"/>
                  </a:lnTo>
                  <a:lnTo>
                    <a:pt x="2291672" y="165936"/>
                  </a:lnTo>
                  <a:lnTo>
                    <a:pt x="2219328" y="135770"/>
                  </a:lnTo>
                  <a:lnTo>
                    <a:pt x="2178702" y="121564"/>
                  </a:lnTo>
                  <a:lnTo>
                    <a:pt x="2135260" y="107984"/>
                  </a:lnTo>
                  <a:lnTo>
                    <a:pt x="2089118" y="95059"/>
                  </a:lnTo>
                  <a:lnTo>
                    <a:pt x="2040389" y="82821"/>
                  </a:lnTo>
                  <a:lnTo>
                    <a:pt x="1989188" y="71299"/>
                  </a:lnTo>
                  <a:lnTo>
                    <a:pt x="1935631" y="60524"/>
                  </a:lnTo>
                  <a:lnTo>
                    <a:pt x="1879832" y="50526"/>
                  </a:lnTo>
                  <a:lnTo>
                    <a:pt x="1821905" y="41337"/>
                  </a:lnTo>
                  <a:lnTo>
                    <a:pt x="1761966" y="32985"/>
                  </a:lnTo>
                  <a:lnTo>
                    <a:pt x="1700129" y="25503"/>
                  </a:lnTo>
                  <a:lnTo>
                    <a:pt x="1636509" y="18919"/>
                  </a:lnTo>
                  <a:lnTo>
                    <a:pt x="1571220" y="13265"/>
                  </a:lnTo>
                  <a:lnTo>
                    <a:pt x="1504379" y="8570"/>
                  </a:lnTo>
                  <a:lnTo>
                    <a:pt x="1436098" y="4866"/>
                  </a:lnTo>
                  <a:lnTo>
                    <a:pt x="1366493" y="2183"/>
                  </a:lnTo>
                  <a:lnTo>
                    <a:pt x="1295680" y="550"/>
                  </a:lnTo>
                  <a:lnTo>
                    <a:pt x="1223771" y="0"/>
                  </a:lnTo>
                  <a:close/>
                </a:path>
              </a:pathLst>
            </a:custGeom>
            <a:solidFill>
              <a:srgbClr val="BADFE2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48833" y="1197101"/>
              <a:ext cx="2447925" cy="649605"/>
            </a:xfrm>
            <a:custGeom>
              <a:avLst/>
              <a:gdLst/>
              <a:ahLst/>
              <a:cxnLst/>
              <a:rect l="l" t="t" r="r" b="b"/>
              <a:pathLst>
                <a:path w="2447925" h="649605">
                  <a:moveTo>
                    <a:pt x="0" y="324612"/>
                  </a:moveTo>
                  <a:lnTo>
                    <a:pt x="8232" y="286746"/>
                  </a:lnTo>
                  <a:lnTo>
                    <a:pt x="32319" y="250167"/>
                  </a:lnTo>
                  <a:lnTo>
                    <a:pt x="71341" y="215115"/>
                  </a:lnTo>
                  <a:lnTo>
                    <a:pt x="124381" y="181835"/>
                  </a:lnTo>
                  <a:lnTo>
                    <a:pt x="190520" y="150571"/>
                  </a:lnTo>
                  <a:lnTo>
                    <a:pt x="228215" y="135770"/>
                  </a:lnTo>
                  <a:lnTo>
                    <a:pt x="268841" y="121564"/>
                  </a:lnTo>
                  <a:lnTo>
                    <a:pt x="312283" y="107984"/>
                  </a:lnTo>
                  <a:lnTo>
                    <a:pt x="358425" y="95059"/>
                  </a:lnTo>
                  <a:lnTo>
                    <a:pt x="407154" y="82821"/>
                  </a:lnTo>
                  <a:lnTo>
                    <a:pt x="458355" y="71299"/>
                  </a:lnTo>
                  <a:lnTo>
                    <a:pt x="511912" y="60524"/>
                  </a:lnTo>
                  <a:lnTo>
                    <a:pt x="567711" y="50526"/>
                  </a:lnTo>
                  <a:lnTo>
                    <a:pt x="625638" y="41337"/>
                  </a:lnTo>
                  <a:lnTo>
                    <a:pt x="685577" y="32985"/>
                  </a:lnTo>
                  <a:lnTo>
                    <a:pt x="747414" y="25503"/>
                  </a:lnTo>
                  <a:lnTo>
                    <a:pt x="811034" y="18919"/>
                  </a:lnTo>
                  <a:lnTo>
                    <a:pt x="876323" y="13265"/>
                  </a:lnTo>
                  <a:lnTo>
                    <a:pt x="943164" y="8570"/>
                  </a:lnTo>
                  <a:lnTo>
                    <a:pt x="1011445" y="4866"/>
                  </a:lnTo>
                  <a:lnTo>
                    <a:pt x="1081050" y="2183"/>
                  </a:lnTo>
                  <a:lnTo>
                    <a:pt x="1151863" y="550"/>
                  </a:lnTo>
                  <a:lnTo>
                    <a:pt x="1223771" y="0"/>
                  </a:lnTo>
                  <a:lnTo>
                    <a:pt x="1295680" y="550"/>
                  </a:lnTo>
                  <a:lnTo>
                    <a:pt x="1366493" y="2183"/>
                  </a:lnTo>
                  <a:lnTo>
                    <a:pt x="1436098" y="4866"/>
                  </a:lnTo>
                  <a:lnTo>
                    <a:pt x="1504379" y="8570"/>
                  </a:lnTo>
                  <a:lnTo>
                    <a:pt x="1571220" y="13265"/>
                  </a:lnTo>
                  <a:lnTo>
                    <a:pt x="1636509" y="18919"/>
                  </a:lnTo>
                  <a:lnTo>
                    <a:pt x="1700129" y="25503"/>
                  </a:lnTo>
                  <a:lnTo>
                    <a:pt x="1761966" y="32985"/>
                  </a:lnTo>
                  <a:lnTo>
                    <a:pt x="1821905" y="41337"/>
                  </a:lnTo>
                  <a:lnTo>
                    <a:pt x="1879832" y="50526"/>
                  </a:lnTo>
                  <a:lnTo>
                    <a:pt x="1935631" y="60524"/>
                  </a:lnTo>
                  <a:lnTo>
                    <a:pt x="1989188" y="71299"/>
                  </a:lnTo>
                  <a:lnTo>
                    <a:pt x="2040389" y="82821"/>
                  </a:lnTo>
                  <a:lnTo>
                    <a:pt x="2089118" y="95059"/>
                  </a:lnTo>
                  <a:lnTo>
                    <a:pt x="2135260" y="107984"/>
                  </a:lnTo>
                  <a:lnTo>
                    <a:pt x="2178702" y="121564"/>
                  </a:lnTo>
                  <a:lnTo>
                    <a:pt x="2219328" y="135770"/>
                  </a:lnTo>
                  <a:lnTo>
                    <a:pt x="2257023" y="150571"/>
                  </a:lnTo>
                  <a:lnTo>
                    <a:pt x="2323162" y="181835"/>
                  </a:lnTo>
                  <a:lnTo>
                    <a:pt x="2376202" y="215115"/>
                  </a:lnTo>
                  <a:lnTo>
                    <a:pt x="2415224" y="250167"/>
                  </a:lnTo>
                  <a:lnTo>
                    <a:pt x="2439311" y="286746"/>
                  </a:lnTo>
                  <a:lnTo>
                    <a:pt x="2447543" y="324612"/>
                  </a:lnTo>
                  <a:lnTo>
                    <a:pt x="2445466" y="343689"/>
                  </a:lnTo>
                  <a:lnTo>
                    <a:pt x="2429192" y="380942"/>
                  </a:lnTo>
                  <a:lnTo>
                    <a:pt x="2397522" y="416788"/>
                  </a:lnTo>
                  <a:lnTo>
                    <a:pt x="2351377" y="450984"/>
                  </a:lnTo>
                  <a:lnTo>
                    <a:pt x="2291672" y="483287"/>
                  </a:lnTo>
                  <a:lnTo>
                    <a:pt x="2219328" y="513453"/>
                  </a:lnTo>
                  <a:lnTo>
                    <a:pt x="2178702" y="527659"/>
                  </a:lnTo>
                  <a:lnTo>
                    <a:pt x="2135260" y="541239"/>
                  </a:lnTo>
                  <a:lnTo>
                    <a:pt x="2089118" y="554164"/>
                  </a:lnTo>
                  <a:lnTo>
                    <a:pt x="2040389" y="566402"/>
                  </a:lnTo>
                  <a:lnTo>
                    <a:pt x="1989188" y="577924"/>
                  </a:lnTo>
                  <a:lnTo>
                    <a:pt x="1935631" y="588699"/>
                  </a:lnTo>
                  <a:lnTo>
                    <a:pt x="1879832" y="598697"/>
                  </a:lnTo>
                  <a:lnTo>
                    <a:pt x="1821905" y="607886"/>
                  </a:lnTo>
                  <a:lnTo>
                    <a:pt x="1761966" y="616238"/>
                  </a:lnTo>
                  <a:lnTo>
                    <a:pt x="1700129" y="623720"/>
                  </a:lnTo>
                  <a:lnTo>
                    <a:pt x="1636509" y="630304"/>
                  </a:lnTo>
                  <a:lnTo>
                    <a:pt x="1571220" y="635958"/>
                  </a:lnTo>
                  <a:lnTo>
                    <a:pt x="1504379" y="640653"/>
                  </a:lnTo>
                  <a:lnTo>
                    <a:pt x="1436098" y="644357"/>
                  </a:lnTo>
                  <a:lnTo>
                    <a:pt x="1366493" y="647040"/>
                  </a:lnTo>
                  <a:lnTo>
                    <a:pt x="1295680" y="648673"/>
                  </a:lnTo>
                  <a:lnTo>
                    <a:pt x="1223771" y="649224"/>
                  </a:lnTo>
                  <a:lnTo>
                    <a:pt x="1151863" y="648673"/>
                  </a:lnTo>
                  <a:lnTo>
                    <a:pt x="1081050" y="647040"/>
                  </a:lnTo>
                  <a:lnTo>
                    <a:pt x="1011445" y="644357"/>
                  </a:lnTo>
                  <a:lnTo>
                    <a:pt x="943164" y="640653"/>
                  </a:lnTo>
                  <a:lnTo>
                    <a:pt x="876323" y="635958"/>
                  </a:lnTo>
                  <a:lnTo>
                    <a:pt x="811034" y="630304"/>
                  </a:lnTo>
                  <a:lnTo>
                    <a:pt x="747414" y="623720"/>
                  </a:lnTo>
                  <a:lnTo>
                    <a:pt x="685577" y="616238"/>
                  </a:lnTo>
                  <a:lnTo>
                    <a:pt x="625638" y="607886"/>
                  </a:lnTo>
                  <a:lnTo>
                    <a:pt x="567711" y="598697"/>
                  </a:lnTo>
                  <a:lnTo>
                    <a:pt x="511912" y="588699"/>
                  </a:lnTo>
                  <a:lnTo>
                    <a:pt x="458355" y="577924"/>
                  </a:lnTo>
                  <a:lnTo>
                    <a:pt x="407154" y="566402"/>
                  </a:lnTo>
                  <a:lnTo>
                    <a:pt x="358425" y="554164"/>
                  </a:lnTo>
                  <a:lnTo>
                    <a:pt x="312283" y="541239"/>
                  </a:lnTo>
                  <a:lnTo>
                    <a:pt x="268841" y="527659"/>
                  </a:lnTo>
                  <a:lnTo>
                    <a:pt x="228215" y="513453"/>
                  </a:lnTo>
                  <a:lnTo>
                    <a:pt x="190520" y="498652"/>
                  </a:lnTo>
                  <a:lnTo>
                    <a:pt x="124381" y="467388"/>
                  </a:lnTo>
                  <a:lnTo>
                    <a:pt x="71341" y="434108"/>
                  </a:lnTo>
                  <a:lnTo>
                    <a:pt x="32319" y="399056"/>
                  </a:lnTo>
                  <a:lnTo>
                    <a:pt x="8232" y="362477"/>
                  </a:lnTo>
                  <a:lnTo>
                    <a:pt x="0" y="324612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0764" y="0"/>
            <a:ext cx="871047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95" dirty="0"/>
              <a:t>Registration</a:t>
            </a:r>
            <a:r>
              <a:rPr spc="-125" dirty="0"/>
              <a:t> </a:t>
            </a:r>
            <a:r>
              <a:rPr spc="585" dirty="0"/>
              <a:t>–</a:t>
            </a:r>
            <a:r>
              <a:rPr spc="-114" dirty="0"/>
              <a:t> </a:t>
            </a:r>
            <a:r>
              <a:rPr spc="175" dirty="0"/>
              <a:t>PWS</a:t>
            </a:r>
            <a:r>
              <a:rPr spc="-135" dirty="0"/>
              <a:t> </a:t>
            </a:r>
            <a:r>
              <a:rPr spc="-130" dirty="0"/>
              <a:t>Front</a:t>
            </a:r>
            <a:r>
              <a:rPr spc="-110" dirty="0"/>
              <a:t> </a:t>
            </a:r>
            <a:r>
              <a:rPr spc="-315" dirty="0"/>
              <a:t>Page</a:t>
            </a:r>
            <a:r>
              <a:rPr lang="en-GB" spc="-315" dirty="0"/>
              <a:t> Part 2</a:t>
            </a:r>
            <a:endParaRPr spc="-31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999613" y="620736"/>
          <a:ext cx="4536440" cy="5641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377">
                <a:tc>
                  <a:txBody>
                    <a:bodyPr/>
                    <a:lstStyle/>
                    <a:p>
                      <a:pPr marL="3810">
                        <a:lnSpc>
                          <a:spcPts val="88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Local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authority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CDBE7"/>
                    </a:solidFill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8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Te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ocal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hor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BCD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03">
                <a:tc>
                  <a:txBody>
                    <a:bodyPr/>
                    <a:lstStyle/>
                    <a:p>
                      <a:pPr marL="3810">
                        <a:lnSpc>
                          <a:spcPts val="88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Supp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8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Site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74">
                <a:tc>
                  <a:txBody>
                    <a:bodyPr/>
                    <a:lstStyle/>
                    <a:p>
                      <a:pPr marL="3810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number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76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What is the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regulatory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classification</a:t>
                      </a:r>
                      <a:r>
                        <a:rPr sz="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supply?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Regulated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Estimated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supplied</a:t>
                      </a:r>
                      <a:r>
                        <a:rPr sz="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(m3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per 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Population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507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475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Treatment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processes present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Date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last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completed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Highest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risk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score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Highest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mitigated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risk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score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5092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Average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mitigated risk score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6680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Woodha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Burn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465">
                <a:tc>
                  <a:txBody>
                    <a:bodyPr/>
                    <a:lstStyle/>
                    <a:p>
                      <a:pPr marL="3810">
                        <a:lnSpc>
                          <a:spcPts val="844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Easting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(x)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44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368635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475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Northing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673625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5092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type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Watercourse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680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Brunt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Spr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ng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4528">
                <a:tc>
                  <a:txBody>
                    <a:bodyPr/>
                    <a:lstStyle/>
                    <a:p>
                      <a:pPr marL="3810">
                        <a:lnSpc>
                          <a:spcPts val="844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Easting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(x)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44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369852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Northing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674250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4756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type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Spring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6866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hurst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Raw</a:t>
                      </a:r>
                      <a:r>
                        <a:rPr sz="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4487">
                <a:tc>
                  <a:txBody>
                    <a:bodyPr/>
                    <a:lstStyle/>
                    <a:p>
                      <a:pPr marL="381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Easting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(x)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370482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Northing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673580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5092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Treated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untreated water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Untreated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water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6743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Thurston</a:t>
                      </a:r>
                      <a:r>
                        <a:rPr sz="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Treated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Tank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4465">
                <a:tc>
                  <a:txBody>
                    <a:bodyPr/>
                    <a:lstStyle/>
                    <a:p>
                      <a:pPr marL="381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Easting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(x)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371587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Tank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Northing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(y)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673807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5092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Treated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untreated water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Treated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water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6680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Proper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e/nu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spc="-1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PRI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OTT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AGE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4465">
                <a:tc>
                  <a:txBody>
                    <a:bodyPr/>
                    <a:lstStyle/>
                    <a:p>
                      <a:pPr marL="381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UPRN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138007950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property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Domestic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5476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Estimated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no. of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persons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supplied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Served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centralised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No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5092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 use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36743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Proper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e/nu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spc="-1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KEN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OTT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AGE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4465">
                <a:tc>
                  <a:txBody>
                    <a:bodyPr/>
                    <a:lstStyle/>
                    <a:p>
                      <a:pPr marL="381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UPRN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138003724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property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domestic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Estimated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no. of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persons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supplied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2541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Served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centralised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15117">
                <a:tc>
                  <a:txBody>
                    <a:bodyPr/>
                    <a:lstStyle/>
                    <a:p>
                      <a:pPr marL="381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 use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0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No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36692">
                <a:tc>
                  <a:txBody>
                    <a:bodyPr/>
                    <a:lstStyle/>
                    <a:p>
                      <a:pPr marL="3810">
                        <a:lnSpc>
                          <a:spcPts val="935"/>
                        </a:lnSpc>
                      </a:pPr>
                      <a:r>
                        <a:rPr sz="800" b="1" dirty="0">
                          <a:latin typeface="Calibri"/>
                          <a:cs typeface="Calibri"/>
                        </a:rPr>
                        <a:t>Proper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e/nu</a:t>
                      </a:r>
                      <a:r>
                        <a:rPr sz="800" b="1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800" b="1" spc="-1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935"/>
                        </a:lnSpc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URS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MAN</a:t>
                      </a:r>
                      <a:r>
                        <a:rPr sz="8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EISURE</a:t>
                      </a:r>
                      <a:r>
                        <a:rPr sz="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PARK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24477">
                <a:tc>
                  <a:txBody>
                    <a:bodyPr/>
                    <a:lstStyle/>
                    <a:p>
                      <a:pPr marL="3810">
                        <a:lnSpc>
                          <a:spcPts val="85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UPRN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138007988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25158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property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Caravan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park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25577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Estimated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no. of persons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supplied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500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25272">
                <a:tc>
                  <a:txBody>
                    <a:bodyPr/>
                    <a:lstStyle/>
                    <a:p>
                      <a:pPr marL="3810">
                        <a:lnSpc>
                          <a:spcPts val="85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Served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centralised</a:t>
                      </a:r>
                      <a:r>
                        <a:rPr sz="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855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13880">
                <a:tc>
                  <a:txBody>
                    <a:bodyPr/>
                    <a:lstStyle/>
                    <a:p>
                      <a:pPr marL="3810">
                        <a:lnSpc>
                          <a:spcPts val="79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treatment?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ts val="795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No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96054" y="2657728"/>
            <a:ext cx="4210050" cy="901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8160" marR="5080" indent="-1775460">
              <a:lnSpc>
                <a:spcPct val="119700"/>
              </a:lnSpc>
              <a:spcBef>
                <a:spcPts val="95"/>
              </a:spcBef>
            </a:pPr>
            <a:r>
              <a:rPr sz="2400" spc="-20" dirty="0">
                <a:latin typeface="Trebuchet MS"/>
                <a:cs typeface="Trebuchet MS"/>
              </a:rPr>
              <a:t>D</a:t>
            </a:r>
            <a:r>
              <a:rPr sz="2400" spc="-30" dirty="0">
                <a:latin typeface="Trebuchet MS"/>
                <a:cs typeface="Trebuchet MS"/>
              </a:rPr>
              <a:t>W</a:t>
            </a:r>
            <a:r>
              <a:rPr sz="2400" spc="-15" dirty="0">
                <a:latin typeface="Trebuchet MS"/>
                <a:cs typeface="Trebuchet MS"/>
              </a:rPr>
              <a:t>Q</a:t>
            </a:r>
            <a:r>
              <a:rPr sz="2400" dirty="0">
                <a:latin typeface="Trebuchet MS"/>
                <a:cs typeface="Trebuchet MS"/>
              </a:rPr>
              <a:t>R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R</a:t>
            </a:r>
            <a:r>
              <a:rPr sz="2400" spc="-25" dirty="0">
                <a:latin typeface="Trebuchet MS"/>
                <a:cs typeface="Trebuchet MS"/>
              </a:rPr>
              <a:t>i</a:t>
            </a:r>
            <a:r>
              <a:rPr sz="2400" spc="-15" dirty="0">
                <a:latin typeface="Trebuchet MS"/>
                <a:cs typeface="Trebuchet MS"/>
              </a:rPr>
              <a:t>s</a:t>
            </a:r>
            <a:r>
              <a:rPr sz="2400" dirty="0">
                <a:latin typeface="Trebuchet MS"/>
                <a:cs typeface="Trebuchet MS"/>
              </a:rPr>
              <a:t>k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Ass</a:t>
            </a:r>
            <a:r>
              <a:rPr sz="2400" spc="-15" dirty="0">
                <a:latin typeface="Trebuchet MS"/>
                <a:cs typeface="Trebuchet MS"/>
              </a:rPr>
              <a:t>e</a:t>
            </a:r>
            <a:r>
              <a:rPr sz="2400" spc="-25" dirty="0">
                <a:latin typeface="Trebuchet MS"/>
                <a:cs typeface="Trebuchet MS"/>
              </a:rPr>
              <a:t>ss</a:t>
            </a:r>
            <a:r>
              <a:rPr sz="2400" spc="-15" dirty="0">
                <a:latin typeface="Trebuchet MS"/>
                <a:cs typeface="Trebuchet MS"/>
              </a:rPr>
              <a:t>m</a:t>
            </a:r>
            <a:r>
              <a:rPr sz="2400" spc="-25" dirty="0">
                <a:latin typeface="Trebuchet MS"/>
                <a:cs typeface="Trebuchet MS"/>
              </a:rPr>
              <a:t>e</a:t>
            </a:r>
            <a:r>
              <a:rPr sz="2400" spc="-20" dirty="0">
                <a:latin typeface="Trebuchet MS"/>
                <a:cs typeface="Trebuchet MS"/>
              </a:rPr>
              <a:t>n</a:t>
            </a:r>
            <a:r>
              <a:rPr sz="2400" dirty="0">
                <a:latin typeface="Trebuchet MS"/>
                <a:cs typeface="Trebuchet MS"/>
              </a:rPr>
              <a:t>t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T</a:t>
            </a:r>
            <a:r>
              <a:rPr sz="2400" spc="-25" dirty="0">
                <a:latin typeface="Trebuchet MS"/>
                <a:cs typeface="Trebuchet MS"/>
              </a:rPr>
              <a:t>ra</a:t>
            </a:r>
            <a:r>
              <a:rPr sz="2400" spc="-15" dirty="0">
                <a:latin typeface="Trebuchet MS"/>
                <a:cs typeface="Trebuchet MS"/>
              </a:rPr>
              <a:t>i</a:t>
            </a:r>
            <a:r>
              <a:rPr sz="2400" spc="-30" dirty="0">
                <a:latin typeface="Trebuchet MS"/>
                <a:cs typeface="Trebuchet MS"/>
              </a:rPr>
              <a:t>n</a:t>
            </a:r>
            <a:r>
              <a:rPr sz="2400" spc="-15" dirty="0">
                <a:latin typeface="Trebuchet MS"/>
                <a:cs typeface="Trebuchet MS"/>
              </a:rPr>
              <a:t>i</a:t>
            </a:r>
            <a:r>
              <a:rPr sz="2400" spc="-20" dirty="0">
                <a:latin typeface="Trebuchet MS"/>
                <a:cs typeface="Trebuchet MS"/>
              </a:rPr>
              <a:t>n</a:t>
            </a:r>
            <a:r>
              <a:rPr sz="2400" dirty="0">
                <a:latin typeface="Trebuchet MS"/>
                <a:cs typeface="Trebuchet MS"/>
              </a:rPr>
              <a:t>g  </a:t>
            </a:r>
            <a:r>
              <a:rPr sz="2400" spc="-25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990600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3200" dirty="0">
                <a:solidFill>
                  <a:srgbClr val="1F487C"/>
                </a:solidFill>
                <a:latin typeface="Tahoma"/>
                <a:cs typeface="Tahoma"/>
              </a:rPr>
              <a:t>User</a:t>
            </a:r>
            <a:r>
              <a:rPr sz="3200" spc="-5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F487C"/>
                </a:solidFill>
                <a:latin typeface="Tahoma"/>
                <a:cs typeface="Tahoma"/>
              </a:rPr>
              <a:t>Account</a:t>
            </a:r>
            <a:r>
              <a:rPr sz="3200" spc="-6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3200" spc="-15" dirty="0">
                <a:solidFill>
                  <a:srgbClr val="1F487C"/>
                </a:solidFill>
                <a:latin typeface="Tahoma"/>
                <a:cs typeface="Tahoma"/>
              </a:rPr>
              <a:t>Management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Source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32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ahoma"/>
                <a:cs typeface="Tahoma"/>
              </a:rPr>
              <a:t>General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85438" y="2667381"/>
            <a:ext cx="441960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675"/>
              </a:spcBef>
            </a:pPr>
            <a:r>
              <a:rPr sz="2400" dirty="0">
                <a:latin typeface="Tahoma"/>
                <a:cs typeface="Tahoma"/>
              </a:rPr>
              <a:t>Matt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Bower</a:t>
            </a:r>
            <a:endParaRPr sz="2400">
              <a:latin typeface="Tahoma"/>
              <a:cs typeface="Tahoma"/>
            </a:endParaRPr>
          </a:p>
          <a:p>
            <a:pPr marL="12065" marR="5080" algn="ctr">
              <a:lnSpc>
                <a:spcPts val="3460"/>
              </a:lnSpc>
              <a:spcBef>
                <a:spcPts val="95"/>
              </a:spcBef>
            </a:pPr>
            <a:r>
              <a:rPr sz="2400" spc="-5" dirty="0">
                <a:latin typeface="Tahoma"/>
                <a:cs typeface="Tahoma"/>
              </a:rPr>
              <a:t>DWQR Risk Assessment </a:t>
            </a:r>
            <a:r>
              <a:rPr sz="2400" dirty="0">
                <a:latin typeface="Tahoma"/>
                <a:cs typeface="Tahoma"/>
              </a:rPr>
              <a:t>Training </a:t>
            </a:r>
            <a:r>
              <a:rPr sz="2400" spc="-7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2018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80446"/>
            <a:ext cx="4024122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Of Source </a:t>
            </a:r>
            <a:endParaRPr spc="-100" dirty="0"/>
          </a:p>
        </p:txBody>
      </p:sp>
      <p:sp>
        <p:nvSpPr>
          <p:cNvPr id="4" name="object 4"/>
          <p:cNvSpPr txBox="1"/>
          <p:nvPr/>
        </p:nvSpPr>
        <p:spPr>
          <a:xfrm>
            <a:off x="4255770" y="1338852"/>
            <a:ext cx="4407535" cy="216154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Source</a:t>
            </a:r>
            <a:r>
              <a:rPr sz="41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:</a:t>
            </a:r>
            <a:endParaRPr sz="4100" dirty="0">
              <a:latin typeface="Tahoma"/>
              <a:cs typeface="Tahoma"/>
            </a:endParaRPr>
          </a:p>
          <a:p>
            <a:pPr marL="12700" marR="5080">
              <a:lnSpc>
                <a:spcPts val="4450"/>
              </a:lnSpc>
              <a:spcBef>
                <a:spcPts val="1805"/>
              </a:spcBef>
            </a:pPr>
            <a:r>
              <a:rPr sz="4100" spc="-10" dirty="0">
                <a:solidFill>
                  <a:srgbClr val="333399"/>
                </a:solidFill>
                <a:latin typeface="Tahoma"/>
                <a:cs typeface="Tahoma"/>
              </a:rPr>
              <a:t>Anywhere </a:t>
            </a:r>
            <a:r>
              <a:rPr sz="4100" spc="-5" dirty="0">
                <a:solidFill>
                  <a:srgbClr val="333399"/>
                </a:solidFill>
                <a:latin typeface="Tahoma"/>
                <a:cs typeface="Tahoma"/>
              </a:rPr>
              <a:t>the PWS </a:t>
            </a:r>
            <a:r>
              <a:rPr sz="4100" spc="-12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originates</a:t>
            </a:r>
            <a:r>
              <a:rPr sz="41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spc="-15" dirty="0">
                <a:solidFill>
                  <a:srgbClr val="333399"/>
                </a:solidFill>
                <a:latin typeface="Tahoma"/>
                <a:cs typeface="Tahoma"/>
              </a:rPr>
              <a:t>from</a:t>
            </a:r>
            <a:endParaRPr sz="4100" dirty="0">
              <a:latin typeface="Tahoma"/>
              <a:cs typeface="Tahoma"/>
            </a:endParaRPr>
          </a:p>
        </p:txBody>
      </p:sp>
      <p:grpSp>
        <p:nvGrpSpPr>
          <p:cNvPr id="5" name="object 5" descr="A picture that shows examples of sources. It includes lake, spring, steam, well, river, pond and reservoir "/>
          <p:cNvGrpSpPr/>
          <p:nvPr/>
        </p:nvGrpSpPr>
        <p:grpSpPr>
          <a:xfrm>
            <a:off x="6371844" y="3771900"/>
            <a:ext cx="3554095" cy="2334895"/>
            <a:chOff x="6371844" y="3771900"/>
            <a:chExt cx="3554095" cy="23348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4798" y="3784853"/>
              <a:ext cx="3528059" cy="23088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84798" y="3784853"/>
              <a:ext cx="3528060" cy="2308860"/>
            </a:xfrm>
            <a:custGeom>
              <a:avLst/>
              <a:gdLst/>
              <a:ahLst/>
              <a:cxnLst/>
              <a:rect l="l" t="t" r="r" b="b"/>
              <a:pathLst>
                <a:path w="3528059" h="2308860">
                  <a:moveTo>
                    <a:pt x="0" y="230886"/>
                  </a:moveTo>
                  <a:lnTo>
                    <a:pt x="4691" y="184356"/>
                  </a:lnTo>
                  <a:lnTo>
                    <a:pt x="18145" y="141017"/>
                  </a:lnTo>
                  <a:lnTo>
                    <a:pt x="39433" y="101798"/>
                  </a:lnTo>
                  <a:lnTo>
                    <a:pt x="67627" y="67627"/>
                  </a:lnTo>
                  <a:lnTo>
                    <a:pt x="101798" y="39433"/>
                  </a:lnTo>
                  <a:lnTo>
                    <a:pt x="141017" y="18145"/>
                  </a:lnTo>
                  <a:lnTo>
                    <a:pt x="184356" y="4691"/>
                  </a:lnTo>
                  <a:lnTo>
                    <a:pt x="230885" y="0"/>
                  </a:lnTo>
                  <a:lnTo>
                    <a:pt x="3297174" y="0"/>
                  </a:lnTo>
                  <a:lnTo>
                    <a:pt x="3343703" y="4691"/>
                  </a:lnTo>
                  <a:lnTo>
                    <a:pt x="3387042" y="18145"/>
                  </a:lnTo>
                  <a:lnTo>
                    <a:pt x="3426261" y="39433"/>
                  </a:lnTo>
                  <a:lnTo>
                    <a:pt x="3460432" y="67627"/>
                  </a:lnTo>
                  <a:lnTo>
                    <a:pt x="3488626" y="101798"/>
                  </a:lnTo>
                  <a:lnTo>
                    <a:pt x="3509914" y="141017"/>
                  </a:lnTo>
                  <a:lnTo>
                    <a:pt x="3523368" y="184356"/>
                  </a:lnTo>
                  <a:lnTo>
                    <a:pt x="3528059" y="230886"/>
                  </a:lnTo>
                  <a:lnTo>
                    <a:pt x="3528059" y="2077974"/>
                  </a:lnTo>
                  <a:lnTo>
                    <a:pt x="3523368" y="2124503"/>
                  </a:lnTo>
                  <a:lnTo>
                    <a:pt x="3509914" y="2167842"/>
                  </a:lnTo>
                  <a:lnTo>
                    <a:pt x="3488626" y="2207061"/>
                  </a:lnTo>
                  <a:lnTo>
                    <a:pt x="3460432" y="2241232"/>
                  </a:lnTo>
                  <a:lnTo>
                    <a:pt x="3426261" y="2269426"/>
                  </a:lnTo>
                  <a:lnTo>
                    <a:pt x="3387042" y="2290714"/>
                  </a:lnTo>
                  <a:lnTo>
                    <a:pt x="3343703" y="2304168"/>
                  </a:lnTo>
                  <a:lnTo>
                    <a:pt x="3297174" y="2308860"/>
                  </a:lnTo>
                  <a:lnTo>
                    <a:pt x="230885" y="2308860"/>
                  </a:lnTo>
                  <a:lnTo>
                    <a:pt x="184356" y="2304168"/>
                  </a:lnTo>
                  <a:lnTo>
                    <a:pt x="141017" y="2290714"/>
                  </a:lnTo>
                  <a:lnTo>
                    <a:pt x="101798" y="2269426"/>
                  </a:lnTo>
                  <a:lnTo>
                    <a:pt x="67627" y="2241232"/>
                  </a:lnTo>
                  <a:lnTo>
                    <a:pt x="39433" y="2207061"/>
                  </a:lnTo>
                  <a:lnTo>
                    <a:pt x="18145" y="2167842"/>
                  </a:lnTo>
                  <a:lnTo>
                    <a:pt x="4691" y="2124503"/>
                  </a:lnTo>
                  <a:lnTo>
                    <a:pt x="0" y="2077974"/>
                  </a:lnTo>
                  <a:lnTo>
                    <a:pt x="0" y="23088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69007" y="1328927"/>
            <a:ext cx="8232140" cy="4833620"/>
            <a:chOff x="1969007" y="1328927"/>
            <a:chExt cx="8232140" cy="4833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159" y="3464051"/>
              <a:ext cx="3456432" cy="25892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9007" y="1328927"/>
              <a:ext cx="8231885" cy="483336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2800" y="477138"/>
            <a:ext cx="5562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Overview</a:t>
            </a:r>
            <a:r>
              <a:rPr lang="en-GB" spc="-100" dirty="0"/>
              <a:t> of Source</a:t>
            </a:r>
            <a:endParaRPr spc="-100" dirty="0"/>
          </a:p>
        </p:txBody>
      </p:sp>
      <p:sp>
        <p:nvSpPr>
          <p:cNvPr id="6" name="object 6"/>
          <p:cNvSpPr txBox="1"/>
          <p:nvPr/>
        </p:nvSpPr>
        <p:spPr>
          <a:xfrm>
            <a:off x="4255770" y="1334280"/>
            <a:ext cx="4407535" cy="216154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Source</a:t>
            </a:r>
            <a:r>
              <a:rPr sz="41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:</a:t>
            </a:r>
            <a:endParaRPr sz="4100">
              <a:latin typeface="Tahoma"/>
              <a:cs typeface="Tahoma"/>
            </a:endParaRPr>
          </a:p>
          <a:p>
            <a:pPr marL="12700" marR="5080">
              <a:lnSpc>
                <a:spcPts val="4450"/>
              </a:lnSpc>
              <a:spcBef>
                <a:spcPts val="1805"/>
              </a:spcBef>
            </a:pPr>
            <a:r>
              <a:rPr sz="4100" spc="-10" dirty="0">
                <a:solidFill>
                  <a:srgbClr val="333399"/>
                </a:solidFill>
                <a:latin typeface="Tahoma"/>
                <a:cs typeface="Tahoma"/>
              </a:rPr>
              <a:t>Anywhere </a:t>
            </a:r>
            <a:r>
              <a:rPr sz="4100" spc="-5" dirty="0">
                <a:solidFill>
                  <a:srgbClr val="333399"/>
                </a:solidFill>
                <a:latin typeface="Tahoma"/>
                <a:cs typeface="Tahoma"/>
              </a:rPr>
              <a:t>the PWS </a:t>
            </a:r>
            <a:r>
              <a:rPr sz="4100" spc="-12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dirty="0">
                <a:solidFill>
                  <a:srgbClr val="333399"/>
                </a:solidFill>
                <a:latin typeface="Tahoma"/>
                <a:cs typeface="Tahoma"/>
              </a:rPr>
              <a:t>originates</a:t>
            </a:r>
            <a:r>
              <a:rPr sz="41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4100" spc="-15" dirty="0">
                <a:solidFill>
                  <a:srgbClr val="333399"/>
                </a:solidFill>
                <a:latin typeface="Tahoma"/>
                <a:cs typeface="Tahoma"/>
              </a:rPr>
              <a:t>from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65832" y="3547871"/>
            <a:ext cx="7459980" cy="2559050"/>
            <a:chOff x="2465832" y="3547871"/>
            <a:chExt cx="7459980" cy="25590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4797" y="3784853"/>
              <a:ext cx="3528059" cy="23088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84797" y="3784853"/>
              <a:ext cx="3528060" cy="2308860"/>
            </a:xfrm>
            <a:custGeom>
              <a:avLst/>
              <a:gdLst/>
              <a:ahLst/>
              <a:cxnLst/>
              <a:rect l="l" t="t" r="r" b="b"/>
              <a:pathLst>
                <a:path w="3528059" h="2308860">
                  <a:moveTo>
                    <a:pt x="0" y="230886"/>
                  </a:moveTo>
                  <a:lnTo>
                    <a:pt x="4691" y="184356"/>
                  </a:lnTo>
                  <a:lnTo>
                    <a:pt x="18145" y="141017"/>
                  </a:lnTo>
                  <a:lnTo>
                    <a:pt x="39433" y="101798"/>
                  </a:lnTo>
                  <a:lnTo>
                    <a:pt x="67627" y="67627"/>
                  </a:lnTo>
                  <a:lnTo>
                    <a:pt x="101798" y="39433"/>
                  </a:lnTo>
                  <a:lnTo>
                    <a:pt x="141017" y="18145"/>
                  </a:lnTo>
                  <a:lnTo>
                    <a:pt x="184356" y="4691"/>
                  </a:lnTo>
                  <a:lnTo>
                    <a:pt x="230885" y="0"/>
                  </a:lnTo>
                  <a:lnTo>
                    <a:pt x="3297174" y="0"/>
                  </a:lnTo>
                  <a:lnTo>
                    <a:pt x="3343703" y="4691"/>
                  </a:lnTo>
                  <a:lnTo>
                    <a:pt x="3387042" y="18145"/>
                  </a:lnTo>
                  <a:lnTo>
                    <a:pt x="3426261" y="39433"/>
                  </a:lnTo>
                  <a:lnTo>
                    <a:pt x="3460432" y="67627"/>
                  </a:lnTo>
                  <a:lnTo>
                    <a:pt x="3488626" y="101798"/>
                  </a:lnTo>
                  <a:lnTo>
                    <a:pt x="3509914" y="141017"/>
                  </a:lnTo>
                  <a:lnTo>
                    <a:pt x="3523368" y="184356"/>
                  </a:lnTo>
                  <a:lnTo>
                    <a:pt x="3528059" y="230886"/>
                  </a:lnTo>
                  <a:lnTo>
                    <a:pt x="3528059" y="2077974"/>
                  </a:lnTo>
                  <a:lnTo>
                    <a:pt x="3523368" y="2124503"/>
                  </a:lnTo>
                  <a:lnTo>
                    <a:pt x="3509914" y="2167842"/>
                  </a:lnTo>
                  <a:lnTo>
                    <a:pt x="3488626" y="2207061"/>
                  </a:lnTo>
                  <a:lnTo>
                    <a:pt x="3460432" y="2241232"/>
                  </a:lnTo>
                  <a:lnTo>
                    <a:pt x="3426261" y="2269426"/>
                  </a:lnTo>
                  <a:lnTo>
                    <a:pt x="3387042" y="2290714"/>
                  </a:lnTo>
                  <a:lnTo>
                    <a:pt x="3343703" y="2304168"/>
                  </a:lnTo>
                  <a:lnTo>
                    <a:pt x="3297174" y="2308860"/>
                  </a:lnTo>
                  <a:lnTo>
                    <a:pt x="230885" y="2308860"/>
                  </a:lnTo>
                  <a:lnTo>
                    <a:pt x="184356" y="2304168"/>
                  </a:lnTo>
                  <a:lnTo>
                    <a:pt x="141017" y="2290714"/>
                  </a:lnTo>
                  <a:lnTo>
                    <a:pt x="101798" y="2269426"/>
                  </a:lnTo>
                  <a:lnTo>
                    <a:pt x="67627" y="2241232"/>
                  </a:lnTo>
                  <a:lnTo>
                    <a:pt x="39433" y="2207061"/>
                  </a:lnTo>
                  <a:lnTo>
                    <a:pt x="18145" y="2167842"/>
                  </a:lnTo>
                  <a:lnTo>
                    <a:pt x="4691" y="2124503"/>
                  </a:lnTo>
                  <a:lnTo>
                    <a:pt x="0" y="2077974"/>
                  </a:lnTo>
                  <a:lnTo>
                    <a:pt x="0" y="23088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5832" y="3547871"/>
              <a:ext cx="3334512" cy="250545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809494" y="5046091"/>
            <a:ext cx="2659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ahoma"/>
                <a:cs typeface="Tahoma"/>
              </a:rPr>
              <a:t>If</a:t>
            </a:r>
            <a:r>
              <a:rPr sz="1800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00"/>
                </a:solidFill>
                <a:latin typeface="Tahoma"/>
                <a:cs typeface="Tahoma"/>
              </a:rPr>
              <a:t>someone’s</a:t>
            </a:r>
            <a:r>
              <a:rPr sz="1800" spc="-3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00"/>
                </a:solidFill>
                <a:latin typeface="Tahoma"/>
                <a:cs typeface="Tahoma"/>
              </a:rPr>
              <a:t>drinking</a:t>
            </a:r>
            <a:r>
              <a:rPr sz="180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00"/>
                </a:solidFill>
                <a:latin typeface="Tahoma"/>
                <a:cs typeface="Tahoma"/>
              </a:rPr>
              <a:t>it,</a:t>
            </a:r>
            <a:r>
              <a:rPr sz="180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00"/>
                </a:solidFill>
                <a:latin typeface="Tahoma"/>
                <a:cs typeface="Tahoma"/>
              </a:rPr>
              <a:t>it </a:t>
            </a:r>
            <a:r>
              <a:rPr sz="1800" spc="-5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00"/>
                </a:solidFill>
                <a:latin typeface="Tahoma"/>
                <a:cs typeface="Tahoma"/>
              </a:rPr>
              <a:t>needs</a:t>
            </a:r>
            <a:r>
              <a:rPr sz="1800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ahoma"/>
                <a:cs typeface="Tahoma"/>
              </a:rPr>
              <a:t>to</a:t>
            </a:r>
            <a:r>
              <a:rPr sz="1800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00"/>
                </a:solidFill>
                <a:latin typeface="Tahoma"/>
                <a:cs typeface="Tahoma"/>
              </a:rPr>
              <a:t>be</a:t>
            </a:r>
            <a:r>
              <a:rPr sz="180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ahoma"/>
                <a:cs typeface="Tahoma"/>
              </a:rPr>
              <a:t>risk</a:t>
            </a:r>
            <a:r>
              <a:rPr sz="180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ahoma"/>
                <a:cs typeface="Tahoma"/>
              </a:rPr>
              <a:t>assessed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67478" y="477138"/>
            <a:ext cx="22574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0" dirty="0">
                <a:solidFill>
                  <a:srgbClr val="001F5F"/>
                </a:solidFill>
                <a:latin typeface="Trebuchet MS"/>
                <a:cs typeface="Trebuchet MS"/>
              </a:rPr>
              <a:t>Overview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4144" y="1318260"/>
            <a:ext cx="8736330" cy="441274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79970" y="1953513"/>
            <a:ext cx="3413125" cy="2784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06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25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Biggest</a:t>
            </a:r>
            <a:r>
              <a:rPr kumimoji="0" lang="en-GB" sz="4800" b="0" i="0" u="none" strike="noStrike" kern="1200" cap="none" spc="-5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4800" b="0" i="0" u="none" strike="noStrike" kern="1200" cap="none" spc="-1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risk? </a:t>
            </a:r>
            <a:r>
              <a:rPr kumimoji="0" lang="en-GB" sz="4800" b="0" i="0" u="none" strike="noStrike" kern="1200" cap="none" spc="-1485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Lack of </a:t>
            </a:r>
            <a:r>
              <a:rPr kumimoji="0" lang="en-GB" sz="4800" b="0" i="0" u="none" strike="noStrike" kern="1200" cap="none" spc="5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GB" sz="4800" b="0" i="0" u="none" strike="noStrike" kern="1200" cap="none" spc="-5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knowledge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9339" y="1905000"/>
            <a:ext cx="3641090" cy="3122930"/>
            <a:chOff x="2339339" y="1905000"/>
            <a:chExt cx="3641090" cy="31229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2293" y="1917953"/>
              <a:ext cx="3614928" cy="30967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52293" y="1917953"/>
              <a:ext cx="3615054" cy="3096895"/>
            </a:xfrm>
            <a:custGeom>
              <a:avLst/>
              <a:gdLst/>
              <a:ahLst/>
              <a:cxnLst/>
              <a:rect l="l" t="t" r="r" b="b"/>
              <a:pathLst>
                <a:path w="3615054" h="3096895">
                  <a:moveTo>
                    <a:pt x="0" y="309625"/>
                  </a:moveTo>
                  <a:lnTo>
                    <a:pt x="3358" y="263885"/>
                  </a:lnTo>
                  <a:lnTo>
                    <a:pt x="13114" y="220223"/>
                  </a:lnTo>
                  <a:lnTo>
                    <a:pt x="28787" y="179121"/>
                  </a:lnTo>
                  <a:lnTo>
                    <a:pt x="49897" y="141057"/>
                  </a:lnTo>
                  <a:lnTo>
                    <a:pt x="75966" y="106512"/>
                  </a:lnTo>
                  <a:lnTo>
                    <a:pt x="106512" y="75966"/>
                  </a:lnTo>
                  <a:lnTo>
                    <a:pt x="141057" y="49897"/>
                  </a:lnTo>
                  <a:lnTo>
                    <a:pt x="179121" y="28787"/>
                  </a:lnTo>
                  <a:lnTo>
                    <a:pt x="220223" y="13114"/>
                  </a:lnTo>
                  <a:lnTo>
                    <a:pt x="263885" y="3358"/>
                  </a:lnTo>
                  <a:lnTo>
                    <a:pt x="309625" y="0"/>
                  </a:lnTo>
                  <a:lnTo>
                    <a:pt x="3305302" y="0"/>
                  </a:lnTo>
                  <a:lnTo>
                    <a:pt x="3351042" y="3358"/>
                  </a:lnTo>
                  <a:lnTo>
                    <a:pt x="3394704" y="13114"/>
                  </a:lnTo>
                  <a:lnTo>
                    <a:pt x="3435806" y="28787"/>
                  </a:lnTo>
                  <a:lnTo>
                    <a:pt x="3473870" y="49897"/>
                  </a:lnTo>
                  <a:lnTo>
                    <a:pt x="3508415" y="75966"/>
                  </a:lnTo>
                  <a:lnTo>
                    <a:pt x="3538961" y="106512"/>
                  </a:lnTo>
                  <a:lnTo>
                    <a:pt x="3565030" y="141057"/>
                  </a:lnTo>
                  <a:lnTo>
                    <a:pt x="3586140" y="179121"/>
                  </a:lnTo>
                  <a:lnTo>
                    <a:pt x="3601813" y="220223"/>
                  </a:lnTo>
                  <a:lnTo>
                    <a:pt x="3611569" y="263885"/>
                  </a:lnTo>
                  <a:lnTo>
                    <a:pt x="3614928" y="309625"/>
                  </a:lnTo>
                  <a:lnTo>
                    <a:pt x="3614928" y="2787142"/>
                  </a:lnTo>
                  <a:lnTo>
                    <a:pt x="3611569" y="2832882"/>
                  </a:lnTo>
                  <a:lnTo>
                    <a:pt x="3601813" y="2876544"/>
                  </a:lnTo>
                  <a:lnTo>
                    <a:pt x="3586140" y="2917646"/>
                  </a:lnTo>
                  <a:lnTo>
                    <a:pt x="3565030" y="2955710"/>
                  </a:lnTo>
                  <a:lnTo>
                    <a:pt x="3538961" y="2990255"/>
                  </a:lnTo>
                  <a:lnTo>
                    <a:pt x="3508415" y="3020801"/>
                  </a:lnTo>
                  <a:lnTo>
                    <a:pt x="3473870" y="3046870"/>
                  </a:lnTo>
                  <a:lnTo>
                    <a:pt x="3435806" y="3067980"/>
                  </a:lnTo>
                  <a:lnTo>
                    <a:pt x="3394704" y="3083653"/>
                  </a:lnTo>
                  <a:lnTo>
                    <a:pt x="3351042" y="3093409"/>
                  </a:lnTo>
                  <a:lnTo>
                    <a:pt x="3305302" y="3096768"/>
                  </a:lnTo>
                  <a:lnTo>
                    <a:pt x="309625" y="3096768"/>
                  </a:lnTo>
                  <a:lnTo>
                    <a:pt x="263885" y="3093409"/>
                  </a:lnTo>
                  <a:lnTo>
                    <a:pt x="220223" y="3083653"/>
                  </a:lnTo>
                  <a:lnTo>
                    <a:pt x="179121" y="3067980"/>
                  </a:lnTo>
                  <a:lnTo>
                    <a:pt x="141057" y="3046870"/>
                  </a:lnTo>
                  <a:lnTo>
                    <a:pt x="106512" y="3020801"/>
                  </a:lnTo>
                  <a:lnTo>
                    <a:pt x="75966" y="2990255"/>
                  </a:lnTo>
                  <a:lnTo>
                    <a:pt x="49897" y="2955710"/>
                  </a:lnTo>
                  <a:lnTo>
                    <a:pt x="28787" y="2917646"/>
                  </a:lnTo>
                  <a:lnTo>
                    <a:pt x="13114" y="2876544"/>
                  </a:lnTo>
                  <a:lnTo>
                    <a:pt x="3358" y="2832882"/>
                  </a:lnTo>
                  <a:lnTo>
                    <a:pt x="0" y="2787142"/>
                  </a:lnTo>
                  <a:lnTo>
                    <a:pt x="0" y="30962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0745" y="477138"/>
            <a:ext cx="63519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What</a:t>
            </a:r>
            <a:r>
              <a:rPr spc="-105" dirty="0"/>
              <a:t> </a:t>
            </a:r>
            <a:r>
              <a:rPr spc="-229" dirty="0"/>
              <a:t>are</a:t>
            </a:r>
            <a:r>
              <a:rPr spc="-125" dirty="0"/>
              <a:t> </a:t>
            </a:r>
            <a:r>
              <a:rPr spc="-235" dirty="0"/>
              <a:t>w</a:t>
            </a:r>
            <a:r>
              <a:rPr spc="-170" dirty="0"/>
              <a:t>e</a:t>
            </a:r>
            <a:r>
              <a:rPr spc="-105" dirty="0"/>
              <a:t> </a:t>
            </a:r>
            <a:r>
              <a:rPr spc="-114" dirty="0"/>
              <a:t>risk</a:t>
            </a:r>
            <a:r>
              <a:rPr spc="-120" dirty="0"/>
              <a:t> </a:t>
            </a:r>
            <a:r>
              <a:rPr spc="-204" dirty="0"/>
              <a:t>assessing?</a:t>
            </a:r>
          </a:p>
        </p:txBody>
      </p:sp>
      <p:pic>
        <p:nvPicPr>
          <p:cNvPr id="3" name="object 3" descr="A man at the source conducting a risk assessment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5976" y="2133600"/>
            <a:ext cx="6467856" cy="282092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283263"/>
            <a:ext cx="805205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What</a:t>
            </a:r>
            <a:r>
              <a:rPr spc="-105" dirty="0"/>
              <a:t> </a:t>
            </a:r>
            <a:r>
              <a:rPr spc="-229" dirty="0"/>
              <a:t>are</a:t>
            </a:r>
            <a:r>
              <a:rPr spc="-125" dirty="0"/>
              <a:t> </a:t>
            </a:r>
            <a:r>
              <a:rPr spc="-235" dirty="0"/>
              <a:t>w</a:t>
            </a:r>
            <a:r>
              <a:rPr spc="-170" dirty="0"/>
              <a:t>e</a:t>
            </a:r>
            <a:r>
              <a:rPr spc="-105" dirty="0"/>
              <a:t> </a:t>
            </a:r>
            <a:r>
              <a:rPr spc="-114" dirty="0"/>
              <a:t>risk</a:t>
            </a:r>
            <a:r>
              <a:rPr spc="-120" dirty="0"/>
              <a:t> </a:t>
            </a:r>
            <a:r>
              <a:rPr spc="-204" dirty="0"/>
              <a:t>assessing?</a:t>
            </a:r>
            <a:r>
              <a:rPr lang="en-GB" spc="-204" dirty="0"/>
              <a:t> Part 1</a:t>
            </a:r>
            <a:endParaRPr spc="-204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439" y="1269491"/>
            <a:ext cx="5903975" cy="461467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4272" y="410263"/>
            <a:ext cx="782345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What</a:t>
            </a:r>
            <a:r>
              <a:rPr spc="-105" dirty="0"/>
              <a:t> </a:t>
            </a:r>
            <a:r>
              <a:rPr spc="-229" dirty="0"/>
              <a:t>are</a:t>
            </a:r>
            <a:r>
              <a:rPr spc="-125" dirty="0"/>
              <a:t> </a:t>
            </a:r>
            <a:r>
              <a:rPr spc="-235" dirty="0"/>
              <a:t>w</a:t>
            </a:r>
            <a:r>
              <a:rPr spc="-170" dirty="0"/>
              <a:t>e</a:t>
            </a:r>
            <a:r>
              <a:rPr spc="-105" dirty="0"/>
              <a:t> </a:t>
            </a:r>
            <a:r>
              <a:rPr spc="-114" dirty="0"/>
              <a:t>risk</a:t>
            </a:r>
            <a:r>
              <a:rPr spc="-120" dirty="0"/>
              <a:t> </a:t>
            </a:r>
            <a:r>
              <a:rPr spc="-204" dirty="0"/>
              <a:t>assessing?</a:t>
            </a:r>
            <a:r>
              <a:rPr lang="en-GB" spc="-204" dirty="0"/>
              <a:t> Part 2</a:t>
            </a:r>
            <a:endParaRPr spc="-204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2383" y="1341119"/>
            <a:ext cx="5903976" cy="442874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5536" y="463041"/>
            <a:ext cx="499986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What</a:t>
            </a:r>
            <a:r>
              <a:rPr spc="-105" dirty="0"/>
              <a:t> s</a:t>
            </a:r>
            <a:r>
              <a:rPr spc="-60" dirty="0"/>
              <a:t>ort</a:t>
            </a:r>
            <a:r>
              <a:rPr spc="-114" dirty="0"/>
              <a:t> </a:t>
            </a:r>
            <a:r>
              <a:rPr spc="45" dirty="0"/>
              <a:t>o</a:t>
            </a:r>
            <a:r>
              <a:rPr spc="-530" dirty="0"/>
              <a:t>f</a:t>
            </a:r>
            <a:r>
              <a:rPr spc="-105" dirty="0"/>
              <a:t> </a:t>
            </a:r>
            <a:r>
              <a:rPr spc="-114" dirty="0"/>
              <a:t>risks?</a:t>
            </a:r>
          </a:p>
        </p:txBody>
      </p:sp>
      <p:grpSp>
        <p:nvGrpSpPr>
          <p:cNvPr id="3" name="object 3" descr="Pictures of risks including pictures of cows, poo in water, sewage treatment, tractor spreading manure, compost heap, elephants in water."/>
          <p:cNvGrpSpPr/>
          <p:nvPr/>
        </p:nvGrpSpPr>
        <p:grpSpPr>
          <a:xfrm>
            <a:off x="1703832" y="1220724"/>
            <a:ext cx="8620125" cy="5036820"/>
            <a:chOff x="1703832" y="1220724"/>
            <a:chExt cx="8620125" cy="5036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7448" y="2276856"/>
              <a:ext cx="2144268" cy="21427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269492"/>
              <a:ext cx="3381755" cy="13517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3832" y="2781300"/>
              <a:ext cx="2619756" cy="1743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2072" y="1220724"/>
              <a:ext cx="3267455" cy="14005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9772" y="2799588"/>
              <a:ext cx="2619755" cy="17434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6676" y="4437888"/>
              <a:ext cx="2427731" cy="18196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19772" y="4619244"/>
              <a:ext cx="3003804" cy="1638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3832" y="4680203"/>
              <a:ext cx="2592323" cy="1516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33365" y="92201"/>
            <a:ext cx="278663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What</a:t>
            </a:r>
            <a:r>
              <a:rPr spc="-180" dirty="0"/>
              <a:t> </a:t>
            </a:r>
            <a:r>
              <a:rPr spc="-235" dirty="0"/>
              <a:t>else?</a:t>
            </a:r>
          </a:p>
          <a:p>
            <a:pPr marL="596265" marR="164465" indent="-424180">
              <a:lnSpc>
                <a:spcPct val="100000"/>
              </a:lnSpc>
              <a:spcBef>
                <a:spcPts val="5"/>
              </a:spcBef>
            </a:pPr>
            <a:r>
              <a:rPr spc="-130" dirty="0"/>
              <a:t>Man</a:t>
            </a:r>
            <a:r>
              <a:rPr spc="-180" dirty="0"/>
              <a:t>m</a:t>
            </a:r>
            <a:r>
              <a:rPr spc="-254" dirty="0"/>
              <a:t>ade  </a:t>
            </a:r>
            <a:r>
              <a:rPr spc="-150" dirty="0"/>
              <a:t>Issues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9928" y="2348483"/>
            <a:ext cx="3930396" cy="215188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4216" y="396240"/>
            <a:ext cx="2592324" cy="1728216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00" y="908303"/>
            <a:ext cx="3066288" cy="216103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9448" y="3258311"/>
            <a:ext cx="3066288" cy="2726436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88635" y="4622291"/>
            <a:ext cx="4680204" cy="133654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33365" y="92201"/>
            <a:ext cx="301523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What</a:t>
            </a:r>
            <a:r>
              <a:rPr spc="-175" dirty="0"/>
              <a:t> </a:t>
            </a:r>
            <a:r>
              <a:rPr spc="-235" dirty="0"/>
              <a:t>else?</a:t>
            </a:r>
          </a:p>
          <a:p>
            <a:pPr marL="399415" marR="392430" algn="ctr">
              <a:lnSpc>
                <a:spcPct val="100000"/>
              </a:lnSpc>
              <a:spcBef>
                <a:spcPts val="5"/>
              </a:spcBef>
            </a:pPr>
            <a:r>
              <a:rPr spc="-135" dirty="0"/>
              <a:t>Natural  </a:t>
            </a:r>
            <a:r>
              <a:rPr spc="-150" dirty="0"/>
              <a:t>Issues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7923" y="3860291"/>
            <a:ext cx="4415028" cy="231800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8611" y="1917192"/>
            <a:ext cx="3172967" cy="1763267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9532" y="2133600"/>
            <a:ext cx="1514976" cy="1441807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3076" y="3846576"/>
            <a:ext cx="3529583" cy="2318004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9771" y="1395983"/>
            <a:ext cx="3162300" cy="2372868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0239" y="188976"/>
            <a:ext cx="2252472" cy="15041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8366" y="478282"/>
            <a:ext cx="23444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O</a:t>
            </a:r>
            <a:r>
              <a:rPr dirty="0"/>
              <a:t>v</a:t>
            </a:r>
            <a:r>
              <a:rPr spc="-25" dirty="0"/>
              <a:t>e</a:t>
            </a:r>
            <a:r>
              <a:rPr dirty="0"/>
              <a:t>r</a:t>
            </a:r>
            <a:r>
              <a:rPr spc="-20" dirty="0"/>
              <a:t>v</a:t>
            </a:r>
            <a:r>
              <a:rPr spc="-5" dirty="0"/>
              <a:t>i</a:t>
            </a:r>
            <a:r>
              <a:rPr spc="-20" dirty="0"/>
              <a:t>e</a:t>
            </a:r>
            <a:r>
              <a:rPr dirty="0"/>
              <a:t>w</a:t>
            </a:r>
          </a:p>
        </p:txBody>
      </p:sp>
      <p:grpSp>
        <p:nvGrpSpPr>
          <p:cNvPr id="3" name="object 3" descr="Lock"/>
          <p:cNvGrpSpPr/>
          <p:nvPr/>
        </p:nvGrpSpPr>
        <p:grpSpPr>
          <a:xfrm>
            <a:off x="1647440" y="1310869"/>
            <a:ext cx="7915909" cy="2085975"/>
            <a:chOff x="1647440" y="1310869"/>
            <a:chExt cx="7915909" cy="2085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7440" y="1310869"/>
              <a:ext cx="7915789" cy="20856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8508" y="1582166"/>
              <a:ext cx="1659508" cy="16261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5752" y="1609598"/>
              <a:ext cx="1569593" cy="15361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25752" y="1609598"/>
              <a:ext cx="1569720" cy="1536700"/>
            </a:xfrm>
            <a:custGeom>
              <a:avLst/>
              <a:gdLst/>
              <a:ahLst/>
              <a:cxnLst/>
              <a:rect l="l" t="t" r="r" b="b"/>
              <a:pathLst>
                <a:path w="1569720" h="1536700">
                  <a:moveTo>
                    <a:pt x="0" y="153669"/>
                  </a:moveTo>
                  <a:lnTo>
                    <a:pt x="7874" y="105155"/>
                  </a:lnTo>
                  <a:lnTo>
                    <a:pt x="29591" y="62864"/>
                  </a:lnTo>
                  <a:lnTo>
                    <a:pt x="62865" y="29717"/>
                  </a:lnTo>
                  <a:lnTo>
                    <a:pt x="105029" y="7874"/>
                  </a:lnTo>
                  <a:lnTo>
                    <a:pt x="153670" y="0"/>
                  </a:lnTo>
                  <a:lnTo>
                    <a:pt x="1415923" y="0"/>
                  </a:lnTo>
                  <a:lnTo>
                    <a:pt x="1464437" y="7874"/>
                  </a:lnTo>
                  <a:lnTo>
                    <a:pt x="1506601" y="29717"/>
                  </a:lnTo>
                  <a:lnTo>
                    <a:pt x="1539875" y="62864"/>
                  </a:lnTo>
                  <a:lnTo>
                    <a:pt x="1561719" y="105155"/>
                  </a:lnTo>
                  <a:lnTo>
                    <a:pt x="1569593" y="153669"/>
                  </a:lnTo>
                  <a:lnTo>
                    <a:pt x="1569593" y="1382522"/>
                  </a:lnTo>
                  <a:lnTo>
                    <a:pt x="1561719" y="1431036"/>
                  </a:lnTo>
                  <a:lnTo>
                    <a:pt x="1539875" y="1473200"/>
                  </a:lnTo>
                  <a:lnTo>
                    <a:pt x="1506601" y="1506474"/>
                  </a:lnTo>
                  <a:lnTo>
                    <a:pt x="1464437" y="1528317"/>
                  </a:lnTo>
                  <a:lnTo>
                    <a:pt x="1415923" y="1536191"/>
                  </a:lnTo>
                  <a:lnTo>
                    <a:pt x="153670" y="1536191"/>
                  </a:lnTo>
                  <a:lnTo>
                    <a:pt x="105029" y="1528317"/>
                  </a:lnTo>
                  <a:lnTo>
                    <a:pt x="62865" y="1506474"/>
                  </a:lnTo>
                  <a:lnTo>
                    <a:pt x="29591" y="1473200"/>
                  </a:lnTo>
                  <a:lnTo>
                    <a:pt x="7874" y="1431036"/>
                  </a:lnTo>
                  <a:lnTo>
                    <a:pt x="0" y="1382522"/>
                  </a:lnTo>
                  <a:lnTo>
                    <a:pt x="0" y="153669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 descr="Businessman cheering with a laptop on his lap"/>
          <p:cNvGrpSpPr/>
          <p:nvPr/>
        </p:nvGrpSpPr>
        <p:grpSpPr>
          <a:xfrm>
            <a:off x="1647440" y="3462742"/>
            <a:ext cx="7915909" cy="2087245"/>
            <a:chOff x="1647440" y="3462742"/>
            <a:chExt cx="7915909" cy="208724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7440" y="3462742"/>
              <a:ext cx="7915789" cy="20871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1660" y="3670046"/>
              <a:ext cx="1659509" cy="17084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8904" y="3697478"/>
              <a:ext cx="1569593" cy="16184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98904" y="3697478"/>
              <a:ext cx="1569720" cy="1618615"/>
            </a:xfrm>
            <a:custGeom>
              <a:avLst/>
              <a:gdLst/>
              <a:ahLst/>
              <a:cxnLst/>
              <a:rect l="l" t="t" r="r" b="b"/>
              <a:pathLst>
                <a:path w="1569720" h="1618614">
                  <a:moveTo>
                    <a:pt x="0" y="156972"/>
                  </a:moveTo>
                  <a:lnTo>
                    <a:pt x="8000" y="107315"/>
                  </a:lnTo>
                  <a:lnTo>
                    <a:pt x="30225" y="64262"/>
                  </a:lnTo>
                  <a:lnTo>
                    <a:pt x="64262" y="30226"/>
                  </a:lnTo>
                  <a:lnTo>
                    <a:pt x="107314" y="8001"/>
                  </a:lnTo>
                  <a:lnTo>
                    <a:pt x="156971" y="0"/>
                  </a:lnTo>
                  <a:lnTo>
                    <a:pt x="1412620" y="0"/>
                  </a:lnTo>
                  <a:lnTo>
                    <a:pt x="1462278" y="8001"/>
                  </a:lnTo>
                  <a:lnTo>
                    <a:pt x="1505331" y="30226"/>
                  </a:lnTo>
                  <a:lnTo>
                    <a:pt x="1539240" y="64262"/>
                  </a:lnTo>
                  <a:lnTo>
                    <a:pt x="1561592" y="107315"/>
                  </a:lnTo>
                  <a:lnTo>
                    <a:pt x="1569593" y="156972"/>
                  </a:lnTo>
                  <a:lnTo>
                    <a:pt x="1569593" y="1461516"/>
                  </a:lnTo>
                  <a:lnTo>
                    <a:pt x="1561592" y="1511173"/>
                  </a:lnTo>
                  <a:lnTo>
                    <a:pt x="1539240" y="1554226"/>
                  </a:lnTo>
                  <a:lnTo>
                    <a:pt x="1505331" y="1588262"/>
                  </a:lnTo>
                  <a:lnTo>
                    <a:pt x="1462278" y="1610487"/>
                  </a:lnTo>
                  <a:lnTo>
                    <a:pt x="1412620" y="1618488"/>
                  </a:lnTo>
                  <a:lnTo>
                    <a:pt x="156971" y="1618488"/>
                  </a:lnTo>
                  <a:lnTo>
                    <a:pt x="107314" y="1610487"/>
                  </a:lnTo>
                  <a:lnTo>
                    <a:pt x="64262" y="1588262"/>
                  </a:lnTo>
                  <a:lnTo>
                    <a:pt x="30225" y="1554226"/>
                  </a:lnTo>
                  <a:lnTo>
                    <a:pt x="8000" y="1511173"/>
                  </a:lnTo>
                  <a:lnTo>
                    <a:pt x="0" y="1461516"/>
                  </a:lnTo>
                  <a:lnTo>
                    <a:pt x="0" y="15697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503421" y="1657553"/>
            <a:ext cx="4556125" cy="3522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200" dirty="0">
                <a:latin typeface="Tahoma"/>
                <a:cs typeface="Tahoma"/>
              </a:rPr>
              <a:t>Users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need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own</a:t>
            </a:r>
            <a:r>
              <a:rPr sz="1200" dirty="0">
                <a:latin typeface="Tahoma"/>
                <a:cs typeface="Tahoma"/>
              </a:rPr>
              <a:t> account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to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access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system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(username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/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password)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sz="1200" spc="-5" dirty="0">
                <a:latin typeface="Tahoma"/>
                <a:cs typeface="Tahoma"/>
              </a:rPr>
              <a:t>Accounts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managed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by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DWQR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200" dirty="0">
                <a:latin typeface="Tahoma"/>
                <a:cs typeface="Tahoma"/>
              </a:rPr>
              <a:t>No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limit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on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number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of</a:t>
            </a:r>
            <a:r>
              <a:rPr sz="1200" spc="-15" dirty="0">
                <a:latin typeface="Tahoma"/>
                <a:cs typeface="Tahoma"/>
              </a:rPr>
              <a:t> accounts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200" spc="-5" dirty="0">
                <a:latin typeface="Tahoma"/>
                <a:cs typeface="Tahoma"/>
              </a:rPr>
              <a:t>Process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for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users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to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reset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own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password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Tahoma"/>
              <a:buChar char="•"/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333399"/>
                </a:solidFill>
                <a:latin typeface="Tahoma"/>
                <a:cs typeface="Tahoma"/>
              </a:rPr>
              <a:t>Account</a:t>
            </a:r>
            <a:r>
              <a:rPr sz="1600" spc="-9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Types</a:t>
            </a:r>
            <a:endParaRPr sz="16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590"/>
              </a:spcBef>
              <a:buChar char="•"/>
              <a:tabLst>
                <a:tab pos="127000" algn="l"/>
              </a:tabLst>
            </a:pPr>
            <a:r>
              <a:rPr sz="1200" dirty="0">
                <a:latin typeface="Tahoma"/>
                <a:cs typeface="Tahoma"/>
              </a:rPr>
              <a:t>(LA)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Risk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Assessor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–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read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and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edit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200" spc="-5" dirty="0">
                <a:latin typeface="Tahoma"/>
                <a:cs typeface="Tahoma"/>
              </a:rPr>
              <a:t>(LA)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Interrogator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–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read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only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200" spc="-5" dirty="0">
                <a:latin typeface="Tahoma"/>
                <a:cs typeface="Tahoma"/>
              </a:rPr>
              <a:t>(DWQR)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Admin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ahoma"/>
              <a:buChar char="•"/>
            </a:pPr>
            <a:endParaRPr sz="13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200" spc="-5" dirty="0">
                <a:latin typeface="Tahoma"/>
                <a:cs typeface="Tahoma"/>
              </a:rPr>
              <a:t>(DWQR)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Super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Admin</a:t>
            </a:r>
            <a:r>
              <a:rPr sz="1200" dirty="0">
                <a:latin typeface="Tahoma"/>
                <a:cs typeface="Tahoma"/>
              </a:rPr>
              <a:t> –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can edit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lists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etc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5661" y="477138"/>
            <a:ext cx="2360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Questions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9110" y="1262380"/>
          <a:ext cx="8065135" cy="4751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5080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knowledge and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understanding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about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supply?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R="42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origin/location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source(s)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known.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schematic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available,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 can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simple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sketch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more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complex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detailed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drawing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depending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size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It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scale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represent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source(s)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essential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knowledge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source(s)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identified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mitigation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taken.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R="3111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understanding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assessment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difficult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impossible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achieve.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likelihood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scored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person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asked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make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arrangements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determine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provide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map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 as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part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plan.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2540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faecal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source from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activities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catchment?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R="20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slurry/dung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hazard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conjunction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disruption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soil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itself,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via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ploughing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sub-soil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injection.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likelihood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value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based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probable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duration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frequency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 activities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undertaken.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R="8699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brownfield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derelict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remediated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sewage-derived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sludge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slurry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similar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materials.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typically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borne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mind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R="15113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close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periods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time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year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density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closeness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R="11366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New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50m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unsewered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human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 waste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high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vulnerability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areas.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4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R="254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faecal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source from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distribution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sewage/waste?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R="444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unsewered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human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sanitation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facilities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latrines,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septic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pits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enclosures)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50m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considerable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raw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sewage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source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drinking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27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8796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from manmade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activities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catchment (use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including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landfill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sites,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mining)?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storage/disposal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pesticides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located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close 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source,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characterisation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reflect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this.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Look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sheep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dipping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R="2413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Tahoma"/>
                          <a:cs typeface="Tahoma"/>
                        </a:rPr>
                        <a:t>Pesticides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periodically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applied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land.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timing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applications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nature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pesticide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depend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crops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grown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present.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fertilizers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typically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contain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nitrates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phosphates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watercourses through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run-off 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leaching.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Levels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vary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depending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rates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application,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longer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term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history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applications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0" y="381000"/>
            <a:ext cx="537133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/>
              <a:t>Questions</a:t>
            </a:r>
            <a:r>
              <a:rPr lang="en-GB" spc="-85" dirty="0"/>
              <a:t> Part 2</a:t>
            </a:r>
            <a:endParaRPr spc="-8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9110" y="1262380"/>
          <a:ext cx="8642349" cy="4680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8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4199"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there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risk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chemical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2832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contamination</a:t>
                      </a:r>
                      <a:r>
                        <a:rPr sz="1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from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natural </a:t>
                      </a:r>
                      <a:r>
                        <a:rPr sz="1000" spc="-2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sources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(local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geology)?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0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Minerals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substances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such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as boron,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arsenic,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lead,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fluoride,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uranium,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nickel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radon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can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 marR="9271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naturally occurring and can be determined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from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local geology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maps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from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groundwater testing under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WFD.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Current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historic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mining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activity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can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indicator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that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these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hazards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exist.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Because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these </a:t>
                      </a:r>
                      <a:r>
                        <a:rPr sz="1000" spc="-2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are naturally occurring they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have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 potential to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affect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large areas, although they can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sometimes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more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localised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partiuclarly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where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groundwaters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are concerned.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404"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there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risk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supply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3333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running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dry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being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over- </a:t>
                      </a:r>
                      <a:r>
                        <a:rPr sz="1000" spc="-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abstracted?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Insufficiency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caused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low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levels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stored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water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may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result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example,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increased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algal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populations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 marR="11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(due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increased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temperature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sunlight),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limescale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deposits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ground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water,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sludge, increased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metal </a:t>
                      </a:r>
                      <a:r>
                        <a:rPr sz="1000" spc="-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concentrations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reduced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oxygen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levels.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insufficiency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supplies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hazard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itself.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Additionally,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there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are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hazards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associated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with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0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levels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recharging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replenishing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including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increased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turbidity,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nitrates,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pesticides,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 cryptosporidium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from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run-off.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173"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at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risk from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19367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vandalism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(deliberate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contamination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 </a:t>
                      </a:r>
                      <a:r>
                        <a:rPr sz="1000" spc="-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unauthorised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access)?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0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Adequate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protection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will</a:t>
                      </a:r>
                      <a:r>
                        <a:rPr sz="10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site specific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depending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level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 accessibility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 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site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general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public.</a:t>
                      </a:r>
                      <a:r>
                        <a:rPr sz="1000" spc="2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Measures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may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include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fencing,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gates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padlocks,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etc.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047"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there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risk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that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inappropriate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2819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materials are used in the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supply?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All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materials used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at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approved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for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use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with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drinking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not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introduce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 marR="3035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contaminants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into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water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unless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subsequent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treatment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installed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operating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remove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these </a:t>
                      </a:r>
                      <a:r>
                        <a:rPr sz="1000" spc="-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contaminants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further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along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the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0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supply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system.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943"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 source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difficult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 access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16446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in order to undertake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monitoring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&amp;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improvements?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1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 the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supply should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accessible so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as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allow</a:t>
                      </a:r>
                      <a:r>
                        <a:rPr sz="1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it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regularly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inspected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and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maintained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as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necessary.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778"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SG10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Are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there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any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planned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future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R="220979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activities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that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may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affect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 </a:t>
                      </a:r>
                      <a:r>
                        <a:rPr sz="1000" spc="-2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supply?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Consider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any future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activities</a:t>
                      </a:r>
                      <a:r>
                        <a:rPr sz="1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planned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0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vicinity</a:t>
                      </a:r>
                      <a:r>
                        <a:rPr sz="10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 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that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may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impact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sufficiency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or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 MT"/>
                          <a:cs typeface="Arial MT"/>
                        </a:rPr>
                        <a:t>quality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0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supply.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54" dirty="0"/>
              <a:t>Surfac</a:t>
            </a:r>
            <a:r>
              <a:rPr spc="-290" dirty="0"/>
              <a:t>e</a:t>
            </a:r>
            <a:r>
              <a:rPr spc="-125" dirty="0"/>
              <a:t> </a:t>
            </a:r>
            <a:r>
              <a:rPr spc="-30" dirty="0"/>
              <a:t>Water</a:t>
            </a:r>
          </a:p>
        </p:txBody>
      </p:sp>
      <p:pic>
        <p:nvPicPr>
          <p:cNvPr id="3" name="object 3" descr="Diagram of surface water getting to a tank filter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6604" y="1796795"/>
            <a:ext cx="7098792" cy="326440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2472" y="477138"/>
            <a:ext cx="711212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54" dirty="0"/>
              <a:t>Surfac</a:t>
            </a:r>
            <a:r>
              <a:rPr spc="-290" dirty="0"/>
              <a:t>e</a:t>
            </a:r>
            <a:r>
              <a:rPr spc="-125" dirty="0"/>
              <a:t> </a:t>
            </a:r>
            <a:r>
              <a:rPr spc="-30" dirty="0"/>
              <a:t>Water</a:t>
            </a:r>
            <a:r>
              <a:rPr lang="en-GB" spc="-30" dirty="0"/>
              <a:t> Part 1</a:t>
            </a:r>
            <a:endParaRPr spc="-30" dirty="0"/>
          </a:p>
        </p:txBody>
      </p:sp>
      <p:pic>
        <p:nvPicPr>
          <p:cNvPr id="3" name="object 3" descr="Diagram of a water treatment system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9" y="1807464"/>
            <a:ext cx="4145279" cy="2464307"/>
          </a:xfrm>
          <a:prstGeom prst="rect">
            <a:avLst/>
          </a:prstGeom>
        </p:spPr>
      </p:pic>
      <p:pic>
        <p:nvPicPr>
          <p:cNvPr id="4" name="object 4" descr="Diagram of a fence with a brick wall and a wire fence&#10;&#10;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5832" y="1412747"/>
            <a:ext cx="3537204" cy="36850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2472" y="477138"/>
            <a:ext cx="802652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54" dirty="0"/>
              <a:t>Surfac</a:t>
            </a:r>
            <a:r>
              <a:rPr spc="-290" dirty="0"/>
              <a:t>e</a:t>
            </a:r>
            <a:r>
              <a:rPr spc="-125" dirty="0"/>
              <a:t> </a:t>
            </a:r>
            <a:r>
              <a:rPr spc="-30" dirty="0"/>
              <a:t>Water</a:t>
            </a:r>
            <a:r>
              <a:rPr lang="en-GB" spc="-30" dirty="0"/>
              <a:t> Part 2</a:t>
            </a:r>
            <a:endParaRPr spc="-30" dirty="0"/>
          </a:p>
        </p:txBody>
      </p:sp>
      <p:pic>
        <p:nvPicPr>
          <p:cNvPr id="3" name="object 3" descr="A river running through a valley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9" y="1306067"/>
            <a:ext cx="3959352" cy="2970275"/>
          </a:xfrm>
          <a:prstGeom prst="rect">
            <a:avLst/>
          </a:prstGeom>
        </p:spPr>
      </p:pic>
      <p:pic>
        <p:nvPicPr>
          <p:cNvPr id="4" name="object 4" descr="A small pond in a grassy field&#10;&#10;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4371" y="2564892"/>
            <a:ext cx="4416552" cy="331165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2472" y="477138"/>
            <a:ext cx="6147054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spc="585" dirty="0"/>
              <a:t>–</a:t>
            </a:r>
            <a:r>
              <a:rPr spc="-110" dirty="0"/>
              <a:t> </a:t>
            </a:r>
            <a:r>
              <a:rPr spc="-254" dirty="0"/>
              <a:t>Surfac</a:t>
            </a:r>
            <a:r>
              <a:rPr spc="-290" dirty="0"/>
              <a:t>e</a:t>
            </a:r>
            <a:r>
              <a:rPr spc="-125" dirty="0"/>
              <a:t> </a:t>
            </a:r>
            <a:r>
              <a:rPr spc="-30" dirty="0"/>
              <a:t>Water</a:t>
            </a:r>
            <a:r>
              <a:rPr lang="en-GB" spc="-30" dirty="0"/>
              <a:t> Part 3</a:t>
            </a:r>
            <a:endParaRPr spc="-30" dirty="0"/>
          </a:p>
        </p:txBody>
      </p:sp>
      <p:pic>
        <p:nvPicPr>
          <p:cNvPr id="3" name="object 3" descr="A waterfall in a forest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1903476"/>
            <a:ext cx="4148328" cy="3108960"/>
          </a:xfrm>
          <a:prstGeom prst="rect">
            <a:avLst/>
          </a:prstGeom>
        </p:spPr>
      </p:pic>
      <p:pic>
        <p:nvPicPr>
          <p:cNvPr id="4" name="object 4" descr="A drainage system in a grassy area&#10;&#10;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5664" y="1903476"/>
            <a:ext cx="4148328" cy="310896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0" y="-62934"/>
            <a:ext cx="482765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Questions</a:t>
            </a:r>
            <a:r>
              <a:rPr lang="en-GB" spc="-85" dirty="0"/>
              <a:t> Part 1</a:t>
            </a:r>
            <a:endParaRPr spc="-8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32660" y="614298"/>
          <a:ext cx="8928100" cy="6199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W1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81610">
                        <a:lnSpc>
                          <a:spcPts val="12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noticeable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change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quality of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mete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rologica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ditio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R="33528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(colour,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u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diness/t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urbi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dit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)?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9845">
                        <a:lnSpc>
                          <a:spcPts val="12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 quality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impacted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conditions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high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winds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heavy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rainfall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causing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turbulence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water, disturbance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sediments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increased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 run-off.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Changes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levels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flows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result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deterioration of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raw water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increases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turbidity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colour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suspension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sediment.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most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prevalent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periods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heavy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rainfall,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flooding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rapid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runoff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surface</a:t>
                      </a:r>
                      <a:endParaRPr sz="1000" dirty="0">
                        <a:latin typeface="Tahoma"/>
                        <a:cs typeface="Tahoma"/>
                      </a:endParaRPr>
                    </a:p>
                    <a:p>
                      <a:pPr marR="434340">
                        <a:lnSpc>
                          <a:spcPts val="12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occur.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designed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meet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demands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these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"flashy"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conditions.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W2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9334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 freshwater aquaculture </a:t>
                      </a:r>
                      <a:r>
                        <a:rPr sz="1000" spc="-3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practised upstream,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causing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(feed,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pesticides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etc.)?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384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Hazards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fish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farms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include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pesticides,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particulates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organics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feed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waste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material,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including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faecal matter.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749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used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recreational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purposes?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397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Recreational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become contaminated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especially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if there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boating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boats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discharge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oil,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lavatory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waste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 other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water.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contamination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a PWS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oil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fuel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 reduced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boom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surrounding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intake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point.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25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subject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seasonal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algal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blooms?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6223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hazard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algae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filter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blocking.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However,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species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blue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green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algae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produce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toxins.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seasonal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occurrence,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with 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person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if they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experienced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supply.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Assessment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public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health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straight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forward.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assessment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take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account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specialist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advice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"Blue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-green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algae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(Cyanobacteria)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Inland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Waters: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Assessment</a:t>
                      </a:r>
                      <a:r>
                        <a:rPr sz="10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 public health".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1620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forestry,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quarrying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construction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create a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quality?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8763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Forestry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including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fertiliser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applications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felling can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result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release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nitrates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phosphates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into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bodies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run-off.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contribute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eutrophication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surface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sources.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Quarrying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construction</a:t>
                      </a:r>
                      <a:r>
                        <a:rPr sz="10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release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sediment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suspended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solids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impact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ts val="1095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surface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increasing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turbidity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levels.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W6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1176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 a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spring,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could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spillages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contaminated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material enter the supply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because the headworks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isn't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fully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sealed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965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chamber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 satisfactory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repair,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lining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watertight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(i.e.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deterioration of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cement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lining,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brick,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stone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concrete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rings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roots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damage) 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does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watertight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cover,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then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spring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chamber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causing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potentially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contaminated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supply.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R="2882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If there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chamber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watertight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likelihood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score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reflect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almost certain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nature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hazard.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W7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debris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particulate matter entering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supply?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4953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intake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from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river/lake/stream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located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away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features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turbulence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increase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disturbance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the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water.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construction</a:t>
                      </a:r>
                      <a:r>
                        <a:rPr sz="10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spring/surface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collection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chamber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prevent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vermin,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debris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particulate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matter entering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supply.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intake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 </a:t>
                      </a:r>
                      <a:r>
                        <a:rPr sz="1000" spc="-2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enter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base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side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collection chamber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coarse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filter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natural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purposely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provided small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stones/gravel/sand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inlet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pipe should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fitted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strainer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prevent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fish,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debris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vermin.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7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429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W8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 intake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becoming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clogged?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6733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000" spc="-5" dirty="0">
                          <a:latin typeface="Tahoma"/>
                          <a:cs typeface="Tahoma"/>
                        </a:rPr>
                        <a:t>Clogging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the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intake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supply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blockage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strainers/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filters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pipe work.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Note,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frogs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are </a:t>
                      </a:r>
                      <a:r>
                        <a:rPr sz="1000" spc="-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often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found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spring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supplies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clogg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inlets/outlets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pipe work.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design and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construction</a:t>
                      </a:r>
                      <a:r>
                        <a:rPr sz="10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of the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spring/surface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collection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chamber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prevent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vermin,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debris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particulate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matter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entering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supply.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99135" y="129030"/>
            <a:ext cx="10363200" cy="144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spc="-195" dirty="0"/>
              <a:t>-</a:t>
            </a:r>
            <a:r>
              <a:rPr spc="-110" dirty="0"/>
              <a:t> </a:t>
            </a:r>
            <a:r>
              <a:rPr spc="-125" dirty="0"/>
              <a:t>Groundwater</a:t>
            </a:r>
          </a:p>
        </p:txBody>
      </p:sp>
      <p:pic>
        <p:nvPicPr>
          <p:cNvPr id="3" name="object 3" descr="Diagram of a section of a concrete drainage system&#10;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9" y="923544"/>
            <a:ext cx="2951988" cy="2449067"/>
          </a:xfrm>
          <a:prstGeom prst="rect">
            <a:avLst/>
          </a:prstGeom>
        </p:spPr>
      </p:pic>
      <p:grpSp>
        <p:nvGrpSpPr>
          <p:cNvPr id="4" name="object 4" descr="Examples of boreholes"/>
          <p:cNvGrpSpPr/>
          <p:nvPr/>
        </p:nvGrpSpPr>
        <p:grpSpPr>
          <a:xfrm>
            <a:off x="3395471" y="859536"/>
            <a:ext cx="6646545" cy="5273040"/>
            <a:chOff x="3395471" y="859536"/>
            <a:chExt cx="6646545" cy="5273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5327" y="859536"/>
              <a:ext cx="3226307" cy="29001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5471" y="3500628"/>
              <a:ext cx="3816096" cy="26319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00320" y="1588769"/>
            <a:ext cx="1560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ahoma"/>
                <a:cs typeface="Tahoma"/>
              </a:rPr>
              <a:t>Boreholes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85188" y="231071"/>
            <a:ext cx="82353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25" dirty="0"/>
              <a:t>Groundwater</a:t>
            </a:r>
            <a:r>
              <a:rPr lang="en-GB" spc="-125" dirty="0"/>
              <a:t> Part 1</a:t>
            </a:r>
            <a:endParaRPr spc="-125" dirty="0"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3478" y="1228724"/>
            <a:ext cx="8413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>
                <a:latin typeface="Tahoma"/>
                <a:cs typeface="Tahoma"/>
              </a:rPr>
              <a:t>W</a:t>
            </a:r>
            <a:r>
              <a:rPr sz="2800" spc="-10" dirty="0">
                <a:latin typeface="Tahoma"/>
                <a:cs typeface="Tahoma"/>
              </a:rPr>
              <a:t>e</a:t>
            </a:r>
            <a:r>
              <a:rPr sz="2800" spc="5" dirty="0">
                <a:latin typeface="Tahoma"/>
                <a:cs typeface="Tahoma"/>
              </a:rPr>
              <a:t>l</a:t>
            </a:r>
            <a:r>
              <a:rPr sz="2800" spc="-5" dirty="0">
                <a:latin typeface="Tahoma"/>
                <a:cs typeface="Tahoma"/>
              </a:rPr>
              <a:t>ls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4891" y="908303"/>
            <a:ext cx="4041648" cy="5027676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7088" y="2133600"/>
            <a:ext cx="4248912" cy="380237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190" y="0"/>
            <a:ext cx="756500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Over</a:t>
            </a:r>
            <a:r>
              <a:rPr dirty="0"/>
              <a:t>v</a:t>
            </a:r>
            <a:r>
              <a:rPr spc="-190" dirty="0"/>
              <a:t>ie</a:t>
            </a:r>
            <a:r>
              <a:rPr spc="-325" dirty="0"/>
              <a:t>w</a:t>
            </a:r>
            <a:r>
              <a:rPr spc="-114" dirty="0"/>
              <a:t> </a:t>
            </a:r>
            <a:r>
              <a:rPr lang="en-GB" spc="-195" dirty="0"/>
              <a:t>–</a:t>
            </a:r>
            <a:r>
              <a:rPr spc="-110" dirty="0"/>
              <a:t> </a:t>
            </a:r>
            <a:r>
              <a:rPr spc="-125" dirty="0"/>
              <a:t>Groundwater</a:t>
            </a:r>
            <a:r>
              <a:rPr lang="en-GB" spc="-125" dirty="0"/>
              <a:t> Part 2</a:t>
            </a:r>
            <a:endParaRPr spc="-125" dirty="0"/>
          </a:p>
        </p:txBody>
      </p:sp>
      <p:grpSp>
        <p:nvGrpSpPr>
          <p:cNvPr id="3" name="object 3" descr="Pipework"/>
          <p:cNvGrpSpPr/>
          <p:nvPr/>
        </p:nvGrpSpPr>
        <p:grpSpPr>
          <a:xfrm>
            <a:off x="2279904" y="693419"/>
            <a:ext cx="2664460" cy="5381625"/>
            <a:chOff x="2279904" y="693419"/>
            <a:chExt cx="2664460" cy="538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904" y="4076699"/>
              <a:ext cx="2663951" cy="19979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9904" y="693419"/>
              <a:ext cx="2375916" cy="31683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2627" y="3494531"/>
              <a:ext cx="681227" cy="733044"/>
            </a:xfrm>
            <a:prstGeom prst="rect">
              <a:avLst/>
            </a:prstGeom>
          </p:spPr>
        </p:pic>
      </p:grpSp>
      <p:grpSp>
        <p:nvGrpSpPr>
          <p:cNvPr id="7" name="object 7" descr="Corroded pipework "/>
          <p:cNvGrpSpPr/>
          <p:nvPr/>
        </p:nvGrpSpPr>
        <p:grpSpPr>
          <a:xfrm>
            <a:off x="6815328" y="691895"/>
            <a:ext cx="2741930" cy="5382895"/>
            <a:chOff x="6815328" y="691895"/>
            <a:chExt cx="2741930" cy="538289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5328" y="691895"/>
              <a:ext cx="2737104" cy="30967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1424" y="4023360"/>
              <a:ext cx="2735579" cy="20513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140" y="3429000"/>
              <a:ext cx="1092707" cy="1092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834385" y="4746497"/>
            <a:ext cx="6629400" cy="6965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lang="en-GB" sz="4400" b="0" i="0" u="none" strike="noStrike" kern="1200" cap="none" spc="-33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-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lang="en-GB" sz="4400" b="0" i="0" u="none" strike="noStrike" kern="1200" cap="none" spc="-32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r>
              <a:rPr kumimoji="0" lang="en-GB" sz="4400" b="0" i="0" u="none" strike="noStrike" kern="1200" cap="none" spc="-33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</a:t>
            </a:r>
            <a:r>
              <a:rPr kumimoji="0" lang="en-GB" sz="4400" b="0" i="0" u="none" strike="noStrike" kern="120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lang="en-GB" sz="4400" b="0" i="0" u="none" strike="noStrike" kern="1200" cap="none" spc="-3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</a:t>
            </a:r>
            <a:r>
              <a:rPr kumimoji="0" lang="en-GB" sz="4400" b="0" i="0" u="none" strike="noStrike" kern="1200" cap="none" spc="-3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</a:t>
            </a:r>
            <a:r>
              <a:rPr kumimoji="0" lang="en-GB" sz="4400" b="0" i="0" u="none" strike="noStrike" kern="1200" cap="none" spc="-3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GB" sz="4400" b="0" i="0" u="none" strike="noStrike" kern="120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acc</a:t>
            </a:r>
            <a:r>
              <a:rPr kumimoji="0" lang="en-GB" sz="4400" b="0" i="0" u="none" strike="noStrike" kern="1200" cap="none" spc="-10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lang="en-GB" sz="4400" b="0" i="0" u="none" strike="noStrike" kern="1200" cap="none" spc="-9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</a:t>
            </a:r>
            <a:r>
              <a:rPr kumimoji="0" lang="en-GB" sz="4400" b="0" i="0" u="none" strike="noStrike" kern="1200" cap="none" spc="-9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3" name="object 3" descr="Print screen of how to set up a new user on the DWQR Private Water Supply Risk Assessment Tool"/>
          <p:cNvGrpSpPr/>
          <p:nvPr/>
        </p:nvGrpSpPr>
        <p:grpSpPr>
          <a:xfrm>
            <a:off x="2847339" y="524509"/>
            <a:ext cx="9344660" cy="4265930"/>
            <a:chOff x="2847339" y="524509"/>
            <a:chExt cx="9344660" cy="4265930"/>
          </a:xfrm>
        </p:grpSpPr>
        <p:sp>
          <p:nvSpPr>
            <p:cNvPr id="4" name="object 4"/>
            <p:cNvSpPr/>
            <p:nvPr/>
          </p:nvSpPr>
          <p:spPr>
            <a:xfrm>
              <a:off x="8788526" y="4129531"/>
              <a:ext cx="741680" cy="647700"/>
            </a:xfrm>
            <a:custGeom>
              <a:avLst/>
              <a:gdLst/>
              <a:ahLst/>
              <a:cxnLst/>
              <a:rect l="l" t="t" r="r" b="b"/>
              <a:pathLst>
                <a:path w="741679" h="647700">
                  <a:moveTo>
                    <a:pt x="598677" y="0"/>
                  </a:moveTo>
                  <a:lnTo>
                    <a:pt x="417702" y="161925"/>
                  </a:lnTo>
                  <a:lnTo>
                    <a:pt x="498728" y="161925"/>
                  </a:lnTo>
                  <a:lnTo>
                    <a:pt x="484758" y="211963"/>
                  </a:lnTo>
                  <a:lnTo>
                    <a:pt x="467359" y="260096"/>
                  </a:lnTo>
                  <a:lnTo>
                    <a:pt x="446658" y="306197"/>
                  </a:lnTo>
                  <a:lnTo>
                    <a:pt x="422782" y="350012"/>
                  </a:lnTo>
                  <a:lnTo>
                    <a:pt x="395986" y="391541"/>
                  </a:lnTo>
                  <a:lnTo>
                    <a:pt x="366268" y="430530"/>
                  </a:lnTo>
                  <a:lnTo>
                    <a:pt x="334009" y="466852"/>
                  </a:lnTo>
                  <a:lnTo>
                    <a:pt x="299212" y="500380"/>
                  </a:lnTo>
                  <a:lnTo>
                    <a:pt x="262127" y="530860"/>
                  </a:lnTo>
                  <a:lnTo>
                    <a:pt x="222884" y="558165"/>
                  </a:lnTo>
                  <a:lnTo>
                    <a:pt x="181609" y="582168"/>
                  </a:lnTo>
                  <a:lnTo>
                    <a:pt x="138556" y="602615"/>
                  </a:lnTo>
                  <a:lnTo>
                    <a:pt x="93852" y="619506"/>
                  </a:lnTo>
                  <a:lnTo>
                    <a:pt x="47625" y="632587"/>
                  </a:lnTo>
                  <a:lnTo>
                    <a:pt x="0" y="641731"/>
                  </a:lnTo>
                  <a:lnTo>
                    <a:pt x="47371" y="646684"/>
                  </a:lnTo>
                  <a:lnTo>
                    <a:pt x="94233" y="647573"/>
                  </a:lnTo>
                  <a:lnTo>
                    <a:pt x="140462" y="644525"/>
                  </a:lnTo>
                  <a:lnTo>
                    <a:pt x="185927" y="637794"/>
                  </a:lnTo>
                  <a:lnTo>
                    <a:pt x="230504" y="627253"/>
                  </a:lnTo>
                  <a:lnTo>
                    <a:pt x="273939" y="613156"/>
                  </a:lnTo>
                  <a:lnTo>
                    <a:pt x="316102" y="595757"/>
                  </a:lnTo>
                  <a:lnTo>
                    <a:pt x="356743" y="574929"/>
                  </a:lnTo>
                  <a:lnTo>
                    <a:pt x="395858" y="550926"/>
                  </a:lnTo>
                  <a:lnTo>
                    <a:pt x="433070" y="523875"/>
                  </a:lnTo>
                  <a:lnTo>
                    <a:pt x="468375" y="493776"/>
                  </a:lnTo>
                  <a:lnTo>
                    <a:pt x="501650" y="461010"/>
                  </a:lnTo>
                  <a:lnTo>
                    <a:pt x="532511" y="425323"/>
                  </a:lnTo>
                  <a:lnTo>
                    <a:pt x="560958" y="387223"/>
                  </a:lnTo>
                  <a:lnTo>
                    <a:pt x="586867" y="346583"/>
                  </a:lnTo>
                  <a:lnTo>
                    <a:pt x="609853" y="303657"/>
                  </a:lnTo>
                  <a:lnTo>
                    <a:pt x="629920" y="258445"/>
                  </a:lnTo>
                  <a:lnTo>
                    <a:pt x="646938" y="211201"/>
                  </a:lnTo>
                  <a:lnTo>
                    <a:pt x="660653" y="161925"/>
                  </a:lnTo>
                  <a:lnTo>
                    <a:pt x="741552" y="161925"/>
                  </a:lnTo>
                  <a:lnTo>
                    <a:pt x="598677" y="0"/>
                  </a:lnTo>
                  <a:close/>
                </a:path>
              </a:pathLst>
            </a:custGeom>
            <a:solidFill>
              <a:srgbClr val="B9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08949" y="4129531"/>
              <a:ext cx="760730" cy="647700"/>
            </a:xfrm>
            <a:custGeom>
              <a:avLst/>
              <a:gdLst/>
              <a:ahLst/>
              <a:cxnLst/>
              <a:rect l="l" t="t" r="r" b="b"/>
              <a:pathLst>
                <a:path w="760729" h="647700">
                  <a:moveTo>
                    <a:pt x="161925" y="0"/>
                  </a:moveTo>
                  <a:lnTo>
                    <a:pt x="0" y="0"/>
                  </a:lnTo>
                  <a:lnTo>
                    <a:pt x="1777" y="50673"/>
                  </a:lnTo>
                  <a:lnTo>
                    <a:pt x="7111" y="100203"/>
                  </a:lnTo>
                  <a:lnTo>
                    <a:pt x="15748" y="148463"/>
                  </a:lnTo>
                  <a:lnTo>
                    <a:pt x="27685" y="195580"/>
                  </a:lnTo>
                  <a:lnTo>
                    <a:pt x="42799" y="241046"/>
                  </a:lnTo>
                  <a:lnTo>
                    <a:pt x="60832" y="284861"/>
                  </a:lnTo>
                  <a:lnTo>
                    <a:pt x="81660" y="326898"/>
                  </a:lnTo>
                  <a:lnTo>
                    <a:pt x="105282" y="367030"/>
                  </a:lnTo>
                  <a:lnTo>
                    <a:pt x="131445" y="405130"/>
                  </a:lnTo>
                  <a:lnTo>
                    <a:pt x="160147" y="440944"/>
                  </a:lnTo>
                  <a:lnTo>
                    <a:pt x="191134" y="474472"/>
                  </a:lnTo>
                  <a:lnTo>
                    <a:pt x="224154" y="505460"/>
                  </a:lnTo>
                  <a:lnTo>
                    <a:pt x="259333" y="533781"/>
                  </a:lnTo>
                  <a:lnTo>
                    <a:pt x="296418" y="559308"/>
                  </a:lnTo>
                  <a:lnTo>
                    <a:pt x="335406" y="581914"/>
                  </a:lnTo>
                  <a:lnTo>
                    <a:pt x="375920" y="601345"/>
                  </a:lnTo>
                  <a:lnTo>
                    <a:pt x="417956" y="617728"/>
                  </a:lnTo>
                  <a:lnTo>
                    <a:pt x="461391" y="630555"/>
                  </a:lnTo>
                  <a:lnTo>
                    <a:pt x="506095" y="639953"/>
                  </a:lnTo>
                  <a:lnTo>
                    <a:pt x="551942" y="645795"/>
                  </a:lnTo>
                  <a:lnTo>
                    <a:pt x="598677" y="647700"/>
                  </a:lnTo>
                  <a:lnTo>
                    <a:pt x="760602" y="647700"/>
                  </a:lnTo>
                  <a:lnTo>
                    <a:pt x="713867" y="645795"/>
                  </a:lnTo>
                  <a:lnTo>
                    <a:pt x="668020" y="639953"/>
                  </a:lnTo>
                  <a:lnTo>
                    <a:pt x="623316" y="630555"/>
                  </a:lnTo>
                  <a:lnTo>
                    <a:pt x="579881" y="617728"/>
                  </a:lnTo>
                  <a:lnTo>
                    <a:pt x="537845" y="601345"/>
                  </a:lnTo>
                  <a:lnTo>
                    <a:pt x="497331" y="581914"/>
                  </a:lnTo>
                  <a:lnTo>
                    <a:pt x="458343" y="559308"/>
                  </a:lnTo>
                  <a:lnTo>
                    <a:pt x="421258" y="533781"/>
                  </a:lnTo>
                  <a:lnTo>
                    <a:pt x="386079" y="505460"/>
                  </a:lnTo>
                  <a:lnTo>
                    <a:pt x="353059" y="474472"/>
                  </a:lnTo>
                  <a:lnTo>
                    <a:pt x="322072" y="440944"/>
                  </a:lnTo>
                  <a:lnTo>
                    <a:pt x="293370" y="405130"/>
                  </a:lnTo>
                  <a:lnTo>
                    <a:pt x="267207" y="367030"/>
                  </a:lnTo>
                  <a:lnTo>
                    <a:pt x="243585" y="326898"/>
                  </a:lnTo>
                  <a:lnTo>
                    <a:pt x="222757" y="284861"/>
                  </a:lnTo>
                  <a:lnTo>
                    <a:pt x="204724" y="241046"/>
                  </a:lnTo>
                  <a:lnTo>
                    <a:pt x="189610" y="195580"/>
                  </a:lnTo>
                  <a:lnTo>
                    <a:pt x="177673" y="148463"/>
                  </a:lnTo>
                  <a:lnTo>
                    <a:pt x="169036" y="100203"/>
                  </a:lnTo>
                  <a:lnTo>
                    <a:pt x="163702" y="50673"/>
                  </a:lnTo>
                  <a:lnTo>
                    <a:pt x="161925" y="0"/>
                  </a:lnTo>
                  <a:close/>
                </a:path>
              </a:pathLst>
            </a:custGeom>
            <a:solidFill>
              <a:srgbClr val="94B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08949" y="4129531"/>
              <a:ext cx="1421130" cy="647700"/>
            </a:xfrm>
            <a:custGeom>
              <a:avLst/>
              <a:gdLst/>
              <a:ahLst/>
              <a:cxnLst/>
              <a:rect l="l" t="t" r="r" b="b"/>
              <a:pathLst>
                <a:path w="1421129" h="647700">
                  <a:moveTo>
                    <a:pt x="679576" y="641731"/>
                  </a:moveTo>
                  <a:lnTo>
                    <a:pt x="727201" y="632587"/>
                  </a:lnTo>
                  <a:lnTo>
                    <a:pt x="773429" y="619506"/>
                  </a:lnTo>
                  <a:lnTo>
                    <a:pt x="818133" y="602615"/>
                  </a:lnTo>
                  <a:lnTo>
                    <a:pt x="861186" y="582168"/>
                  </a:lnTo>
                  <a:lnTo>
                    <a:pt x="902461" y="558165"/>
                  </a:lnTo>
                  <a:lnTo>
                    <a:pt x="941704" y="530860"/>
                  </a:lnTo>
                  <a:lnTo>
                    <a:pt x="978789" y="500380"/>
                  </a:lnTo>
                  <a:lnTo>
                    <a:pt x="1013586" y="466852"/>
                  </a:lnTo>
                  <a:lnTo>
                    <a:pt x="1045845" y="430530"/>
                  </a:lnTo>
                  <a:lnTo>
                    <a:pt x="1075563" y="391541"/>
                  </a:lnTo>
                  <a:lnTo>
                    <a:pt x="1102359" y="350012"/>
                  </a:lnTo>
                  <a:lnTo>
                    <a:pt x="1126235" y="306197"/>
                  </a:lnTo>
                  <a:lnTo>
                    <a:pt x="1146936" y="260096"/>
                  </a:lnTo>
                  <a:lnTo>
                    <a:pt x="1164335" y="211963"/>
                  </a:lnTo>
                  <a:lnTo>
                    <a:pt x="1178305" y="161925"/>
                  </a:lnTo>
                  <a:lnTo>
                    <a:pt x="1097279" y="161925"/>
                  </a:lnTo>
                  <a:lnTo>
                    <a:pt x="1278254" y="0"/>
                  </a:lnTo>
                  <a:lnTo>
                    <a:pt x="1421129" y="161925"/>
                  </a:lnTo>
                  <a:lnTo>
                    <a:pt x="1340230" y="161925"/>
                  </a:lnTo>
                  <a:lnTo>
                    <a:pt x="1326388" y="211455"/>
                  </a:lnTo>
                  <a:lnTo>
                    <a:pt x="1309243" y="259080"/>
                  </a:lnTo>
                  <a:lnTo>
                    <a:pt x="1288923" y="304673"/>
                  </a:lnTo>
                  <a:lnTo>
                    <a:pt x="1265554" y="347980"/>
                  </a:lnTo>
                  <a:lnTo>
                    <a:pt x="1239266" y="389001"/>
                  </a:lnTo>
                  <a:lnTo>
                    <a:pt x="1210309" y="427482"/>
                  </a:lnTo>
                  <a:lnTo>
                    <a:pt x="1178814" y="463423"/>
                  </a:lnTo>
                  <a:lnTo>
                    <a:pt x="1144904" y="496570"/>
                  </a:lnTo>
                  <a:lnTo>
                    <a:pt x="1108836" y="526796"/>
                  </a:lnTo>
                  <a:lnTo>
                    <a:pt x="1070736" y="553974"/>
                  </a:lnTo>
                  <a:lnTo>
                    <a:pt x="1030731" y="577977"/>
                  </a:lnTo>
                  <a:lnTo>
                    <a:pt x="988949" y="598805"/>
                  </a:lnTo>
                  <a:lnTo>
                    <a:pt x="945769" y="615950"/>
                  </a:lnTo>
                  <a:lnTo>
                    <a:pt x="901065" y="629666"/>
                  </a:lnTo>
                  <a:lnTo>
                    <a:pt x="855218" y="639572"/>
                  </a:lnTo>
                  <a:lnTo>
                    <a:pt x="808354" y="645668"/>
                  </a:lnTo>
                  <a:lnTo>
                    <a:pt x="760602" y="647700"/>
                  </a:lnTo>
                  <a:lnTo>
                    <a:pt x="598677" y="647700"/>
                  </a:lnTo>
                  <a:lnTo>
                    <a:pt x="551942" y="645795"/>
                  </a:lnTo>
                  <a:lnTo>
                    <a:pt x="506095" y="639953"/>
                  </a:lnTo>
                  <a:lnTo>
                    <a:pt x="461391" y="630555"/>
                  </a:lnTo>
                  <a:lnTo>
                    <a:pt x="417956" y="617728"/>
                  </a:lnTo>
                  <a:lnTo>
                    <a:pt x="375920" y="601345"/>
                  </a:lnTo>
                  <a:lnTo>
                    <a:pt x="335406" y="581914"/>
                  </a:lnTo>
                  <a:lnTo>
                    <a:pt x="296418" y="559308"/>
                  </a:lnTo>
                  <a:lnTo>
                    <a:pt x="259333" y="533781"/>
                  </a:lnTo>
                  <a:lnTo>
                    <a:pt x="224154" y="505460"/>
                  </a:lnTo>
                  <a:lnTo>
                    <a:pt x="191134" y="474472"/>
                  </a:lnTo>
                  <a:lnTo>
                    <a:pt x="160147" y="440944"/>
                  </a:lnTo>
                  <a:lnTo>
                    <a:pt x="131445" y="405130"/>
                  </a:lnTo>
                  <a:lnTo>
                    <a:pt x="105282" y="367030"/>
                  </a:lnTo>
                  <a:lnTo>
                    <a:pt x="81660" y="326898"/>
                  </a:lnTo>
                  <a:lnTo>
                    <a:pt x="60832" y="284861"/>
                  </a:lnTo>
                  <a:lnTo>
                    <a:pt x="42799" y="241046"/>
                  </a:lnTo>
                  <a:lnTo>
                    <a:pt x="27685" y="195580"/>
                  </a:lnTo>
                  <a:lnTo>
                    <a:pt x="15748" y="148463"/>
                  </a:lnTo>
                  <a:lnTo>
                    <a:pt x="7111" y="100203"/>
                  </a:lnTo>
                  <a:lnTo>
                    <a:pt x="1777" y="50673"/>
                  </a:lnTo>
                  <a:lnTo>
                    <a:pt x="0" y="0"/>
                  </a:lnTo>
                  <a:lnTo>
                    <a:pt x="161925" y="0"/>
                  </a:lnTo>
                  <a:lnTo>
                    <a:pt x="163702" y="50673"/>
                  </a:lnTo>
                  <a:lnTo>
                    <a:pt x="169036" y="100203"/>
                  </a:lnTo>
                  <a:lnTo>
                    <a:pt x="177673" y="148463"/>
                  </a:lnTo>
                  <a:lnTo>
                    <a:pt x="189610" y="195580"/>
                  </a:lnTo>
                  <a:lnTo>
                    <a:pt x="204724" y="241046"/>
                  </a:lnTo>
                  <a:lnTo>
                    <a:pt x="222757" y="284861"/>
                  </a:lnTo>
                  <a:lnTo>
                    <a:pt x="243585" y="326898"/>
                  </a:lnTo>
                  <a:lnTo>
                    <a:pt x="267207" y="367030"/>
                  </a:lnTo>
                  <a:lnTo>
                    <a:pt x="293370" y="405130"/>
                  </a:lnTo>
                  <a:lnTo>
                    <a:pt x="322072" y="440944"/>
                  </a:lnTo>
                  <a:lnTo>
                    <a:pt x="353059" y="474472"/>
                  </a:lnTo>
                  <a:lnTo>
                    <a:pt x="386079" y="505460"/>
                  </a:lnTo>
                  <a:lnTo>
                    <a:pt x="421258" y="533781"/>
                  </a:lnTo>
                  <a:lnTo>
                    <a:pt x="458343" y="559308"/>
                  </a:lnTo>
                  <a:lnTo>
                    <a:pt x="497331" y="581914"/>
                  </a:lnTo>
                  <a:lnTo>
                    <a:pt x="537845" y="601345"/>
                  </a:lnTo>
                  <a:lnTo>
                    <a:pt x="579881" y="617728"/>
                  </a:lnTo>
                  <a:lnTo>
                    <a:pt x="623316" y="630555"/>
                  </a:lnTo>
                  <a:lnTo>
                    <a:pt x="668020" y="639953"/>
                  </a:lnTo>
                  <a:lnTo>
                    <a:pt x="713867" y="645795"/>
                  </a:lnTo>
                  <a:lnTo>
                    <a:pt x="760602" y="647700"/>
                  </a:lnTo>
                </a:path>
              </a:pathLst>
            </a:custGeom>
            <a:ln w="25908">
              <a:solidFill>
                <a:srgbClr val="87A2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4751" y="524509"/>
              <a:ext cx="5667248" cy="3520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3663" y="2731261"/>
              <a:ext cx="5271516" cy="18729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60420" y="1971420"/>
              <a:ext cx="647700" cy="741680"/>
            </a:xfrm>
            <a:custGeom>
              <a:avLst/>
              <a:gdLst/>
              <a:ahLst/>
              <a:cxnLst/>
              <a:rect l="l" t="t" r="r" b="b"/>
              <a:pathLst>
                <a:path w="647700" h="741680">
                  <a:moveTo>
                    <a:pt x="5842" y="0"/>
                  </a:moveTo>
                  <a:lnTo>
                    <a:pt x="889" y="47370"/>
                  </a:lnTo>
                  <a:lnTo>
                    <a:pt x="0" y="94233"/>
                  </a:lnTo>
                  <a:lnTo>
                    <a:pt x="3048" y="140462"/>
                  </a:lnTo>
                  <a:lnTo>
                    <a:pt x="9779" y="185927"/>
                  </a:lnTo>
                  <a:lnTo>
                    <a:pt x="20320" y="230504"/>
                  </a:lnTo>
                  <a:lnTo>
                    <a:pt x="34417" y="273938"/>
                  </a:lnTo>
                  <a:lnTo>
                    <a:pt x="51816" y="316102"/>
                  </a:lnTo>
                  <a:lnTo>
                    <a:pt x="72643" y="356742"/>
                  </a:lnTo>
                  <a:lnTo>
                    <a:pt x="96647" y="395858"/>
                  </a:lnTo>
                  <a:lnTo>
                    <a:pt x="123698" y="433069"/>
                  </a:lnTo>
                  <a:lnTo>
                    <a:pt x="153797" y="468375"/>
                  </a:lnTo>
                  <a:lnTo>
                    <a:pt x="186562" y="501650"/>
                  </a:lnTo>
                  <a:lnTo>
                    <a:pt x="222123" y="532511"/>
                  </a:lnTo>
                  <a:lnTo>
                    <a:pt x="260350" y="560958"/>
                  </a:lnTo>
                  <a:lnTo>
                    <a:pt x="300990" y="586866"/>
                  </a:lnTo>
                  <a:lnTo>
                    <a:pt x="343916" y="609853"/>
                  </a:lnTo>
                  <a:lnTo>
                    <a:pt x="389128" y="629919"/>
                  </a:lnTo>
                  <a:lnTo>
                    <a:pt x="436371" y="646938"/>
                  </a:lnTo>
                  <a:lnTo>
                    <a:pt x="485648" y="660653"/>
                  </a:lnTo>
                  <a:lnTo>
                    <a:pt x="485648" y="741552"/>
                  </a:lnTo>
                  <a:lnTo>
                    <a:pt x="647573" y="598677"/>
                  </a:lnTo>
                  <a:lnTo>
                    <a:pt x="485648" y="417702"/>
                  </a:lnTo>
                  <a:lnTo>
                    <a:pt x="485648" y="498728"/>
                  </a:lnTo>
                  <a:lnTo>
                    <a:pt x="435609" y="484758"/>
                  </a:lnTo>
                  <a:lnTo>
                    <a:pt x="387477" y="467359"/>
                  </a:lnTo>
                  <a:lnTo>
                    <a:pt x="341376" y="446658"/>
                  </a:lnTo>
                  <a:lnTo>
                    <a:pt x="297561" y="422782"/>
                  </a:lnTo>
                  <a:lnTo>
                    <a:pt x="256031" y="395986"/>
                  </a:lnTo>
                  <a:lnTo>
                    <a:pt x="217043" y="366267"/>
                  </a:lnTo>
                  <a:lnTo>
                    <a:pt x="180721" y="334009"/>
                  </a:lnTo>
                  <a:lnTo>
                    <a:pt x="147193" y="299212"/>
                  </a:lnTo>
                  <a:lnTo>
                    <a:pt x="116712" y="262127"/>
                  </a:lnTo>
                  <a:lnTo>
                    <a:pt x="89408" y="222884"/>
                  </a:lnTo>
                  <a:lnTo>
                    <a:pt x="65405" y="181609"/>
                  </a:lnTo>
                  <a:lnTo>
                    <a:pt x="44958" y="138556"/>
                  </a:lnTo>
                  <a:lnTo>
                    <a:pt x="28067" y="93852"/>
                  </a:lnTo>
                  <a:lnTo>
                    <a:pt x="14986" y="47625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B9D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60293" y="1291843"/>
              <a:ext cx="647700" cy="760730"/>
            </a:xfrm>
            <a:custGeom>
              <a:avLst/>
              <a:gdLst/>
              <a:ahLst/>
              <a:cxnLst/>
              <a:rect l="l" t="t" r="r" b="b"/>
              <a:pathLst>
                <a:path w="647700" h="760730">
                  <a:moveTo>
                    <a:pt x="647700" y="0"/>
                  </a:moveTo>
                  <a:lnTo>
                    <a:pt x="597027" y="1777"/>
                  </a:lnTo>
                  <a:lnTo>
                    <a:pt x="547496" y="7111"/>
                  </a:lnTo>
                  <a:lnTo>
                    <a:pt x="499109" y="15747"/>
                  </a:lnTo>
                  <a:lnTo>
                    <a:pt x="452119" y="27685"/>
                  </a:lnTo>
                  <a:lnTo>
                    <a:pt x="406654" y="42798"/>
                  </a:lnTo>
                  <a:lnTo>
                    <a:pt x="362838" y="60832"/>
                  </a:lnTo>
                  <a:lnTo>
                    <a:pt x="320801" y="81660"/>
                  </a:lnTo>
                  <a:lnTo>
                    <a:pt x="280669" y="105282"/>
                  </a:lnTo>
                  <a:lnTo>
                    <a:pt x="242569" y="131444"/>
                  </a:lnTo>
                  <a:lnTo>
                    <a:pt x="206756" y="160146"/>
                  </a:lnTo>
                  <a:lnTo>
                    <a:pt x="173228" y="191134"/>
                  </a:lnTo>
                  <a:lnTo>
                    <a:pt x="142239" y="224154"/>
                  </a:lnTo>
                  <a:lnTo>
                    <a:pt x="113918" y="259333"/>
                  </a:lnTo>
                  <a:lnTo>
                    <a:pt x="88392" y="296544"/>
                  </a:lnTo>
                  <a:lnTo>
                    <a:pt x="65786" y="335406"/>
                  </a:lnTo>
                  <a:lnTo>
                    <a:pt x="46355" y="375919"/>
                  </a:lnTo>
                  <a:lnTo>
                    <a:pt x="29972" y="417956"/>
                  </a:lnTo>
                  <a:lnTo>
                    <a:pt x="17144" y="461390"/>
                  </a:lnTo>
                  <a:lnTo>
                    <a:pt x="7747" y="506094"/>
                  </a:lnTo>
                  <a:lnTo>
                    <a:pt x="1905" y="551941"/>
                  </a:lnTo>
                  <a:lnTo>
                    <a:pt x="0" y="598677"/>
                  </a:lnTo>
                  <a:lnTo>
                    <a:pt x="0" y="760602"/>
                  </a:lnTo>
                  <a:lnTo>
                    <a:pt x="1905" y="713866"/>
                  </a:lnTo>
                  <a:lnTo>
                    <a:pt x="7747" y="668019"/>
                  </a:lnTo>
                  <a:lnTo>
                    <a:pt x="17144" y="623315"/>
                  </a:lnTo>
                  <a:lnTo>
                    <a:pt x="29972" y="579881"/>
                  </a:lnTo>
                  <a:lnTo>
                    <a:pt x="46355" y="537844"/>
                  </a:lnTo>
                  <a:lnTo>
                    <a:pt x="65786" y="497331"/>
                  </a:lnTo>
                  <a:lnTo>
                    <a:pt x="88392" y="458469"/>
                  </a:lnTo>
                  <a:lnTo>
                    <a:pt x="113918" y="421258"/>
                  </a:lnTo>
                  <a:lnTo>
                    <a:pt x="142239" y="386079"/>
                  </a:lnTo>
                  <a:lnTo>
                    <a:pt x="173228" y="353059"/>
                  </a:lnTo>
                  <a:lnTo>
                    <a:pt x="206756" y="322071"/>
                  </a:lnTo>
                  <a:lnTo>
                    <a:pt x="242569" y="293369"/>
                  </a:lnTo>
                  <a:lnTo>
                    <a:pt x="280669" y="267207"/>
                  </a:lnTo>
                  <a:lnTo>
                    <a:pt x="320801" y="243585"/>
                  </a:lnTo>
                  <a:lnTo>
                    <a:pt x="362838" y="222757"/>
                  </a:lnTo>
                  <a:lnTo>
                    <a:pt x="406654" y="204723"/>
                  </a:lnTo>
                  <a:lnTo>
                    <a:pt x="452119" y="189610"/>
                  </a:lnTo>
                  <a:lnTo>
                    <a:pt x="499109" y="177672"/>
                  </a:lnTo>
                  <a:lnTo>
                    <a:pt x="547496" y="169036"/>
                  </a:lnTo>
                  <a:lnTo>
                    <a:pt x="597027" y="163702"/>
                  </a:lnTo>
                  <a:lnTo>
                    <a:pt x="647700" y="161925"/>
                  </a:lnTo>
                  <a:lnTo>
                    <a:pt x="647700" y="0"/>
                  </a:lnTo>
                  <a:close/>
                </a:path>
              </a:pathLst>
            </a:custGeom>
            <a:solidFill>
              <a:srgbClr val="94B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0293" y="1291843"/>
              <a:ext cx="647700" cy="1421130"/>
            </a:xfrm>
            <a:custGeom>
              <a:avLst/>
              <a:gdLst/>
              <a:ahLst/>
              <a:cxnLst/>
              <a:rect l="l" t="t" r="r" b="b"/>
              <a:pathLst>
                <a:path w="647700" h="1421130">
                  <a:moveTo>
                    <a:pt x="5968" y="679576"/>
                  </a:moveTo>
                  <a:lnTo>
                    <a:pt x="15112" y="727201"/>
                  </a:lnTo>
                  <a:lnTo>
                    <a:pt x="28193" y="773429"/>
                  </a:lnTo>
                  <a:lnTo>
                    <a:pt x="45085" y="818133"/>
                  </a:lnTo>
                  <a:lnTo>
                    <a:pt x="65531" y="861186"/>
                  </a:lnTo>
                  <a:lnTo>
                    <a:pt x="89535" y="902461"/>
                  </a:lnTo>
                  <a:lnTo>
                    <a:pt x="116839" y="941704"/>
                  </a:lnTo>
                  <a:lnTo>
                    <a:pt x="147319" y="978788"/>
                  </a:lnTo>
                  <a:lnTo>
                    <a:pt x="180848" y="1013586"/>
                  </a:lnTo>
                  <a:lnTo>
                    <a:pt x="217169" y="1045844"/>
                  </a:lnTo>
                  <a:lnTo>
                    <a:pt x="256158" y="1075563"/>
                  </a:lnTo>
                  <a:lnTo>
                    <a:pt x="297688" y="1102359"/>
                  </a:lnTo>
                  <a:lnTo>
                    <a:pt x="341503" y="1126235"/>
                  </a:lnTo>
                  <a:lnTo>
                    <a:pt x="387604" y="1146936"/>
                  </a:lnTo>
                  <a:lnTo>
                    <a:pt x="435736" y="1164335"/>
                  </a:lnTo>
                  <a:lnTo>
                    <a:pt x="485775" y="1178305"/>
                  </a:lnTo>
                  <a:lnTo>
                    <a:pt x="485775" y="1097279"/>
                  </a:lnTo>
                  <a:lnTo>
                    <a:pt x="647700" y="1278254"/>
                  </a:lnTo>
                  <a:lnTo>
                    <a:pt x="485775" y="1421129"/>
                  </a:lnTo>
                  <a:lnTo>
                    <a:pt x="485775" y="1340230"/>
                  </a:lnTo>
                  <a:lnTo>
                    <a:pt x="436244" y="1326388"/>
                  </a:lnTo>
                  <a:lnTo>
                    <a:pt x="388619" y="1309242"/>
                  </a:lnTo>
                  <a:lnTo>
                    <a:pt x="343026" y="1288922"/>
                  </a:lnTo>
                  <a:lnTo>
                    <a:pt x="299719" y="1265554"/>
                  </a:lnTo>
                  <a:lnTo>
                    <a:pt x="258699" y="1239265"/>
                  </a:lnTo>
                  <a:lnTo>
                    <a:pt x="220218" y="1210309"/>
                  </a:lnTo>
                  <a:lnTo>
                    <a:pt x="184276" y="1178814"/>
                  </a:lnTo>
                  <a:lnTo>
                    <a:pt x="151130" y="1144904"/>
                  </a:lnTo>
                  <a:lnTo>
                    <a:pt x="120904" y="1108836"/>
                  </a:lnTo>
                  <a:lnTo>
                    <a:pt x="93725" y="1070736"/>
                  </a:lnTo>
                  <a:lnTo>
                    <a:pt x="69723" y="1030731"/>
                  </a:lnTo>
                  <a:lnTo>
                    <a:pt x="48894" y="988948"/>
                  </a:lnTo>
                  <a:lnTo>
                    <a:pt x="31750" y="945768"/>
                  </a:lnTo>
                  <a:lnTo>
                    <a:pt x="18033" y="901064"/>
                  </a:lnTo>
                  <a:lnTo>
                    <a:pt x="8128" y="855217"/>
                  </a:lnTo>
                  <a:lnTo>
                    <a:pt x="2031" y="808354"/>
                  </a:lnTo>
                  <a:lnTo>
                    <a:pt x="0" y="760602"/>
                  </a:lnTo>
                  <a:lnTo>
                    <a:pt x="0" y="598677"/>
                  </a:lnTo>
                  <a:lnTo>
                    <a:pt x="1905" y="551941"/>
                  </a:lnTo>
                  <a:lnTo>
                    <a:pt x="7747" y="506094"/>
                  </a:lnTo>
                  <a:lnTo>
                    <a:pt x="17144" y="461390"/>
                  </a:lnTo>
                  <a:lnTo>
                    <a:pt x="29972" y="417956"/>
                  </a:lnTo>
                  <a:lnTo>
                    <a:pt x="46355" y="375919"/>
                  </a:lnTo>
                  <a:lnTo>
                    <a:pt x="65786" y="335406"/>
                  </a:lnTo>
                  <a:lnTo>
                    <a:pt x="88392" y="296544"/>
                  </a:lnTo>
                  <a:lnTo>
                    <a:pt x="113918" y="259333"/>
                  </a:lnTo>
                  <a:lnTo>
                    <a:pt x="142239" y="224154"/>
                  </a:lnTo>
                  <a:lnTo>
                    <a:pt x="173228" y="191134"/>
                  </a:lnTo>
                  <a:lnTo>
                    <a:pt x="206756" y="160146"/>
                  </a:lnTo>
                  <a:lnTo>
                    <a:pt x="242569" y="131444"/>
                  </a:lnTo>
                  <a:lnTo>
                    <a:pt x="280669" y="105282"/>
                  </a:lnTo>
                  <a:lnTo>
                    <a:pt x="320801" y="81660"/>
                  </a:lnTo>
                  <a:lnTo>
                    <a:pt x="362838" y="60832"/>
                  </a:lnTo>
                  <a:lnTo>
                    <a:pt x="406654" y="42798"/>
                  </a:lnTo>
                  <a:lnTo>
                    <a:pt x="452119" y="27685"/>
                  </a:lnTo>
                  <a:lnTo>
                    <a:pt x="499109" y="15747"/>
                  </a:lnTo>
                  <a:lnTo>
                    <a:pt x="547496" y="7111"/>
                  </a:lnTo>
                  <a:lnTo>
                    <a:pt x="597027" y="1777"/>
                  </a:lnTo>
                  <a:lnTo>
                    <a:pt x="647700" y="0"/>
                  </a:lnTo>
                  <a:lnTo>
                    <a:pt x="647700" y="161925"/>
                  </a:lnTo>
                  <a:lnTo>
                    <a:pt x="597027" y="163702"/>
                  </a:lnTo>
                  <a:lnTo>
                    <a:pt x="547496" y="169036"/>
                  </a:lnTo>
                  <a:lnTo>
                    <a:pt x="499109" y="177672"/>
                  </a:lnTo>
                  <a:lnTo>
                    <a:pt x="452119" y="189610"/>
                  </a:lnTo>
                  <a:lnTo>
                    <a:pt x="406654" y="204723"/>
                  </a:lnTo>
                  <a:lnTo>
                    <a:pt x="362838" y="222757"/>
                  </a:lnTo>
                  <a:lnTo>
                    <a:pt x="320801" y="243585"/>
                  </a:lnTo>
                  <a:lnTo>
                    <a:pt x="280669" y="267207"/>
                  </a:lnTo>
                  <a:lnTo>
                    <a:pt x="242569" y="293369"/>
                  </a:lnTo>
                  <a:lnTo>
                    <a:pt x="206756" y="322071"/>
                  </a:lnTo>
                  <a:lnTo>
                    <a:pt x="173228" y="353059"/>
                  </a:lnTo>
                  <a:lnTo>
                    <a:pt x="142239" y="386079"/>
                  </a:lnTo>
                  <a:lnTo>
                    <a:pt x="113918" y="421258"/>
                  </a:lnTo>
                  <a:lnTo>
                    <a:pt x="88392" y="458469"/>
                  </a:lnTo>
                  <a:lnTo>
                    <a:pt x="65786" y="497331"/>
                  </a:lnTo>
                  <a:lnTo>
                    <a:pt x="46355" y="537844"/>
                  </a:lnTo>
                  <a:lnTo>
                    <a:pt x="29972" y="579881"/>
                  </a:lnTo>
                  <a:lnTo>
                    <a:pt x="17144" y="623315"/>
                  </a:lnTo>
                  <a:lnTo>
                    <a:pt x="7747" y="668019"/>
                  </a:lnTo>
                  <a:lnTo>
                    <a:pt x="1905" y="713866"/>
                  </a:lnTo>
                  <a:lnTo>
                    <a:pt x="0" y="760602"/>
                  </a:lnTo>
                </a:path>
              </a:pathLst>
            </a:custGeom>
            <a:ln w="25908">
              <a:solidFill>
                <a:srgbClr val="87A2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8319" y="669289"/>
              <a:ext cx="3240024" cy="12420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98211" y="0"/>
            <a:ext cx="429818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Questions</a:t>
            </a:r>
            <a:r>
              <a:rPr lang="en-GB" spc="-85" dirty="0"/>
              <a:t> Part 3</a:t>
            </a:r>
            <a:endParaRPr spc="-8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9110" y="758316"/>
          <a:ext cx="8639809" cy="53614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7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07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abandoned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observation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boreholes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vicinity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source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aquifer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670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unused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supplies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associated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investigation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introduced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directly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into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exists.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example,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older,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located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adjacent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currently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operational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well, 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use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well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borehole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affect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651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Could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 have access to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well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3685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Look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domestic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production being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either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directly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(by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vicinity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supply)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indirectly (through presence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broken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presence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droppings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supply).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increased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vulnerability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standing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water/ponding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50m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headworks?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81610" algn="just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Look for evidence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standing water around the source,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 standing water has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 present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(marshy ground).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This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indicates the soil around the source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more likely to 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saturated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 therefore any flow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 water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into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faster.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increased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vulnerability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87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079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 due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poor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headworks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design,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construction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condition? E.g.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lack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grouting, diversion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ditches, concrete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aprons,.....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4381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subsurface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flows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borehole/well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inappropriate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absent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grouting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appropriately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engineered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arrangements.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 needs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flows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flooding).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accomplished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variety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ways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ditch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surrounding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with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impermeable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lining 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suitable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discharge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downslope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 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conveying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away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 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immediate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vicinity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borne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mind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flows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time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visited,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still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under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right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circumstances.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construction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headworks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needs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take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account.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2225" algn="just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failure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 pump due to lack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regular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maintenance?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565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Without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record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pump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regular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servicing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pump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pump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failing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available.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 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more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critical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sites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no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storage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maintenance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 programme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place.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1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R="19113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ability to sample the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from each specific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inadequate?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95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more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groundwater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 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important 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able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individual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sources.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issue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regarding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investigation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individual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allow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decisions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taken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regarding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taking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certain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service.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 addition,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ability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specific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allow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identification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parameters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need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diluted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 blending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other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59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SGW7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(e.g.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hydrocarbons,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pesticides,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nitrates)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either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directly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the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headworks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local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occur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number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sources,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including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accidental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spillage,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intentional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(but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inappropriate)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directly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more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widespread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diffuse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pollution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catchment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bedrock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fractured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highly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permeable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(such 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limestone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Karst),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considerable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 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borehole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impact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quality.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Specialist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geological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advice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needed.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Tanks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1450" y="2656713"/>
            <a:ext cx="4232275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400" spc="-40" dirty="0">
                <a:latin typeface="Trebuchet MS"/>
                <a:cs typeface="Trebuchet MS"/>
              </a:rPr>
              <a:t>Ma</a:t>
            </a:r>
            <a:r>
              <a:rPr sz="2400" spc="-155" dirty="0">
                <a:latin typeface="Trebuchet MS"/>
                <a:cs typeface="Trebuchet MS"/>
              </a:rPr>
              <a:t>tt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95" dirty="0">
                <a:latin typeface="Trebuchet MS"/>
                <a:cs typeface="Trebuchet MS"/>
              </a:rPr>
              <a:t>DWQR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Risk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Training </a:t>
            </a:r>
            <a:r>
              <a:rPr sz="2400" spc="-70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229743"/>
            <a:ext cx="539572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>
                <a:solidFill>
                  <a:srgbClr val="001F5F"/>
                </a:solidFill>
                <a:latin typeface="Trebuchet MS"/>
                <a:cs typeface="Trebuchet MS"/>
              </a:rPr>
              <a:t>Overview</a:t>
            </a:r>
            <a:r>
              <a:rPr lang="en-GB" spc="-100" dirty="0">
                <a:solidFill>
                  <a:srgbClr val="001F5F"/>
                </a:solidFill>
                <a:latin typeface="Trebuchet MS"/>
                <a:cs typeface="Trebuchet MS"/>
              </a:rPr>
              <a:t> Tanks</a:t>
            </a:r>
            <a:endParaRPr spc="-100" dirty="0">
              <a:solidFill>
                <a:srgbClr val="001F5F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752600" y="1676400"/>
            <a:ext cx="10134600" cy="42966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04415" indent="-228600">
              <a:spcBef>
                <a:spcPts val="105"/>
              </a:spcBef>
              <a:buChar char="•"/>
              <a:tabLst>
                <a:tab pos="2304415" algn="l"/>
              </a:tabLst>
            </a:pPr>
            <a:r>
              <a:rPr dirty="0"/>
              <a:t>Risk</a:t>
            </a:r>
            <a:r>
              <a:rPr spc="-25" dirty="0"/>
              <a:t> </a:t>
            </a:r>
            <a:r>
              <a:rPr dirty="0"/>
              <a:t>assessment</a:t>
            </a:r>
            <a:r>
              <a:rPr spc="-40" dirty="0"/>
              <a:t> </a:t>
            </a:r>
            <a:r>
              <a:rPr spc="-5" dirty="0"/>
              <a:t>covers</a:t>
            </a:r>
            <a:r>
              <a:rPr spc="-30" dirty="0"/>
              <a:t> </a:t>
            </a:r>
            <a:r>
              <a:rPr spc="-15" dirty="0"/>
              <a:t>raw</a:t>
            </a:r>
            <a:r>
              <a:rPr spc="-5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spc="-5" dirty="0"/>
              <a:t>treated</a:t>
            </a:r>
            <a:r>
              <a:rPr spc="-25" dirty="0"/>
              <a:t> </a:t>
            </a:r>
            <a:r>
              <a:rPr spc="-5" dirty="0"/>
              <a:t>water</a:t>
            </a:r>
            <a:r>
              <a:rPr spc="-35" dirty="0"/>
              <a:t> </a:t>
            </a:r>
            <a:r>
              <a:rPr dirty="0"/>
              <a:t>tanks</a:t>
            </a:r>
          </a:p>
          <a:p>
            <a:pPr marL="2063114">
              <a:spcBef>
                <a:spcPts val="5"/>
              </a:spcBef>
              <a:buClr>
                <a:srgbClr val="333399"/>
              </a:buClr>
              <a:buFont typeface="Tahoma"/>
              <a:buChar char="•"/>
            </a:pPr>
            <a:endParaRPr sz="2200" dirty="0"/>
          </a:p>
          <a:p>
            <a:pPr marL="2304415" indent="-228600">
              <a:buChar char="•"/>
              <a:tabLst>
                <a:tab pos="2304415" algn="l"/>
              </a:tabLst>
            </a:pPr>
            <a:r>
              <a:rPr dirty="0"/>
              <a:t>RA</a:t>
            </a:r>
            <a:r>
              <a:rPr spc="-20" dirty="0"/>
              <a:t> </a:t>
            </a:r>
            <a:r>
              <a:rPr dirty="0"/>
              <a:t>can hold</a:t>
            </a:r>
            <a:r>
              <a:rPr spc="-10" dirty="0"/>
              <a:t> </a:t>
            </a:r>
            <a:r>
              <a:rPr dirty="0"/>
              <a:t>as</a:t>
            </a:r>
            <a:r>
              <a:rPr spc="-10" dirty="0"/>
              <a:t> </a:t>
            </a:r>
            <a:r>
              <a:rPr spc="-5" dirty="0"/>
              <a:t>many</a:t>
            </a:r>
            <a:r>
              <a:rPr spc="-20" dirty="0"/>
              <a:t> </a:t>
            </a:r>
            <a:r>
              <a:rPr spc="-5" dirty="0"/>
              <a:t>separate</a:t>
            </a:r>
            <a:r>
              <a:rPr spc="-40" dirty="0"/>
              <a:t> </a:t>
            </a:r>
            <a:r>
              <a:rPr spc="-55" dirty="0"/>
              <a:t>Tank</a:t>
            </a:r>
            <a:r>
              <a:rPr spc="-20" dirty="0"/>
              <a:t> </a:t>
            </a:r>
            <a:r>
              <a:rPr spc="-45" dirty="0"/>
              <a:t>RA’s</a:t>
            </a:r>
            <a:r>
              <a:rPr spc="-10" dirty="0"/>
              <a:t> </a:t>
            </a:r>
            <a:r>
              <a:rPr dirty="0"/>
              <a:t>as</a:t>
            </a:r>
            <a:r>
              <a:rPr spc="-15" dirty="0"/>
              <a:t> </a:t>
            </a:r>
            <a:r>
              <a:rPr spc="-5" dirty="0"/>
              <a:t>you</a:t>
            </a:r>
            <a:r>
              <a:rPr spc="-15" dirty="0"/>
              <a:t> </a:t>
            </a:r>
            <a:r>
              <a:rPr dirty="0"/>
              <a:t>need</a:t>
            </a:r>
          </a:p>
          <a:p>
            <a:pPr marL="2063114">
              <a:spcBef>
                <a:spcPts val="35"/>
              </a:spcBef>
              <a:buClr>
                <a:srgbClr val="333399"/>
              </a:buClr>
              <a:buFont typeface="Tahoma"/>
              <a:buChar char="•"/>
            </a:pPr>
            <a:endParaRPr sz="2400" dirty="0"/>
          </a:p>
          <a:p>
            <a:pPr marL="2304415" marR="995680" indent="-228600">
              <a:buChar char="•"/>
              <a:tabLst>
                <a:tab pos="2304415" algn="l"/>
              </a:tabLst>
            </a:pPr>
            <a:r>
              <a:rPr spc="-10" dirty="0"/>
              <a:t>Poorly</a:t>
            </a:r>
            <a:r>
              <a:rPr spc="-30" dirty="0"/>
              <a:t> </a:t>
            </a:r>
            <a:r>
              <a:rPr dirty="0"/>
              <a:t>designed</a:t>
            </a:r>
            <a:r>
              <a:rPr spc="-15" dirty="0"/>
              <a:t> </a:t>
            </a:r>
            <a:r>
              <a:rPr dirty="0"/>
              <a:t>/</a:t>
            </a:r>
            <a:r>
              <a:rPr spc="-25" dirty="0"/>
              <a:t> </a:t>
            </a:r>
            <a:r>
              <a:rPr dirty="0"/>
              <a:t>maintained</a:t>
            </a:r>
            <a:r>
              <a:rPr spc="-20" dirty="0"/>
              <a:t> </a:t>
            </a:r>
            <a:r>
              <a:rPr dirty="0"/>
              <a:t>tanks</a:t>
            </a:r>
            <a:r>
              <a:rPr spc="-20" dirty="0"/>
              <a:t> </a:t>
            </a:r>
            <a:r>
              <a:rPr spc="-5" dirty="0"/>
              <a:t>can</a:t>
            </a:r>
            <a:r>
              <a:rPr spc="-20" dirty="0"/>
              <a:t> </a:t>
            </a:r>
            <a:r>
              <a:rPr dirty="0"/>
              <a:t>be a </a:t>
            </a:r>
            <a:r>
              <a:rPr spc="-610" dirty="0"/>
              <a:t> </a:t>
            </a:r>
            <a:r>
              <a:rPr spc="-5" dirty="0"/>
              <a:t>significant</a:t>
            </a:r>
            <a:r>
              <a:rPr spc="-10" dirty="0"/>
              <a:t> </a:t>
            </a:r>
            <a:r>
              <a:rPr spc="-5" dirty="0"/>
              <a:t>risk to</a:t>
            </a:r>
            <a:r>
              <a:rPr spc="-15" dirty="0"/>
              <a:t> </a:t>
            </a:r>
            <a:r>
              <a:rPr spc="-5" dirty="0"/>
              <a:t>water</a:t>
            </a:r>
            <a:r>
              <a:rPr spc="-30" dirty="0"/>
              <a:t> </a:t>
            </a:r>
            <a:r>
              <a:rPr spc="-5" dirty="0"/>
              <a:t>quality</a:t>
            </a:r>
          </a:p>
          <a:p>
            <a:pPr marL="2063114">
              <a:spcBef>
                <a:spcPts val="50"/>
              </a:spcBef>
              <a:buClr>
                <a:srgbClr val="333399"/>
              </a:buClr>
              <a:buFont typeface="Tahoma"/>
              <a:buChar char="•"/>
            </a:pPr>
            <a:endParaRPr sz="2150" dirty="0"/>
          </a:p>
          <a:p>
            <a:pPr marL="2304415" indent="-228600">
              <a:buChar char="•"/>
              <a:tabLst>
                <a:tab pos="2304415" algn="l"/>
              </a:tabLst>
            </a:pPr>
            <a:r>
              <a:rPr spc="-5" dirty="0"/>
              <a:t>PWS</a:t>
            </a:r>
            <a:r>
              <a:rPr spc="-20" dirty="0"/>
              <a:t> </a:t>
            </a:r>
            <a:r>
              <a:rPr spc="-10" dirty="0"/>
              <a:t>grant</a:t>
            </a:r>
            <a:r>
              <a:rPr dirty="0"/>
              <a:t> </a:t>
            </a:r>
            <a:r>
              <a:rPr spc="-5" dirty="0"/>
              <a:t>can</a:t>
            </a:r>
            <a:r>
              <a:rPr spc="-15" dirty="0"/>
              <a:t> </a:t>
            </a:r>
            <a:r>
              <a:rPr dirty="0"/>
              <a:t>be </a:t>
            </a:r>
            <a:r>
              <a:rPr spc="-5" dirty="0"/>
              <a:t>used</a:t>
            </a:r>
            <a:r>
              <a:rPr spc="-20" dirty="0"/>
              <a:t> </a:t>
            </a:r>
            <a:r>
              <a:rPr spc="-5" dirty="0"/>
              <a:t>to</a:t>
            </a:r>
            <a:r>
              <a:rPr spc="5" dirty="0"/>
              <a:t> </a:t>
            </a:r>
            <a:r>
              <a:rPr spc="-10" dirty="0"/>
              <a:t>improve</a:t>
            </a:r>
            <a:r>
              <a:rPr spc="-15" dirty="0"/>
              <a:t> </a:t>
            </a:r>
            <a:r>
              <a:rPr dirty="0"/>
              <a:t>tanks</a:t>
            </a: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7686" y="2286000"/>
            <a:ext cx="2026920" cy="1682750"/>
            <a:chOff x="1850135" y="2840735"/>
            <a:chExt cx="2026920" cy="16827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3089" y="2853689"/>
              <a:ext cx="2001012" cy="16565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63089" y="2853689"/>
              <a:ext cx="2001520" cy="1656714"/>
            </a:xfrm>
            <a:custGeom>
              <a:avLst/>
              <a:gdLst/>
              <a:ahLst/>
              <a:cxnLst/>
              <a:rect l="l" t="t" r="r" b="b"/>
              <a:pathLst>
                <a:path w="2001520" h="1656714">
                  <a:moveTo>
                    <a:pt x="0" y="165608"/>
                  </a:moveTo>
                  <a:lnTo>
                    <a:pt x="5917" y="121590"/>
                  </a:lnTo>
                  <a:lnTo>
                    <a:pt x="22615" y="82032"/>
                  </a:lnTo>
                  <a:lnTo>
                    <a:pt x="48513" y="48513"/>
                  </a:lnTo>
                  <a:lnTo>
                    <a:pt x="82032" y="22615"/>
                  </a:lnTo>
                  <a:lnTo>
                    <a:pt x="121590" y="5917"/>
                  </a:lnTo>
                  <a:lnTo>
                    <a:pt x="165608" y="0"/>
                  </a:lnTo>
                  <a:lnTo>
                    <a:pt x="1835404" y="0"/>
                  </a:lnTo>
                  <a:lnTo>
                    <a:pt x="1879421" y="5917"/>
                  </a:lnTo>
                  <a:lnTo>
                    <a:pt x="1918979" y="22615"/>
                  </a:lnTo>
                  <a:lnTo>
                    <a:pt x="1952498" y="48514"/>
                  </a:lnTo>
                  <a:lnTo>
                    <a:pt x="1978396" y="82032"/>
                  </a:lnTo>
                  <a:lnTo>
                    <a:pt x="1995094" y="121590"/>
                  </a:lnTo>
                  <a:lnTo>
                    <a:pt x="2001012" y="165608"/>
                  </a:lnTo>
                  <a:lnTo>
                    <a:pt x="2001012" y="1490980"/>
                  </a:lnTo>
                  <a:lnTo>
                    <a:pt x="1995094" y="1534997"/>
                  </a:lnTo>
                  <a:lnTo>
                    <a:pt x="1978396" y="1574555"/>
                  </a:lnTo>
                  <a:lnTo>
                    <a:pt x="1952497" y="1608074"/>
                  </a:lnTo>
                  <a:lnTo>
                    <a:pt x="1918979" y="1633972"/>
                  </a:lnTo>
                  <a:lnTo>
                    <a:pt x="1879421" y="1650670"/>
                  </a:lnTo>
                  <a:lnTo>
                    <a:pt x="1835404" y="1656588"/>
                  </a:lnTo>
                  <a:lnTo>
                    <a:pt x="165608" y="1656588"/>
                  </a:lnTo>
                  <a:lnTo>
                    <a:pt x="121590" y="1650670"/>
                  </a:lnTo>
                  <a:lnTo>
                    <a:pt x="82032" y="1633972"/>
                  </a:lnTo>
                  <a:lnTo>
                    <a:pt x="48513" y="1608074"/>
                  </a:lnTo>
                  <a:lnTo>
                    <a:pt x="22615" y="1574555"/>
                  </a:lnTo>
                  <a:lnTo>
                    <a:pt x="5917" y="1534997"/>
                  </a:lnTo>
                  <a:lnTo>
                    <a:pt x="0" y="1490980"/>
                  </a:lnTo>
                  <a:lnTo>
                    <a:pt x="0" y="16560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2716" y="102234"/>
            <a:ext cx="531228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Tanks</a:t>
            </a:r>
            <a:r>
              <a:rPr spc="105" dirty="0"/>
              <a:t> </a:t>
            </a:r>
            <a:r>
              <a:rPr spc="95" dirty="0"/>
              <a:t>-</a:t>
            </a:r>
            <a:r>
              <a:rPr spc="110" dirty="0"/>
              <a:t> </a:t>
            </a:r>
            <a:r>
              <a:rPr spc="195" dirty="0"/>
              <a:t>ideally</a:t>
            </a:r>
          </a:p>
        </p:txBody>
      </p:sp>
      <p:pic>
        <p:nvPicPr>
          <p:cNvPr id="3" name="object 3" descr="Diagram of a well being built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8120" y="981455"/>
            <a:ext cx="4491228" cy="512368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0758" y="130522"/>
            <a:ext cx="61504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Tanks</a:t>
            </a:r>
            <a:r>
              <a:rPr spc="105" dirty="0"/>
              <a:t> </a:t>
            </a:r>
            <a:r>
              <a:rPr lang="en-GB" spc="95" dirty="0"/>
              <a:t>–</a:t>
            </a:r>
            <a:r>
              <a:rPr spc="110" dirty="0"/>
              <a:t> </a:t>
            </a:r>
            <a:r>
              <a:rPr spc="195" dirty="0"/>
              <a:t>ideally</a:t>
            </a:r>
            <a:r>
              <a:rPr lang="en-GB" spc="195" dirty="0"/>
              <a:t> Part 2</a:t>
            </a:r>
            <a:endParaRPr spc="195" dirty="0"/>
          </a:p>
        </p:txBody>
      </p:sp>
      <p:pic>
        <p:nvPicPr>
          <p:cNvPr id="3" name="object 3" descr="A person opening a metal container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495" y="932687"/>
            <a:ext cx="3072383" cy="2304288"/>
          </a:xfrm>
          <a:prstGeom prst="rect">
            <a:avLst/>
          </a:prstGeom>
        </p:spPr>
      </p:pic>
      <p:pic>
        <p:nvPicPr>
          <p:cNvPr id="4" name="object 4" descr="A road with grass and water in the background&#10;&#10;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0551" y="3788664"/>
            <a:ext cx="2741676" cy="2055876"/>
          </a:xfrm>
          <a:prstGeom prst="rect">
            <a:avLst/>
          </a:prstGeom>
        </p:spPr>
      </p:pic>
      <p:pic>
        <p:nvPicPr>
          <p:cNvPr id="5" name="object 5" descr="A concrete foundation with a square base&#10;&#10;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76671" y="981455"/>
            <a:ext cx="3072383" cy="2304288"/>
          </a:xfrm>
          <a:prstGeom prst="rect">
            <a:avLst/>
          </a:prstGeom>
        </p:spPr>
      </p:pic>
      <p:pic>
        <p:nvPicPr>
          <p:cNvPr id="6" name="object 6" descr="Sample tap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59952" y="1028700"/>
            <a:ext cx="1028700" cy="2208276"/>
          </a:xfrm>
          <a:prstGeom prst="rect">
            <a:avLst/>
          </a:prstGeom>
        </p:spPr>
      </p:pic>
      <p:pic>
        <p:nvPicPr>
          <p:cNvPr id="7" name="object 7" descr="A building in a field&#10;&#10;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79591" y="3790188"/>
            <a:ext cx="3653027" cy="205435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4348" y="102234"/>
            <a:ext cx="795185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PWS</a:t>
            </a:r>
            <a:r>
              <a:rPr spc="110" dirty="0"/>
              <a:t> </a:t>
            </a:r>
            <a:r>
              <a:rPr spc="95" dirty="0"/>
              <a:t>Tanks</a:t>
            </a:r>
            <a:r>
              <a:rPr spc="125" dirty="0"/>
              <a:t> </a:t>
            </a:r>
            <a:r>
              <a:rPr lang="en-GB" spc="95" dirty="0"/>
              <a:t>–</a:t>
            </a:r>
            <a:r>
              <a:rPr spc="125" dirty="0"/>
              <a:t> </a:t>
            </a:r>
            <a:r>
              <a:rPr spc="195" dirty="0"/>
              <a:t>ideally</a:t>
            </a:r>
            <a:r>
              <a:rPr lang="en-GB" spc="195" dirty="0"/>
              <a:t> part 3</a:t>
            </a:r>
            <a:endParaRPr spc="195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460" y="981456"/>
            <a:ext cx="2880360" cy="2159508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996696"/>
            <a:ext cx="2880359" cy="2159507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5123" y="3285744"/>
            <a:ext cx="3329940" cy="2496311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1908" y="3285744"/>
            <a:ext cx="3383280" cy="2537460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13547" y="981456"/>
            <a:ext cx="2314955" cy="215950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75330" y="102234"/>
            <a:ext cx="77402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PWS</a:t>
            </a:r>
            <a:r>
              <a:rPr spc="114" dirty="0"/>
              <a:t> </a:t>
            </a:r>
            <a:r>
              <a:rPr spc="95" dirty="0"/>
              <a:t>Tanks</a:t>
            </a:r>
            <a:r>
              <a:rPr spc="130" dirty="0"/>
              <a:t> </a:t>
            </a:r>
            <a:r>
              <a:rPr spc="585" dirty="0">
                <a:latin typeface="Trebuchet MS"/>
                <a:cs typeface="Trebuchet MS"/>
              </a:rPr>
              <a:t>–</a:t>
            </a:r>
            <a:r>
              <a:rPr spc="-235" dirty="0">
                <a:latin typeface="Trebuchet MS"/>
                <a:cs typeface="Trebuchet MS"/>
              </a:rPr>
              <a:t> </a:t>
            </a:r>
            <a:r>
              <a:rPr spc="125" dirty="0"/>
              <a:t>The</a:t>
            </a:r>
            <a:r>
              <a:rPr spc="114" dirty="0"/>
              <a:t> </a:t>
            </a:r>
            <a:r>
              <a:rPr spc="95" dirty="0"/>
              <a:t>majority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495" y="1124711"/>
            <a:ext cx="3384804" cy="253746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3816" y="3957828"/>
            <a:ext cx="1620012" cy="2034539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78735" y="3933444"/>
            <a:ext cx="2746248" cy="2058924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6464" y="3933444"/>
            <a:ext cx="2746247" cy="2058924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52744" y="1114044"/>
            <a:ext cx="4030979" cy="256031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1960" y="136906"/>
            <a:ext cx="6644640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PWS</a:t>
            </a:r>
            <a:r>
              <a:rPr spc="110" dirty="0"/>
              <a:t> </a:t>
            </a:r>
            <a:r>
              <a:rPr spc="95" dirty="0"/>
              <a:t>Tanks</a:t>
            </a:r>
            <a:r>
              <a:rPr spc="130" dirty="0"/>
              <a:t> </a:t>
            </a:r>
            <a:r>
              <a:rPr spc="585" dirty="0">
                <a:latin typeface="Trebuchet MS"/>
                <a:cs typeface="Trebuchet MS"/>
              </a:rPr>
              <a:t>–</a:t>
            </a:r>
            <a:r>
              <a:rPr spc="-240" dirty="0">
                <a:latin typeface="Trebuchet MS"/>
                <a:cs typeface="Trebuchet MS"/>
              </a:rPr>
              <a:t> </a:t>
            </a:r>
            <a:r>
              <a:rPr spc="204" dirty="0"/>
              <a:t>Key</a:t>
            </a:r>
            <a:r>
              <a:rPr spc="114" dirty="0"/>
              <a:t> </a:t>
            </a:r>
            <a:r>
              <a:rPr spc="90" dirty="0"/>
              <a:t>points</a:t>
            </a: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2932" y="1057655"/>
            <a:ext cx="8019415" cy="3031490"/>
            <a:chOff x="2122932" y="1057655"/>
            <a:chExt cx="8019415" cy="3031490"/>
          </a:xfrm>
        </p:grpSpPr>
        <p:sp>
          <p:nvSpPr>
            <p:cNvPr id="4" name="object 4"/>
            <p:cNvSpPr/>
            <p:nvPr/>
          </p:nvSpPr>
          <p:spPr>
            <a:xfrm>
              <a:off x="2135886" y="1340357"/>
              <a:ext cx="7993380" cy="1370330"/>
            </a:xfrm>
            <a:custGeom>
              <a:avLst/>
              <a:gdLst/>
              <a:ahLst/>
              <a:cxnLst/>
              <a:rect l="l" t="t" r="r" b="b"/>
              <a:pathLst>
                <a:path w="7993380" h="1370330">
                  <a:moveTo>
                    <a:pt x="7993379" y="0"/>
                  </a:moveTo>
                  <a:lnTo>
                    <a:pt x="0" y="0"/>
                  </a:lnTo>
                  <a:lnTo>
                    <a:pt x="0" y="1370076"/>
                  </a:lnTo>
                  <a:lnTo>
                    <a:pt x="7993379" y="1370076"/>
                  </a:lnTo>
                  <a:lnTo>
                    <a:pt x="799337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5886" y="1340357"/>
              <a:ext cx="7993380" cy="1370330"/>
            </a:xfrm>
            <a:custGeom>
              <a:avLst/>
              <a:gdLst/>
              <a:ahLst/>
              <a:cxnLst/>
              <a:rect l="l" t="t" r="r" b="b"/>
              <a:pathLst>
                <a:path w="7993380" h="1370330">
                  <a:moveTo>
                    <a:pt x="0" y="1370076"/>
                  </a:moveTo>
                  <a:lnTo>
                    <a:pt x="7993379" y="1370076"/>
                  </a:lnTo>
                  <a:lnTo>
                    <a:pt x="7993379" y="0"/>
                  </a:lnTo>
                  <a:lnTo>
                    <a:pt x="0" y="0"/>
                  </a:lnTo>
                  <a:lnTo>
                    <a:pt x="0" y="1370076"/>
                  </a:lnTo>
                  <a:close/>
                </a:path>
              </a:pathLst>
            </a:custGeom>
            <a:ln w="25908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6698" y="1070609"/>
              <a:ext cx="5594985" cy="443865"/>
            </a:xfrm>
            <a:custGeom>
              <a:avLst/>
              <a:gdLst/>
              <a:ahLst/>
              <a:cxnLst/>
              <a:rect l="l" t="t" r="r" b="b"/>
              <a:pathLst>
                <a:path w="5594984" h="443865">
                  <a:moveTo>
                    <a:pt x="5520690" y="0"/>
                  </a:moveTo>
                  <a:lnTo>
                    <a:pt x="73913" y="0"/>
                  </a:lnTo>
                  <a:lnTo>
                    <a:pt x="45166" y="5816"/>
                  </a:lnTo>
                  <a:lnTo>
                    <a:pt x="21669" y="21669"/>
                  </a:lnTo>
                  <a:lnTo>
                    <a:pt x="5816" y="45166"/>
                  </a:lnTo>
                  <a:lnTo>
                    <a:pt x="0" y="73913"/>
                  </a:lnTo>
                  <a:lnTo>
                    <a:pt x="0" y="369569"/>
                  </a:lnTo>
                  <a:lnTo>
                    <a:pt x="5816" y="398317"/>
                  </a:lnTo>
                  <a:lnTo>
                    <a:pt x="21669" y="421814"/>
                  </a:lnTo>
                  <a:lnTo>
                    <a:pt x="45166" y="437667"/>
                  </a:lnTo>
                  <a:lnTo>
                    <a:pt x="73913" y="443484"/>
                  </a:lnTo>
                  <a:lnTo>
                    <a:pt x="5520690" y="443484"/>
                  </a:lnTo>
                  <a:lnTo>
                    <a:pt x="5549437" y="437667"/>
                  </a:lnTo>
                  <a:lnTo>
                    <a:pt x="5572934" y="421814"/>
                  </a:lnTo>
                  <a:lnTo>
                    <a:pt x="5588787" y="398317"/>
                  </a:lnTo>
                  <a:lnTo>
                    <a:pt x="5594604" y="369569"/>
                  </a:lnTo>
                  <a:lnTo>
                    <a:pt x="5594604" y="73913"/>
                  </a:lnTo>
                  <a:lnTo>
                    <a:pt x="5588787" y="45166"/>
                  </a:lnTo>
                  <a:lnTo>
                    <a:pt x="5572934" y="21669"/>
                  </a:lnTo>
                  <a:lnTo>
                    <a:pt x="5549437" y="5816"/>
                  </a:lnTo>
                  <a:lnTo>
                    <a:pt x="552069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6698" y="1070609"/>
              <a:ext cx="5594985" cy="443865"/>
            </a:xfrm>
            <a:custGeom>
              <a:avLst/>
              <a:gdLst/>
              <a:ahLst/>
              <a:cxnLst/>
              <a:rect l="l" t="t" r="r" b="b"/>
              <a:pathLst>
                <a:path w="5594984" h="443865">
                  <a:moveTo>
                    <a:pt x="0" y="73913"/>
                  </a:moveTo>
                  <a:lnTo>
                    <a:pt x="5816" y="45166"/>
                  </a:lnTo>
                  <a:lnTo>
                    <a:pt x="21669" y="21669"/>
                  </a:lnTo>
                  <a:lnTo>
                    <a:pt x="45166" y="5816"/>
                  </a:lnTo>
                  <a:lnTo>
                    <a:pt x="73913" y="0"/>
                  </a:lnTo>
                  <a:lnTo>
                    <a:pt x="5520690" y="0"/>
                  </a:lnTo>
                  <a:lnTo>
                    <a:pt x="5549437" y="5816"/>
                  </a:lnTo>
                  <a:lnTo>
                    <a:pt x="5572934" y="21669"/>
                  </a:lnTo>
                  <a:lnTo>
                    <a:pt x="5588787" y="45166"/>
                  </a:lnTo>
                  <a:lnTo>
                    <a:pt x="5594604" y="73913"/>
                  </a:lnTo>
                  <a:lnTo>
                    <a:pt x="5594604" y="369569"/>
                  </a:lnTo>
                  <a:lnTo>
                    <a:pt x="5588787" y="398317"/>
                  </a:lnTo>
                  <a:lnTo>
                    <a:pt x="5572934" y="421814"/>
                  </a:lnTo>
                  <a:lnTo>
                    <a:pt x="5549437" y="437667"/>
                  </a:lnTo>
                  <a:lnTo>
                    <a:pt x="5520690" y="443484"/>
                  </a:lnTo>
                  <a:lnTo>
                    <a:pt x="73913" y="443484"/>
                  </a:lnTo>
                  <a:lnTo>
                    <a:pt x="45166" y="437667"/>
                  </a:lnTo>
                  <a:lnTo>
                    <a:pt x="21669" y="421814"/>
                  </a:lnTo>
                  <a:lnTo>
                    <a:pt x="5816" y="398317"/>
                  </a:lnTo>
                  <a:lnTo>
                    <a:pt x="0" y="369569"/>
                  </a:lnTo>
                  <a:lnTo>
                    <a:pt x="0" y="73913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35886" y="2964941"/>
              <a:ext cx="7993380" cy="1111250"/>
            </a:xfrm>
            <a:custGeom>
              <a:avLst/>
              <a:gdLst/>
              <a:ahLst/>
              <a:cxnLst/>
              <a:rect l="l" t="t" r="r" b="b"/>
              <a:pathLst>
                <a:path w="7993380" h="1111250">
                  <a:moveTo>
                    <a:pt x="7993379" y="0"/>
                  </a:moveTo>
                  <a:lnTo>
                    <a:pt x="0" y="0"/>
                  </a:lnTo>
                  <a:lnTo>
                    <a:pt x="0" y="1110996"/>
                  </a:lnTo>
                  <a:lnTo>
                    <a:pt x="7993379" y="1110996"/>
                  </a:lnTo>
                  <a:lnTo>
                    <a:pt x="799337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35886" y="2964941"/>
              <a:ext cx="7993380" cy="1111250"/>
            </a:xfrm>
            <a:custGeom>
              <a:avLst/>
              <a:gdLst/>
              <a:ahLst/>
              <a:cxnLst/>
              <a:rect l="l" t="t" r="r" b="b"/>
              <a:pathLst>
                <a:path w="7993380" h="1111250">
                  <a:moveTo>
                    <a:pt x="0" y="1110996"/>
                  </a:moveTo>
                  <a:lnTo>
                    <a:pt x="7993379" y="1110996"/>
                  </a:lnTo>
                  <a:lnTo>
                    <a:pt x="7993379" y="0"/>
                  </a:lnTo>
                  <a:lnTo>
                    <a:pt x="0" y="0"/>
                  </a:lnTo>
                  <a:lnTo>
                    <a:pt x="0" y="1110996"/>
                  </a:lnTo>
                  <a:close/>
                </a:path>
              </a:pathLst>
            </a:custGeom>
            <a:ln w="25908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36698" y="2743961"/>
              <a:ext cx="5594985" cy="441959"/>
            </a:xfrm>
            <a:custGeom>
              <a:avLst/>
              <a:gdLst/>
              <a:ahLst/>
              <a:cxnLst/>
              <a:rect l="l" t="t" r="r" b="b"/>
              <a:pathLst>
                <a:path w="5594984" h="441960">
                  <a:moveTo>
                    <a:pt x="5520944" y="0"/>
                  </a:moveTo>
                  <a:lnTo>
                    <a:pt x="73659" y="0"/>
                  </a:lnTo>
                  <a:lnTo>
                    <a:pt x="45005" y="5794"/>
                  </a:lnTo>
                  <a:lnTo>
                    <a:pt x="21590" y="21589"/>
                  </a:lnTo>
                  <a:lnTo>
                    <a:pt x="5794" y="45005"/>
                  </a:lnTo>
                  <a:lnTo>
                    <a:pt x="0" y="73660"/>
                  </a:lnTo>
                  <a:lnTo>
                    <a:pt x="0" y="368300"/>
                  </a:lnTo>
                  <a:lnTo>
                    <a:pt x="5794" y="396954"/>
                  </a:lnTo>
                  <a:lnTo>
                    <a:pt x="21589" y="420369"/>
                  </a:lnTo>
                  <a:lnTo>
                    <a:pt x="45005" y="436165"/>
                  </a:lnTo>
                  <a:lnTo>
                    <a:pt x="73659" y="441960"/>
                  </a:lnTo>
                  <a:lnTo>
                    <a:pt x="5520944" y="441960"/>
                  </a:lnTo>
                  <a:lnTo>
                    <a:pt x="5549598" y="436165"/>
                  </a:lnTo>
                  <a:lnTo>
                    <a:pt x="5573014" y="420370"/>
                  </a:lnTo>
                  <a:lnTo>
                    <a:pt x="5588809" y="396954"/>
                  </a:lnTo>
                  <a:lnTo>
                    <a:pt x="5594604" y="368300"/>
                  </a:lnTo>
                  <a:lnTo>
                    <a:pt x="5594604" y="73660"/>
                  </a:lnTo>
                  <a:lnTo>
                    <a:pt x="5588809" y="45005"/>
                  </a:lnTo>
                  <a:lnTo>
                    <a:pt x="5573013" y="21590"/>
                  </a:lnTo>
                  <a:lnTo>
                    <a:pt x="5549598" y="5794"/>
                  </a:lnTo>
                  <a:lnTo>
                    <a:pt x="5520944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36698" y="2743961"/>
              <a:ext cx="5594985" cy="441959"/>
            </a:xfrm>
            <a:custGeom>
              <a:avLst/>
              <a:gdLst/>
              <a:ahLst/>
              <a:cxnLst/>
              <a:rect l="l" t="t" r="r" b="b"/>
              <a:pathLst>
                <a:path w="5594984" h="441960">
                  <a:moveTo>
                    <a:pt x="0" y="73660"/>
                  </a:moveTo>
                  <a:lnTo>
                    <a:pt x="5794" y="45005"/>
                  </a:lnTo>
                  <a:lnTo>
                    <a:pt x="21590" y="21589"/>
                  </a:lnTo>
                  <a:lnTo>
                    <a:pt x="45005" y="5794"/>
                  </a:lnTo>
                  <a:lnTo>
                    <a:pt x="73659" y="0"/>
                  </a:lnTo>
                  <a:lnTo>
                    <a:pt x="5520944" y="0"/>
                  </a:lnTo>
                  <a:lnTo>
                    <a:pt x="5549598" y="5794"/>
                  </a:lnTo>
                  <a:lnTo>
                    <a:pt x="5573013" y="21590"/>
                  </a:lnTo>
                  <a:lnTo>
                    <a:pt x="5588809" y="45005"/>
                  </a:lnTo>
                  <a:lnTo>
                    <a:pt x="5594604" y="73660"/>
                  </a:lnTo>
                  <a:lnTo>
                    <a:pt x="5594604" y="368300"/>
                  </a:lnTo>
                  <a:lnTo>
                    <a:pt x="5588809" y="396954"/>
                  </a:lnTo>
                  <a:lnTo>
                    <a:pt x="5573014" y="420370"/>
                  </a:lnTo>
                  <a:lnTo>
                    <a:pt x="5549598" y="436165"/>
                  </a:lnTo>
                  <a:lnTo>
                    <a:pt x="5520944" y="441960"/>
                  </a:lnTo>
                  <a:lnTo>
                    <a:pt x="73659" y="441960"/>
                  </a:lnTo>
                  <a:lnTo>
                    <a:pt x="45005" y="436165"/>
                  </a:lnTo>
                  <a:lnTo>
                    <a:pt x="21589" y="420369"/>
                  </a:lnTo>
                  <a:lnTo>
                    <a:pt x="5794" y="396954"/>
                  </a:lnTo>
                  <a:lnTo>
                    <a:pt x="0" y="368300"/>
                  </a:lnTo>
                  <a:lnTo>
                    <a:pt x="0" y="7366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2932" y="4143755"/>
            <a:ext cx="8019415" cy="1617345"/>
            <a:chOff x="2122932" y="4143755"/>
            <a:chExt cx="8019415" cy="1617345"/>
          </a:xfrm>
        </p:grpSpPr>
        <p:sp>
          <p:nvSpPr>
            <p:cNvPr id="13" name="object 13"/>
            <p:cNvSpPr/>
            <p:nvPr/>
          </p:nvSpPr>
          <p:spPr>
            <a:xfrm>
              <a:off x="2135886" y="4377689"/>
              <a:ext cx="7993380" cy="1370330"/>
            </a:xfrm>
            <a:custGeom>
              <a:avLst/>
              <a:gdLst/>
              <a:ahLst/>
              <a:cxnLst/>
              <a:rect l="l" t="t" r="r" b="b"/>
              <a:pathLst>
                <a:path w="7993380" h="1370329">
                  <a:moveTo>
                    <a:pt x="7993379" y="0"/>
                  </a:moveTo>
                  <a:lnTo>
                    <a:pt x="0" y="0"/>
                  </a:lnTo>
                  <a:lnTo>
                    <a:pt x="0" y="1370076"/>
                  </a:lnTo>
                  <a:lnTo>
                    <a:pt x="7993379" y="1370076"/>
                  </a:lnTo>
                  <a:lnTo>
                    <a:pt x="799337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35886" y="4377689"/>
              <a:ext cx="7993380" cy="1370330"/>
            </a:xfrm>
            <a:custGeom>
              <a:avLst/>
              <a:gdLst/>
              <a:ahLst/>
              <a:cxnLst/>
              <a:rect l="l" t="t" r="r" b="b"/>
              <a:pathLst>
                <a:path w="7993380" h="1370329">
                  <a:moveTo>
                    <a:pt x="0" y="1370076"/>
                  </a:moveTo>
                  <a:lnTo>
                    <a:pt x="7993379" y="1370076"/>
                  </a:lnTo>
                  <a:lnTo>
                    <a:pt x="7993379" y="0"/>
                  </a:lnTo>
                  <a:lnTo>
                    <a:pt x="0" y="0"/>
                  </a:lnTo>
                  <a:lnTo>
                    <a:pt x="0" y="1370076"/>
                  </a:lnTo>
                  <a:close/>
                </a:path>
              </a:pathLst>
            </a:custGeom>
            <a:ln w="25908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36698" y="4156709"/>
              <a:ext cx="5594985" cy="441959"/>
            </a:xfrm>
            <a:custGeom>
              <a:avLst/>
              <a:gdLst/>
              <a:ahLst/>
              <a:cxnLst/>
              <a:rect l="l" t="t" r="r" b="b"/>
              <a:pathLst>
                <a:path w="5594984" h="441960">
                  <a:moveTo>
                    <a:pt x="5520944" y="0"/>
                  </a:moveTo>
                  <a:lnTo>
                    <a:pt x="73659" y="0"/>
                  </a:lnTo>
                  <a:lnTo>
                    <a:pt x="45005" y="5794"/>
                  </a:lnTo>
                  <a:lnTo>
                    <a:pt x="21590" y="21589"/>
                  </a:lnTo>
                  <a:lnTo>
                    <a:pt x="5794" y="45005"/>
                  </a:lnTo>
                  <a:lnTo>
                    <a:pt x="0" y="73659"/>
                  </a:lnTo>
                  <a:lnTo>
                    <a:pt x="0" y="368300"/>
                  </a:lnTo>
                  <a:lnTo>
                    <a:pt x="5794" y="396954"/>
                  </a:lnTo>
                  <a:lnTo>
                    <a:pt x="21589" y="420369"/>
                  </a:lnTo>
                  <a:lnTo>
                    <a:pt x="45005" y="436165"/>
                  </a:lnTo>
                  <a:lnTo>
                    <a:pt x="73659" y="441959"/>
                  </a:lnTo>
                  <a:lnTo>
                    <a:pt x="5520944" y="441959"/>
                  </a:lnTo>
                  <a:lnTo>
                    <a:pt x="5549598" y="436165"/>
                  </a:lnTo>
                  <a:lnTo>
                    <a:pt x="5573014" y="420369"/>
                  </a:lnTo>
                  <a:lnTo>
                    <a:pt x="5588809" y="396954"/>
                  </a:lnTo>
                  <a:lnTo>
                    <a:pt x="5594604" y="368300"/>
                  </a:lnTo>
                  <a:lnTo>
                    <a:pt x="5594604" y="73659"/>
                  </a:lnTo>
                  <a:lnTo>
                    <a:pt x="5588809" y="45005"/>
                  </a:lnTo>
                  <a:lnTo>
                    <a:pt x="5573013" y="21590"/>
                  </a:lnTo>
                  <a:lnTo>
                    <a:pt x="5549598" y="5794"/>
                  </a:lnTo>
                  <a:lnTo>
                    <a:pt x="5520944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36698" y="4156709"/>
              <a:ext cx="5594985" cy="441959"/>
            </a:xfrm>
            <a:custGeom>
              <a:avLst/>
              <a:gdLst/>
              <a:ahLst/>
              <a:cxnLst/>
              <a:rect l="l" t="t" r="r" b="b"/>
              <a:pathLst>
                <a:path w="5594984" h="441960">
                  <a:moveTo>
                    <a:pt x="0" y="73659"/>
                  </a:moveTo>
                  <a:lnTo>
                    <a:pt x="5794" y="45005"/>
                  </a:lnTo>
                  <a:lnTo>
                    <a:pt x="21590" y="21589"/>
                  </a:lnTo>
                  <a:lnTo>
                    <a:pt x="45005" y="5794"/>
                  </a:lnTo>
                  <a:lnTo>
                    <a:pt x="73659" y="0"/>
                  </a:lnTo>
                  <a:lnTo>
                    <a:pt x="5520944" y="0"/>
                  </a:lnTo>
                  <a:lnTo>
                    <a:pt x="5549598" y="5794"/>
                  </a:lnTo>
                  <a:lnTo>
                    <a:pt x="5573013" y="21590"/>
                  </a:lnTo>
                  <a:lnTo>
                    <a:pt x="5588809" y="45005"/>
                  </a:lnTo>
                  <a:lnTo>
                    <a:pt x="5594604" y="73659"/>
                  </a:lnTo>
                  <a:lnTo>
                    <a:pt x="5594604" y="368300"/>
                  </a:lnTo>
                  <a:lnTo>
                    <a:pt x="5588809" y="396954"/>
                  </a:lnTo>
                  <a:lnTo>
                    <a:pt x="5573014" y="420369"/>
                  </a:lnTo>
                  <a:lnTo>
                    <a:pt x="5549598" y="436165"/>
                  </a:lnTo>
                  <a:lnTo>
                    <a:pt x="5520944" y="441959"/>
                  </a:lnTo>
                  <a:lnTo>
                    <a:pt x="73659" y="441959"/>
                  </a:lnTo>
                  <a:lnTo>
                    <a:pt x="45005" y="436165"/>
                  </a:lnTo>
                  <a:lnTo>
                    <a:pt x="21589" y="420369"/>
                  </a:lnTo>
                  <a:lnTo>
                    <a:pt x="5794" y="396954"/>
                  </a:lnTo>
                  <a:lnTo>
                    <a:pt x="0" y="368300"/>
                  </a:lnTo>
                  <a:lnTo>
                    <a:pt x="0" y="73659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743580" y="1152905"/>
            <a:ext cx="3783965" cy="448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Structure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500" spc="-5" dirty="0">
                <a:latin typeface="Tahoma"/>
                <a:cs typeface="Tahoma"/>
              </a:rPr>
              <a:t>Material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sound?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500" spc="-5" dirty="0">
                <a:latin typeface="Tahoma"/>
                <a:cs typeface="Tahoma"/>
              </a:rPr>
              <a:t>No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cracks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or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gaps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(insects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vermin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access)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500" spc="-5" dirty="0">
                <a:latin typeface="Tahoma"/>
                <a:cs typeface="Tahoma"/>
              </a:rPr>
              <a:t>Material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–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appropriate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for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drinking </a:t>
            </a:r>
            <a:r>
              <a:rPr sz="1500" spc="-5" dirty="0">
                <a:latin typeface="Tahoma"/>
                <a:cs typeface="Tahoma"/>
              </a:rPr>
              <a:t>water?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500" spc="-45" dirty="0">
                <a:latin typeface="Tahoma"/>
                <a:cs typeface="Tahoma"/>
              </a:rPr>
              <a:t>Tree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roots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Tahoma"/>
              <a:buChar char="•"/>
            </a:pPr>
            <a:endParaRPr sz="165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Access</a:t>
            </a:r>
            <a:r>
              <a:rPr sz="15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Points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475"/>
              </a:spcBef>
              <a:buChar char="•"/>
              <a:tabLst>
                <a:tab pos="127000" algn="l"/>
              </a:tabLst>
            </a:pPr>
            <a:r>
              <a:rPr sz="1500" dirty="0">
                <a:latin typeface="Tahoma"/>
                <a:cs typeface="Tahoma"/>
              </a:rPr>
              <a:t>Hatches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sound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and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sealed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500" dirty="0">
                <a:latin typeface="Tahoma"/>
                <a:cs typeface="Tahoma"/>
              </a:rPr>
              <a:t>Air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vents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–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mesh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cover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500" spc="-5" dirty="0">
                <a:latin typeface="Tahoma"/>
                <a:cs typeface="Tahoma"/>
              </a:rPr>
              <a:t>Overflows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–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flaps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mesh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Tahoma"/>
              <a:buChar char="•"/>
            </a:pPr>
            <a:endParaRPr sz="185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500" spc="-10" dirty="0">
                <a:solidFill>
                  <a:srgbClr val="FFFFFF"/>
                </a:solidFill>
                <a:latin typeface="Tahoma"/>
                <a:cs typeface="Tahoma"/>
              </a:rPr>
              <a:t>General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475"/>
              </a:spcBef>
              <a:buChar char="•"/>
              <a:tabLst>
                <a:tab pos="127000" algn="l"/>
              </a:tabLst>
            </a:pPr>
            <a:r>
              <a:rPr sz="1500" spc="-25" dirty="0">
                <a:latin typeface="Tahoma"/>
                <a:cs typeface="Tahoma"/>
              </a:rPr>
              <a:t>Turnover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/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stagnation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500" dirty="0">
                <a:latin typeface="Tahoma"/>
                <a:cs typeface="Tahoma"/>
              </a:rPr>
              <a:t>Solar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heating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500" dirty="0">
                <a:latin typeface="Tahoma"/>
                <a:cs typeface="Tahoma"/>
              </a:rPr>
              <a:t>Sampling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500" spc="-5" dirty="0">
                <a:latin typeface="Tahoma"/>
                <a:cs typeface="Tahoma"/>
              </a:rPr>
              <a:t>Means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spc="-5" dirty="0">
                <a:latin typeface="Tahoma"/>
                <a:cs typeface="Tahoma"/>
              </a:rPr>
              <a:t>to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drain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6918" y="102234"/>
            <a:ext cx="840308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pc="170" dirty="0"/>
              <a:t>PWS</a:t>
            </a:r>
            <a:r>
              <a:rPr spc="110" dirty="0"/>
              <a:t> </a:t>
            </a:r>
            <a:r>
              <a:rPr spc="95" dirty="0"/>
              <a:t>Tanks</a:t>
            </a:r>
            <a:r>
              <a:rPr spc="130" dirty="0"/>
              <a:t> </a:t>
            </a:r>
            <a:r>
              <a:rPr spc="585" dirty="0">
                <a:latin typeface="Trebuchet MS"/>
                <a:cs typeface="Trebuchet MS"/>
              </a:rPr>
              <a:t>–</a:t>
            </a:r>
            <a:r>
              <a:rPr spc="-240" dirty="0">
                <a:latin typeface="Trebuchet MS"/>
                <a:cs typeface="Trebuchet MS"/>
              </a:rPr>
              <a:t> </a:t>
            </a:r>
            <a:r>
              <a:rPr spc="204" dirty="0"/>
              <a:t>Key</a:t>
            </a:r>
            <a:r>
              <a:rPr spc="114" dirty="0"/>
              <a:t> </a:t>
            </a:r>
            <a:r>
              <a:rPr spc="90" dirty="0"/>
              <a:t>points</a:t>
            </a:r>
            <a:r>
              <a:rPr lang="en-GB" spc="90" dirty="0"/>
              <a:t> Part 2</a:t>
            </a:r>
            <a:endParaRPr spc="90" dirty="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2868" y="1046924"/>
            <a:ext cx="8019415" cy="4732655"/>
            <a:chOff x="2122868" y="1046924"/>
            <a:chExt cx="8019415" cy="4732655"/>
          </a:xfrm>
        </p:grpSpPr>
        <p:sp>
          <p:nvSpPr>
            <p:cNvPr id="4" name="object 4"/>
            <p:cNvSpPr/>
            <p:nvPr/>
          </p:nvSpPr>
          <p:spPr>
            <a:xfrm>
              <a:off x="2135885" y="1434845"/>
              <a:ext cx="7993380" cy="4331335"/>
            </a:xfrm>
            <a:custGeom>
              <a:avLst/>
              <a:gdLst/>
              <a:ahLst/>
              <a:cxnLst/>
              <a:rect l="l" t="t" r="r" b="b"/>
              <a:pathLst>
                <a:path w="7993380" h="4331335">
                  <a:moveTo>
                    <a:pt x="7993379" y="0"/>
                  </a:moveTo>
                  <a:lnTo>
                    <a:pt x="0" y="0"/>
                  </a:lnTo>
                  <a:lnTo>
                    <a:pt x="0" y="4331208"/>
                  </a:lnTo>
                  <a:lnTo>
                    <a:pt x="7993379" y="4331208"/>
                  </a:lnTo>
                  <a:lnTo>
                    <a:pt x="799337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5885" y="1434845"/>
              <a:ext cx="7993380" cy="4331335"/>
            </a:xfrm>
            <a:custGeom>
              <a:avLst/>
              <a:gdLst/>
              <a:ahLst/>
              <a:cxnLst/>
              <a:rect l="l" t="t" r="r" b="b"/>
              <a:pathLst>
                <a:path w="7993380" h="4331335">
                  <a:moveTo>
                    <a:pt x="0" y="4331208"/>
                  </a:moveTo>
                  <a:lnTo>
                    <a:pt x="7993379" y="4331208"/>
                  </a:lnTo>
                  <a:lnTo>
                    <a:pt x="7993379" y="0"/>
                  </a:lnTo>
                  <a:lnTo>
                    <a:pt x="0" y="0"/>
                  </a:lnTo>
                  <a:lnTo>
                    <a:pt x="0" y="4331208"/>
                  </a:lnTo>
                  <a:close/>
                </a:path>
              </a:pathLst>
            </a:custGeom>
            <a:ln w="25908">
              <a:solidFill>
                <a:srgbClr val="BADF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6697" y="1059941"/>
              <a:ext cx="5594985" cy="737870"/>
            </a:xfrm>
            <a:custGeom>
              <a:avLst/>
              <a:gdLst/>
              <a:ahLst/>
              <a:cxnLst/>
              <a:rect l="l" t="t" r="r" b="b"/>
              <a:pathLst>
                <a:path w="5594984" h="737869">
                  <a:moveTo>
                    <a:pt x="5471668" y="0"/>
                  </a:moveTo>
                  <a:lnTo>
                    <a:pt x="122935" y="0"/>
                  </a:lnTo>
                  <a:lnTo>
                    <a:pt x="75062" y="9653"/>
                  </a:lnTo>
                  <a:lnTo>
                    <a:pt x="35988" y="35988"/>
                  </a:lnTo>
                  <a:lnTo>
                    <a:pt x="9653" y="75062"/>
                  </a:lnTo>
                  <a:lnTo>
                    <a:pt x="0" y="122936"/>
                  </a:lnTo>
                  <a:lnTo>
                    <a:pt x="0" y="614680"/>
                  </a:lnTo>
                  <a:lnTo>
                    <a:pt x="9653" y="662553"/>
                  </a:lnTo>
                  <a:lnTo>
                    <a:pt x="35988" y="701627"/>
                  </a:lnTo>
                  <a:lnTo>
                    <a:pt x="75062" y="727962"/>
                  </a:lnTo>
                  <a:lnTo>
                    <a:pt x="122935" y="737616"/>
                  </a:lnTo>
                  <a:lnTo>
                    <a:pt x="5471668" y="737616"/>
                  </a:lnTo>
                  <a:lnTo>
                    <a:pt x="5519541" y="727962"/>
                  </a:lnTo>
                  <a:lnTo>
                    <a:pt x="5558615" y="701627"/>
                  </a:lnTo>
                  <a:lnTo>
                    <a:pt x="5584950" y="662553"/>
                  </a:lnTo>
                  <a:lnTo>
                    <a:pt x="5594604" y="614680"/>
                  </a:lnTo>
                  <a:lnTo>
                    <a:pt x="5594604" y="122936"/>
                  </a:lnTo>
                  <a:lnTo>
                    <a:pt x="5584950" y="75062"/>
                  </a:lnTo>
                  <a:lnTo>
                    <a:pt x="5558615" y="35988"/>
                  </a:lnTo>
                  <a:lnTo>
                    <a:pt x="5519541" y="9653"/>
                  </a:lnTo>
                  <a:lnTo>
                    <a:pt x="5471668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6697" y="1059941"/>
              <a:ext cx="5594985" cy="737870"/>
            </a:xfrm>
            <a:custGeom>
              <a:avLst/>
              <a:gdLst/>
              <a:ahLst/>
              <a:cxnLst/>
              <a:rect l="l" t="t" r="r" b="b"/>
              <a:pathLst>
                <a:path w="5594984" h="737869">
                  <a:moveTo>
                    <a:pt x="0" y="122936"/>
                  </a:moveTo>
                  <a:lnTo>
                    <a:pt x="9653" y="75062"/>
                  </a:lnTo>
                  <a:lnTo>
                    <a:pt x="35988" y="35988"/>
                  </a:lnTo>
                  <a:lnTo>
                    <a:pt x="75062" y="9653"/>
                  </a:lnTo>
                  <a:lnTo>
                    <a:pt x="122935" y="0"/>
                  </a:lnTo>
                  <a:lnTo>
                    <a:pt x="5471668" y="0"/>
                  </a:lnTo>
                  <a:lnTo>
                    <a:pt x="5519541" y="9653"/>
                  </a:lnTo>
                  <a:lnTo>
                    <a:pt x="5558615" y="35988"/>
                  </a:lnTo>
                  <a:lnTo>
                    <a:pt x="5584950" y="75062"/>
                  </a:lnTo>
                  <a:lnTo>
                    <a:pt x="5594604" y="122936"/>
                  </a:lnTo>
                  <a:lnTo>
                    <a:pt x="5594604" y="614680"/>
                  </a:lnTo>
                  <a:lnTo>
                    <a:pt x="5584950" y="662553"/>
                  </a:lnTo>
                  <a:lnTo>
                    <a:pt x="5558615" y="701627"/>
                  </a:lnTo>
                  <a:lnTo>
                    <a:pt x="5519541" y="727962"/>
                  </a:lnTo>
                  <a:lnTo>
                    <a:pt x="5471668" y="737616"/>
                  </a:lnTo>
                  <a:lnTo>
                    <a:pt x="122935" y="737616"/>
                  </a:lnTo>
                  <a:lnTo>
                    <a:pt x="75062" y="727962"/>
                  </a:lnTo>
                  <a:lnTo>
                    <a:pt x="35988" y="701627"/>
                  </a:lnTo>
                  <a:lnTo>
                    <a:pt x="9653" y="662553"/>
                  </a:lnTo>
                  <a:lnTo>
                    <a:pt x="0" y="614680"/>
                  </a:lnTo>
                  <a:lnTo>
                    <a:pt x="0" y="12293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43580" y="1204417"/>
            <a:ext cx="6524625" cy="4326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Tahoma"/>
                <a:cs typeface="Tahoma"/>
              </a:rPr>
              <a:t>Maintenance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2505"/>
              </a:spcBef>
              <a:buChar char="•"/>
              <a:tabLst>
                <a:tab pos="241300" algn="l"/>
              </a:tabLst>
            </a:pPr>
            <a:r>
              <a:rPr sz="2500" spc="-5" dirty="0">
                <a:latin typeface="Tahoma"/>
                <a:cs typeface="Tahoma"/>
              </a:rPr>
              <a:t>Inspection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75"/>
              </a:spcBef>
              <a:buChar char="•"/>
              <a:tabLst>
                <a:tab pos="241300" algn="l"/>
              </a:tabLst>
            </a:pPr>
            <a:r>
              <a:rPr sz="2500" spc="-10" dirty="0">
                <a:latin typeface="Tahoma"/>
                <a:cs typeface="Tahoma"/>
              </a:rPr>
              <a:t>Structural</a:t>
            </a:r>
            <a:r>
              <a:rPr sz="2500" spc="-2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repairs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65"/>
              </a:spcBef>
              <a:buChar char="•"/>
              <a:tabLst>
                <a:tab pos="241300" algn="l"/>
              </a:tabLst>
            </a:pPr>
            <a:r>
              <a:rPr sz="2500" spc="-20" dirty="0">
                <a:latin typeface="Tahoma"/>
                <a:cs typeface="Tahoma"/>
              </a:rPr>
              <a:t>Vegetation</a:t>
            </a:r>
            <a:r>
              <a:rPr sz="2500" spc="15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/</a:t>
            </a:r>
            <a:r>
              <a:rPr sz="2500" spc="-15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animal holes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500" spc="-10" dirty="0">
                <a:latin typeface="Tahoma"/>
                <a:cs typeface="Tahoma"/>
              </a:rPr>
              <a:t>Hatches </a:t>
            </a:r>
            <a:r>
              <a:rPr sz="2500" spc="-5" dirty="0">
                <a:latin typeface="Tahoma"/>
                <a:cs typeface="Tahoma"/>
              </a:rPr>
              <a:t>/</a:t>
            </a:r>
            <a:r>
              <a:rPr sz="2500" spc="-3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vents</a:t>
            </a:r>
            <a:endParaRPr sz="2500">
              <a:latin typeface="Tahoma"/>
              <a:cs typeface="Tahoma"/>
            </a:endParaRPr>
          </a:p>
          <a:p>
            <a:pPr marL="469900" lvl="1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469900" algn="l"/>
              </a:tabLst>
            </a:pPr>
            <a:r>
              <a:rPr sz="2500" spc="-10" dirty="0">
                <a:latin typeface="Tahoma"/>
                <a:cs typeface="Tahoma"/>
              </a:rPr>
              <a:t>Seals </a:t>
            </a:r>
            <a:r>
              <a:rPr sz="2500" spc="-5" dirty="0">
                <a:latin typeface="Tahoma"/>
                <a:cs typeface="Tahoma"/>
              </a:rPr>
              <a:t>/</a:t>
            </a:r>
            <a:r>
              <a:rPr sz="2500" spc="-15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mesh</a:t>
            </a:r>
            <a:r>
              <a:rPr sz="2500" spc="-10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intact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sz="2500" spc="-10" dirty="0">
                <a:latin typeface="Tahoma"/>
                <a:cs typeface="Tahoma"/>
              </a:rPr>
              <a:t>Internal</a:t>
            </a:r>
            <a:r>
              <a:rPr sz="2500" spc="5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inspection</a:t>
            </a:r>
            <a:r>
              <a:rPr sz="2500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&amp;</a:t>
            </a:r>
            <a:r>
              <a:rPr sz="2500" spc="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cleaning</a:t>
            </a:r>
            <a:endParaRPr sz="2500">
              <a:latin typeface="Tahoma"/>
              <a:cs typeface="Tahoma"/>
            </a:endParaRPr>
          </a:p>
          <a:p>
            <a:pPr marL="469900" lvl="1" indent="-228600">
              <a:lnSpc>
                <a:spcPct val="100000"/>
              </a:lnSpc>
              <a:spcBef>
                <a:spcPts val="165"/>
              </a:spcBef>
              <a:buChar char="•"/>
              <a:tabLst>
                <a:tab pos="469900" algn="l"/>
              </a:tabLst>
            </a:pPr>
            <a:r>
              <a:rPr sz="2500" spc="-10" dirty="0">
                <a:latin typeface="Tahoma"/>
                <a:cs typeface="Tahoma"/>
              </a:rPr>
              <a:t>Decide</a:t>
            </a:r>
            <a:r>
              <a:rPr sz="2500" spc="10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on</a:t>
            </a:r>
            <a:r>
              <a:rPr sz="2500" spc="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frequency</a:t>
            </a:r>
            <a:r>
              <a:rPr sz="2500" spc="3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(SW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treated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water once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per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5" dirty="0">
                <a:latin typeface="Tahoma"/>
                <a:cs typeface="Tahoma"/>
              </a:rPr>
              <a:t>5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yrs)</a:t>
            </a:r>
            <a:endParaRPr sz="16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500" spc="-5" dirty="0">
                <a:latin typeface="Tahoma"/>
                <a:cs typeface="Tahoma"/>
              </a:rPr>
              <a:t>Hygiene</a:t>
            </a:r>
            <a:endParaRPr sz="25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241300" algn="l"/>
              </a:tabLst>
            </a:pPr>
            <a:r>
              <a:rPr sz="2500" spc="-15" dirty="0">
                <a:latin typeface="Tahoma"/>
                <a:cs typeface="Tahoma"/>
              </a:rPr>
              <a:t>Remember</a:t>
            </a:r>
            <a:r>
              <a:rPr sz="2500" spc="20" dirty="0">
                <a:latin typeface="Tahoma"/>
                <a:cs typeface="Tahoma"/>
              </a:rPr>
              <a:t> </a:t>
            </a:r>
            <a:r>
              <a:rPr sz="2500" spc="-5" dirty="0">
                <a:latin typeface="Tahoma"/>
                <a:cs typeface="Tahoma"/>
              </a:rPr>
              <a:t>health and </a:t>
            </a:r>
            <a:r>
              <a:rPr sz="2500" spc="-15" dirty="0">
                <a:latin typeface="Tahoma"/>
                <a:cs typeface="Tahoma"/>
              </a:rPr>
              <a:t>safety!</a:t>
            </a:r>
            <a:endParaRPr sz="2500">
              <a:latin typeface="Tahoma"/>
              <a:cs typeface="Tahoma"/>
            </a:endParaRPr>
          </a:p>
        </p:txBody>
      </p:sp>
      <p:pic>
        <p:nvPicPr>
          <p:cNvPr id="9" name="object 9" descr="Cartoon of two people standing on a large tank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8004" y="2084171"/>
            <a:ext cx="2467355" cy="158038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392902"/>
            <a:ext cx="537133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>
                <a:solidFill>
                  <a:srgbClr val="001F5F"/>
                </a:solidFill>
                <a:latin typeface="Trebuchet MS"/>
                <a:cs typeface="Trebuchet MS"/>
              </a:rPr>
              <a:t>Questions</a:t>
            </a:r>
            <a:r>
              <a:rPr lang="en-GB" spc="-85" dirty="0">
                <a:solidFill>
                  <a:srgbClr val="001F5F"/>
                </a:solidFill>
                <a:latin typeface="Trebuchet MS"/>
                <a:cs typeface="Trebuchet MS"/>
              </a:rPr>
              <a:t> on Tanks</a:t>
            </a:r>
            <a:endParaRPr spc="-85" dirty="0">
              <a:solidFill>
                <a:srgbClr val="001F5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97101" y="1190371"/>
          <a:ext cx="8784590" cy="492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2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7738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72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treated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reservoirs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constructed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unsuitable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130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constructed 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 use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drinking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ideally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approved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such. 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Innappropriate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 fail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structurally,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leach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substances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harmful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give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unpleasant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taste.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previously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another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purpose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contain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residue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whatever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them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before,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 can contaminate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207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0413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microbial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vicinity?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similar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microbial risks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general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catchment.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both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slurry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spreading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septic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tanks.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integrity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accessibility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chambers.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chambers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adequately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fences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height,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robustness.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611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193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vicinity?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3314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similar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risks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general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catchment.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both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activities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pesticide/fertiliser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fuels/oils.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Consider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integrity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particularly 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 chambers.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812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3835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low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turnover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520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size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proportional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demand.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remains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standing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length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time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holding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deteriorate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varying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degrees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depending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exposed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level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fall at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intervals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throughout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each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day,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facilitating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constant input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fresh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3175" marR="190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As 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guide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raw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tanks,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turned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(replenished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use)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every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7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days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avoid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taste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and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odour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issues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biofilm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growth.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extent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 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daily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basis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capacity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matches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demand,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i.e.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small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insufficiency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large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may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long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periods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low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demand.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8509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excessive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solar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heating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5590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designed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avoid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excessive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heating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encourage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activity.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Metal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dark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coloured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above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ground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particularly vulnerable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this.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7996"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666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chemical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contamination, including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rain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 water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through covers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Structural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cracks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defects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roof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sides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provide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route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contamination,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notably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microbiological,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via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ingress/rain.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good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general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repair.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condition,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looking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weakness,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paying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particular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attention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roof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condition,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notable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deterioration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decay,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pose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future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come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under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stress.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possible,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carry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internal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determine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potential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ingress.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Flooding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roof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highlight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areas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requiring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remediation.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reports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contracted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inspections should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consulted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assist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assessment.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40335" algn="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0" y="381000"/>
            <a:ext cx="882421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Ho</a:t>
            </a:r>
            <a:r>
              <a:rPr dirty="0"/>
              <a:t>w</a:t>
            </a:r>
            <a:r>
              <a:rPr spc="-330" dirty="0"/>
              <a:t> </a:t>
            </a:r>
            <a:r>
              <a:rPr spc="-90" dirty="0"/>
              <a:t>d</a:t>
            </a:r>
            <a:r>
              <a:rPr dirty="0"/>
              <a:t>o</a:t>
            </a:r>
            <a:r>
              <a:rPr spc="-320" dirty="0"/>
              <a:t> </a:t>
            </a:r>
            <a:r>
              <a:rPr dirty="0"/>
              <a:t>I</a:t>
            </a:r>
            <a:r>
              <a:rPr spc="-335" dirty="0"/>
              <a:t> </a:t>
            </a:r>
            <a:r>
              <a:rPr spc="-95" dirty="0"/>
              <a:t>s</a:t>
            </a:r>
            <a:r>
              <a:rPr spc="-100" dirty="0"/>
              <a:t>e</a:t>
            </a:r>
            <a:r>
              <a:rPr dirty="0"/>
              <a:t>t</a:t>
            </a:r>
            <a:r>
              <a:rPr spc="-325" dirty="0"/>
              <a:t> </a:t>
            </a:r>
            <a:r>
              <a:rPr spc="-95" dirty="0"/>
              <a:t>u</a:t>
            </a:r>
            <a:r>
              <a:rPr dirty="0"/>
              <a:t>p</a:t>
            </a:r>
            <a:r>
              <a:rPr spc="-325" dirty="0"/>
              <a:t> </a:t>
            </a:r>
            <a:r>
              <a:rPr spc="-95" dirty="0"/>
              <a:t>a</a:t>
            </a:r>
            <a:r>
              <a:rPr dirty="0"/>
              <a:t>n</a:t>
            </a:r>
            <a:r>
              <a:rPr spc="-325" dirty="0"/>
              <a:t> </a:t>
            </a:r>
            <a:r>
              <a:rPr spc="-95" dirty="0"/>
              <a:t>acc</a:t>
            </a:r>
            <a:r>
              <a:rPr spc="-100" dirty="0"/>
              <a:t>o</a:t>
            </a:r>
            <a:r>
              <a:rPr spc="-90" dirty="0"/>
              <a:t>un</a:t>
            </a:r>
            <a:r>
              <a:rPr spc="-95" dirty="0"/>
              <a:t>t</a:t>
            </a:r>
            <a:r>
              <a:rPr lang="en-GB" dirty="0"/>
              <a:t>? Part 2</a:t>
            </a:r>
            <a:endParaRPr dirty="0"/>
          </a:p>
        </p:txBody>
      </p:sp>
      <p:pic>
        <p:nvPicPr>
          <p:cNvPr id="3" name="object 3" descr="Print screen of users of the Private Water Supply Risk Assessment Tool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300" y="1394460"/>
            <a:ext cx="8539098" cy="385952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6934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5" dirty="0">
                <a:solidFill>
                  <a:srgbClr val="001F5F"/>
                </a:solidFill>
                <a:latin typeface="Trebuchet MS"/>
                <a:cs typeface="Trebuchet MS"/>
              </a:rPr>
              <a:t>Questions</a:t>
            </a:r>
            <a:r>
              <a:rPr lang="en-GB" spc="-85" dirty="0">
                <a:solidFill>
                  <a:srgbClr val="001F5F"/>
                </a:solidFill>
                <a:latin typeface="Trebuchet MS"/>
                <a:cs typeface="Trebuchet MS"/>
              </a:rPr>
              <a:t> on Tanks Part 2</a:t>
            </a:r>
            <a:endParaRPr spc="-85" dirty="0">
              <a:solidFill>
                <a:srgbClr val="001F5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97101" y="1262380"/>
          <a:ext cx="8783318" cy="4857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8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1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marR="161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integrity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reservoir suitably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damage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animals?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marR="361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overall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fit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purpose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times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ensure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integrity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not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compromised. Consider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position 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robustness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(including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made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of)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terms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exposure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adverse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worse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case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scenario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livestock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vicinity.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marR="2178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unprotected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inadequately protected access covers,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overflows and/or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vents?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730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covers,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overflows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air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vents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present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potential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routes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pose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a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microbiological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poor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aesthetic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Vents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overflows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checked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protective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mesh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prevent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vermin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wildlife, 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debris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(leaves,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insects,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soil etc).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Entry/access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covers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watertight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good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general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repair.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seals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opening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sound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repair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(i.e.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decay,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absent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do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provide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seal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ingress).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7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DTK9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marR="2127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vandalism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storage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75" marR="577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adequately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intentional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damage.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Covers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securely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locked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not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controlled.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records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key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owners.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suitably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structure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secure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9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DTK10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" marR="1270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there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deliberate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contamination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treated</a:t>
                      </a:r>
                      <a:r>
                        <a:rPr sz="900" spc="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unauthorised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107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Reservoirs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adequately</a:t>
                      </a:r>
                      <a:r>
                        <a:rPr sz="9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intentional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damage.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Covers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securely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locked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not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controlled.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 has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records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all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key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owners.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reservoir/tank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 be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suitably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structure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secure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location.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All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insulated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solar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heat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gain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freezing.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Inspection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chambers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must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adequately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fences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height,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material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robustness.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DTK11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marR="4032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 from lack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regular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maintainance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cleaning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(with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records)?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825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Verbal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assurance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owner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reservoir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regularly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cleaned/maintained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not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itself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is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undertaken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frequency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appropriate.</a:t>
                      </a:r>
                      <a:r>
                        <a:rPr sz="9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Examine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records,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books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and/or </a:t>
                      </a:r>
                      <a:r>
                        <a:rPr sz="900" spc="-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supporting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documentation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contractual work receipts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evidence.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addition,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look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 physical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signs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covers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regular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purpose.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Annual cleaning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recommended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frequency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determined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appropriate,</a:t>
                      </a:r>
                      <a:r>
                        <a:rPr sz="9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based</a:t>
                      </a:r>
                      <a:r>
                        <a:rPr sz="9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9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history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current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assessment.</a:t>
                      </a:r>
                      <a:r>
                        <a:rPr sz="9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Note that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question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applicable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temporary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installations/events.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7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DTK12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marR="158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Could it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 difficult to obtain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representative</a:t>
                      </a:r>
                      <a:r>
                        <a:rPr sz="9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stored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marR="1701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Tahoma"/>
                          <a:cs typeface="Tahoma"/>
                        </a:rPr>
                        <a:t>Tanks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often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difficult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obtain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representative</a:t>
                      </a:r>
                      <a:r>
                        <a:rPr sz="9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samples</a:t>
                      </a:r>
                      <a:r>
                        <a:rPr sz="9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from.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Ideally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good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tap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identified </a:t>
                      </a:r>
                      <a:r>
                        <a:rPr sz="9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that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close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to 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outlet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of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tank.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39700" algn="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Creating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Risk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Assessment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85438" y="2667381"/>
            <a:ext cx="441960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675"/>
              </a:spcBef>
            </a:pPr>
            <a:r>
              <a:rPr sz="2400" dirty="0">
                <a:latin typeface="Tahoma"/>
                <a:cs typeface="Tahoma"/>
              </a:rPr>
              <a:t>Matt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Bower</a:t>
            </a:r>
            <a:endParaRPr sz="2400">
              <a:latin typeface="Tahoma"/>
              <a:cs typeface="Tahoma"/>
            </a:endParaRPr>
          </a:p>
          <a:p>
            <a:pPr marL="12065" marR="5080" algn="ctr">
              <a:lnSpc>
                <a:spcPts val="3460"/>
              </a:lnSpc>
              <a:spcBef>
                <a:spcPts val="95"/>
              </a:spcBef>
            </a:pPr>
            <a:r>
              <a:rPr sz="2400" spc="-5" dirty="0">
                <a:latin typeface="Tahoma"/>
                <a:cs typeface="Tahoma"/>
              </a:rPr>
              <a:t>DWQR Risk Assessment </a:t>
            </a:r>
            <a:r>
              <a:rPr sz="2400" dirty="0">
                <a:latin typeface="Tahoma"/>
                <a:cs typeface="Tahoma"/>
              </a:rPr>
              <a:t>Training </a:t>
            </a:r>
            <a:r>
              <a:rPr sz="2400" spc="-7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2018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17214" y="141858"/>
            <a:ext cx="495744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265" marR="5080" indent="-584200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Overvie</a:t>
            </a:r>
            <a:r>
              <a:rPr spc="-135" dirty="0"/>
              <a:t>w</a:t>
            </a:r>
            <a:r>
              <a:rPr spc="-105" dirty="0"/>
              <a:t> </a:t>
            </a:r>
            <a:r>
              <a:rPr spc="45" dirty="0"/>
              <a:t>o</a:t>
            </a:r>
            <a:r>
              <a:rPr spc="-530" dirty="0"/>
              <a:t>f</a:t>
            </a:r>
            <a:r>
              <a:rPr spc="-105" dirty="0"/>
              <a:t> </a:t>
            </a:r>
            <a:r>
              <a:rPr spc="220" dirty="0"/>
              <a:t>RA</a:t>
            </a:r>
            <a:r>
              <a:rPr spc="-105" dirty="0"/>
              <a:t> </a:t>
            </a:r>
            <a:r>
              <a:rPr spc="-20" dirty="0"/>
              <a:t>Tool  </a:t>
            </a:r>
            <a:r>
              <a:rPr spc="-100" dirty="0"/>
              <a:t>Risk</a:t>
            </a:r>
            <a:r>
              <a:rPr spc="-120" dirty="0"/>
              <a:t> </a:t>
            </a:r>
            <a:r>
              <a:rPr spc="-135" dirty="0"/>
              <a:t>Assessment</a:t>
            </a:r>
          </a:p>
        </p:txBody>
      </p:sp>
      <p:pic>
        <p:nvPicPr>
          <p:cNvPr id="14" name="object 14" descr="Print screen of the overview of a risk assessment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4348" y="1484375"/>
            <a:ext cx="6911340" cy="490118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3" descr="Print screen of scoring a risk assessment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867" y="73152"/>
            <a:ext cx="5111496" cy="603504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088123" y="397763"/>
            <a:ext cx="3528060" cy="598882"/>
          </a:xfrm>
          <a:prstGeom prst="rect">
            <a:avLst/>
          </a:prstGeom>
          <a:ln w="9144">
            <a:solidFill>
              <a:srgbClr val="2C2C89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 marR="309880">
              <a:lnSpc>
                <a:spcPct val="100000"/>
              </a:lnSpc>
              <a:spcBef>
                <a:spcPts val="350"/>
              </a:spcBef>
            </a:pP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Provide</a:t>
            </a:r>
            <a:r>
              <a:rPr sz="18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chemeClr val="tx2"/>
                </a:solidFill>
                <a:latin typeface="Tahoma"/>
                <a:cs typeface="Tahoma"/>
              </a:rPr>
              <a:t>likelihood</a:t>
            </a:r>
            <a:r>
              <a:rPr sz="1800" b="1" spc="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score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(1-5)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Severity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already</a:t>
            </a:r>
            <a:r>
              <a:rPr sz="1800" spc="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populated</a:t>
            </a: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2473" y="710183"/>
            <a:ext cx="3297554" cy="382270"/>
          </a:xfrm>
          <a:custGeom>
            <a:avLst/>
            <a:gdLst/>
            <a:ahLst/>
            <a:cxnLst/>
            <a:rect l="l" t="t" r="r" b="b"/>
            <a:pathLst>
              <a:path w="3297554" h="382269">
                <a:moveTo>
                  <a:pt x="92455" y="267715"/>
                </a:moveTo>
                <a:lnTo>
                  <a:pt x="0" y="334644"/>
                </a:lnTo>
                <a:lnTo>
                  <a:pt x="103631" y="382269"/>
                </a:lnTo>
                <a:lnTo>
                  <a:pt x="110489" y="379729"/>
                </a:lnTo>
                <a:lnTo>
                  <a:pt x="113029" y="374014"/>
                </a:lnTo>
                <a:lnTo>
                  <a:pt x="115697" y="368173"/>
                </a:lnTo>
                <a:lnTo>
                  <a:pt x="113156" y="361441"/>
                </a:lnTo>
                <a:lnTo>
                  <a:pt x="74834" y="343788"/>
                </a:lnTo>
                <a:lnTo>
                  <a:pt x="23622" y="343788"/>
                </a:lnTo>
                <a:lnTo>
                  <a:pt x="21336" y="321055"/>
                </a:lnTo>
                <a:lnTo>
                  <a:pt x="63364" y="316934"/>
                </a:lnTo>
                <a:lnTo>
                  <a:pt x="105790" y="286257"/>
                </a:lnTo>
                <a:lnTo>
                  <a:pt x="106934" y="279145"/>
                </a:lnTo>
                <a:lnTo>
                  <a:pt x="103250" y="274065"/>
                </a:lnTo>
                <a:lnTo>
                  <a:pt x="99567" y="268858"/>
                </a:lnTo>
                <a:lnTo>
                  <a:pt x="92455" y="267715"/>
                </a:lnTo>
                <a:close/>
              </a:path>
              <a:path w="3297554" h="382269">
                <a:moveTo>
                  <a:pt x="63364" y="316934"/>
                </a:moveTo>
                <a:lnTo>
                  <a:pt x="21336" y="321055"/>
                </a:lnTo>
                <a:lnTo>
                  <a:pt x="23622" y="343788"/>
                </a:lnTo>
                <a:lnTo>
                  <a:pt x="45646" y="341629"/>
                </a:lnTo>
                <a:lnTo>
                  <a:pt x="29210" y="341629"/>
                </a:lnTo>
                <a:lnTo>
                  <a:pt x="27304" y="321944"/>
                </a:lnTo>
                <a:lnTo>
                  <a:pt x="56434" y="321944"/>
                </a:lnTo>
                <a:lnTo>
                  <a:pt x="63364" y="316934"/>
                </a:lnTo>
                <a:close/>
              </a:path>
              <a:path w="3297554" h="382269">
                <a:moveTo>
                  <a:pt x="65831" y="339651"/>
                </a:moveTo>
                <a:lnTo>
                  <a:pt x="23622" y="343788"/>
                </a:lnTo>
                <a:lnTo>
                  <a:pt x="74834" y="343788"/>
                </a:lnTo>
                <a:lnTo>
                  <a:pt x="65831" y="339651"/>
                </a:lnTo>
                <a:close/>
              </a:path>
              <a:path w="3297554" h="382269">
                <a:moveTo>
                  <a:pt x="27304" y="321944"/>
                </a:moveTo>
                <a:lnTo>
                  <a:pt x="29210" y="341629"/>
                </a:lnTo>
                <a:lnTo>
                  <a:pt x="45114" y="330130"/>
                </a:lnTo>
                <a:lnTo>
                  <a:pt x="27304" y="321944"/>
                </a:lnTo>
                <a:close/>
              </a:path>
              <a:path w="3297554" h="382269">
                <a:moveTo>
                  <a:pt x="45114" y="330130"/>
                </a:moveTo>
                <a:lnTo>
                  <a:pt x="29210" y="341629"/>
                </a:lnTo>
                <a:lnTo>
                  <a:pt x="45646" y="341629"/>
                </a:lnTo>
                <a:lnTo>
                  <a:pt x="65831" y="339651"/>
                </a:lnTo>
                <a:lnTo>
                  <a:pt x="45114" y="330130"/>
                </a:lnTo>
                <a:close/>
              </a:path>
              <a:path w="3297554" h="382269">
                <a:moveTo>
                  <a:pt x="3295269" y="0"/>
                </a:moveTo>
                <a:lnTo>
                  <a:pt x="63364" y="316934"/>
                </a:lnTo>
                <a:lnTo>
                  <a:pt x="45114" y="330130"/>
                </a:lnTo>
                <a:lnTo>
                  <a:pt x="65831" y="339651"/>
                </a:lnTo>
                <a:lnTo>
                  <a:pt x="3297428" y="22860"/>
                </a:lnTo>
                <a:lnTo>
                  <a:pt x="3295269" y="0"/>
                </a:lnTo>
                <a:close/>
              </a:path>
              <a:path w="3297554" h="382269">
                <a:moveTo>
                  <a:pt x="56434" y="321944"/>
                </a:moveTo>
                <a:lnTo>
                  <a:pt x="27304" y="321944"/>
                </a:lnTo>
                <a:lnTo>
                  <a:pt x="45114" y="330130"/>
                </a:lnTo>
                <a:lnTo>
                  <a:pt x="56434" y="3219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Treatment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Plant</a:t>
            </a:r>
            <a:r>
              <a:rPr sz="3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Design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1450" y="2656713"/>
            <a:ext cx="423164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400" spc="-100" dirty="0">
                <a:latin typeface="Trebuchet MS"/>
                <a:cs typeface="Trebuchet MS"/>
              </a:rPr>
              <a:t>Matt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75" dirty="0">
                <a:latin typeface="Trebuchet MS"/>
                <a:cs typeface="Trebuchet MS"/>
              </a:rPr>
              <a:t>DWQR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Risk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Training </a:t>
            </a:r>
            <a:r>
              <a:rPr sz="2400" spc="-2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6353" y="477138"/>
            <a:ext cx="3479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0" dirty="0"/>
              <a:t>Process</a:t>
            </a:r>
            <a:r>
              <a:rPr spc="-180" dirty="0"/>
              <a:t> </a:t>
            </a:r>
            <a:r>
              <a:rPr spc="-80" dirty="0"/>
              <a:t>Design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06067"/>
            <a:ext cx="8736330" cy="442950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69765" y="1414399"/>
            <a:ext cx="55568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0" dirty="0">
                <a:solidFill>
                  <a:srgbClr val="333399"/>
                </a:solidFill>
                <a:latin typeface="Tahoma"/>
                <a:cs typeface="Tahoma"/>
              </a:rPr>
              <a:t>Take</a:t>
            </a:r>
            <a:r>
              <a:rPr sz="2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2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step</a:t>
            </a:r>
            <a:r>
              <a:rPr sz="2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back</a:t>
            </a:r>
            <a:r>
              <a:rPr sz="2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–</a:t>
            </a:r>
            <a:r>
              <a:rPr sz="2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see</a:t>
            </a:r>
            <a:r>
              <a:rPr sz="2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2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big</a:t>
            </a:r>
            <a:r>
              <a:rPr sz="2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33399"/>
                </a:solidFill>
                <a:latin typeface="Tahoma"/>
                <a:cs typeface="Tahoma"/>
              </a:rPr>
              <a:t>picture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9765" y="2207345"/>
            <a:ext cx="4144010" cy="25241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85"/>
              </a:spcBef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Consider</a:t>
            </a:r>
            <a:r>
              <a:rPr sz="2000" spc="-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raw</a:t>
            </a:r>
            <a:r>
              <a:rPr sz="20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2000" spc="-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333399"/>
                </a:solidFill>
                <a:latin typeface="Tahoma"/>
                <a:cs typeface="Tahoma"/>
              </a:rPr>
              <a:t>quality</a:t>
            </a:r>
            <a:endParaRPr sz="2000">
              <a:latin typeface="Tahoma"/>
              <a:cs typeface="Tahoma"/>
            </a:endParaRPr>
          </a:p>
          <a:p>
            <a:pPr marL="240665" lvl="1" indent="-113664">
              <a:lnSpc>
                <a:spcPct val="100000"/>
              </a:lnSpc>
              <a:spcBef>
                <a:spcPts val="204"/>
              </a:spcBef>
              <a:buChar char="•"/>
              <a:tabLst>
                <a:tab pos="240665" algn="l"/>
              </a:tabLst>
            </a:pPr>
            <a:r>
              <a:rPr sz="14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4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33399"/>
                </a:solidFill>
                <a:latin typeface="Tahoma"/>
                <a:cs typeface="Tahoma"/>
              </a:rPr>
              <a:t>there</a:t>
            </a:r>
            <a:r>
              <a:rPr sz="1400" spc="-1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33399"/>
                </a:solidFill>
                <a:latin typeface="Tahoma"/>
                <a:cs typeface="Tahoma"/>
              </a:rPr>
              <a:t>enough</a:t>
            </a:r>
            <a:r>
              <a:rPr sz="14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333399"/>
                </a:solidFill>
                <a:latin typeface="Tahoma"/>
                <a:cs typeface="Tahoma"/>
              </a:rPr>
              <a:t>information?</a:t>
            </a:r>
            <a:endParaRPr sz="14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869"/>
              </a:spcBef>
              <a:buClr>
                <a:srgbClr val="333399"/>
              </a:buClr>
              <a:buFont typeface="Tahoma"/>
              <a:buChar char="•"/>
            </a:pPr>
            <a:endParaRPr sz="14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Emerging</a:t>
            </a:r>
            <a:r>
              <a:rPr sz="20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333399"/>
                </a:solidFill>
                <a:latin typeface="Tahoma"/>
                <a:cs typeface="Tahoma"/>
              </a:rPr>
              <a:t>risks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Clr>
                <a:srgbClr val="333399"/>
              </a:buClr>
              <a:buFont typeface="Tahoma"/>
              <a:buChar char="•"/>
            </a:pPr>
            <a:endParaRPr sz="20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What</a:t>
            </a:r>
            <a:r>
              <a:rPr sz="20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20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used</a:t>
            </a:r>
            <a:r>
              <a:rPr sz="20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333399"/>
                </a:solidFill>
                <a:latin typeface="Tahoma"/>
                <a:cs typeface="Tahoma"/>
              </a:rPr>
              <a:t>for?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Clr>
                <a:srgbClr val="333399"/>
              </a:buClr>
              <a:buFont typeface="Tahoma"/>
              <a:buChar char="•"/>
            </a:pPr>
            <a:endParaRPr sz="20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Where</a:t>
            </a:r>
            <a:r>
              <a:rPr sz="20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does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20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20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r>
              <a:rPr sz="20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333399"/>
                </a:solidFill>
                <a:latin typeface="Tahoma"/>
                <a:cs typeface="Tahoma"/>
              </a:rPr>
              <a:t>go?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92807" y="2624327"/>
            <a:ext cx="2057400" cy="1971039"/>
            <a:chOff x="1892807" y="2624327"/>
            <a:chExt cx="2057400" cy="197103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761" y="2637281"/>
              <a:ext cx="2031491" cy="19446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05761" y="2637281"/>
              <a:ext cx="2032000" cy="1945005"/>
            </a:xfrm>
            <a:custGeom>
              <a:avLst/>
              <a:gdLst/>
              <a:ahLst/>
              <a:cxnLst/>
              <a:rect l="l" t="t" r="r" b="b"/>
              <a:pathLst>
                <a:path w="2032000" h="1945004">
                  <a:moveTo>
                    <a:pt x="0" y="194437"/>
                  </a:moveTo>
                  <a:lnTo>
                    <a:pt x="5138" y="149876"/>
                  </a:lnTo>
                  <a:lnTo>
                    <a:pt x="19774" y="108958"/>
                  </a:lnTo>
                  <a:lnTo>
                    <a:pt x="42737" y="72855"/>
                  </a:lnTo>
                  <a:lnTo>
                    <a:pt x="72855" y="42737"/>
                  </a:lnTo>
                  <a:lnTo>
                    <a:pt x="108958" y="19774"/>
                  </a:lnTo>
                  <a:lnTo>
                    <a:pt x="149876" y="5138"/>
                  </a:lnTo>
                  <a:lnTo>
                    <a:pt x="194437" y="0"/>
                  </a:lnTo>
                  <a:lnTo>
                    <a:pt x="1837054" y="0"/>
                  </a:lnTo>
                  <a:lnTo>
                    <a:pt x="1881615" y="5138"/>
                  </a:lnTo>
                  <a:lnTo>
                    <a:pt x="1922533" y="19774"/>
                  </a:lnTo>
                  <a:lnTo>
                    <a:pt x="1958636" y="42737"/>
                  </a:lnTo>
                  <a:lnTo>
                    <a:pt x="1988754" y="72855"/>
                  </a:lnTo>
                  <a:lnTo>
                    <a:pt x="2011717" y="108958"/>
                  </a:lnTo>
                  <a:lnTo>
                    <a:pt x="2026353" y="149876"/>
                  </a:lnTo>
                  <a:lnTo>
                    <a:pt x="2031491" y="194437"/>
                  </a:lnTo>
                  <a:lnTo>
                    <a:pt x="2031491" y="1750186"/>
                  </a:lnTo>
                  <a:lnTo>
                    <a:pt x="2026353" y="1794747"/>
                  </a:lnTo>
                  <a:lnTo>
                    <a:pt x="2011717" y="1835665"/>
                  </a:lnTo>
                  <a:lnTo>
                    <a:pt x="1988754" y="1871768"/>
                  </a:lnTo>
                  <a:lnTo>
                    <a:pt x="1958636" y="1901886"/>
                  </a:lnTo>
                  <a:lnTo>
                    <a:pt x="1922533" y="1924849"/>
                  </a:lnTo>
                  <a:lnTo>
                    <a:pt x="1881615" y="1939485"/>
                  </a:lnTo>
                  <a:lnTo>
                    <a:pt x="1837054" y="1944623"/>
                  </a:lnTo>
                  <a:lnTo>
                    <a:pt x="194437" y="1944623"/>
                  </a:lnTo>
                  <a:lnTo>
                    <a:pt x="149876" y="1939485"/>
                  </a:lnTo>
                  <a:lnTo>
                    <a:pt x="108958" y="1924849"/>
                  </a:lnTo>
                  <a:lnTo>
                    <a:pt x="72855" y="1901886"/>
                  </a:lnTo>
                  <a:lnTo>
                    <a:pt x="42737" y="1871768"/>
                  </a:lnTo>
                  <a:lnTo>
                    <a:pt x="19774" y="1835665"/>
                  </a:lnTo>
                  <a:lnTo>
                    <a:pt x="5138" y="1794747"/>
                  </a:lnTo>
                  <a:lnTo>
                    <a:pt x="0" y="1750186"/>
                  </a:lnTo>
                  <a:lnTo>
                    <a:pt x="0" y="19443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6353" y="477138"/>
            <a:ext cx="585444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0" dirty="0"/>
              <a:t>Process</a:t>
            </a:r>
            <a:r>
              <a:rPr spc="-180" dirty="0"/>
              <a:t> </a:t>
            </a:r>
            <a:r>
              <a:rPr spc="-80" dirty="0"/>
              <a:t>Design</a:t>
            </a:r>
            <a:r>
              <a:rPr lang="en-GB" spc="-80" dirty="0"/>
              <a:t> Part 2</a:t>
            </a:r>
            <a:endParaRPr spc="-8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178052"/>
            <a:ext cx="8736330" cy="4696206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13453" y="1285494"/>
            <a:ext cx="5926455" cy="287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Ask</a:t>
            </a:r>
            <a:r>
              <a:rPr sz="2600" spc="-9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Yourself</a:t>
            </a:r>
            <a:r>
              <a:rPr sz="2600" spc="-8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2600" spc="-9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33399"/>
                </a:solidFill>
                <a:latin typeface="Tahoma"/>
                <a:cs typeface="Tahoma"/>
              </a:rPr>
              <a:t>Few</a:t>
            </a:r>
            <a:r>
              <a:rPr sz="2600" spc="-8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33399"/>
                </a:solidFill>
                <a:latin typeface="Tahoma"/>
                <a:cs typeface="Tahoma"/>
              </a:rPr>
              <a:t>Questions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2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How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would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design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treatment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from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scratch?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8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everything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that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here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necessary?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there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anything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here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that</a:t>
            </a:r>
            <a:r>
              <a:rPr sz="18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isn’t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needed?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29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8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it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dealing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with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all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quality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issues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13453" y="4222750"/>
            <a:ext cx="3698875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165" indent="-627380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812165" algn="l"/>
              </a:tabLst>
            </a:pP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Regulated</a:t>
            </a:r>
            <a:r>
              <a:rPr sz="12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2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99"/>
                </a:solidFill>
                <a:latin typeface="Tahoma"/>
                <a:cs typeface="Tahoma"/>
              </a:rPr>
              <a:t>unregulated</a:t>
            </a:r>
            <a:r>
              <a:rPr sz="12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99"/>
                </a:solidFill>
                <a:latin typeface="Tahoma"/>
                <a:cs typeface="Tahoma"/>
              </a:rPr>
              <a:t>(Crypto)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70"/>
              </a:spcBef>
            </a:pPr>
            <a:endParaRPr sz="12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What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could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go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wrong?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Where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does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go?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3851" y="2561844"/>
            <a:ext cx="2171700" cy="2100580"/>
            <a:chOff x="1863851" y="2561844"/>
            <a:chExt cx="2171700" cy="21005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6805" y="2574798"/>
              <a:ext cx="2145792" cy="20741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76805" y="2574798"/>
              <a:ext cx="2146300" cy="2074545"/>
            </a:xfrm>
            <a:custGeom>
              <a:avLst/>
              <a:gdLst/>
              <a:ahLst/>
              <a:cxnLst/>
              <a:rect l="l" t="t" r="r" b="b"/>
              <a:pathLst>
                <a:path w="2146300" h="2074545">
                  <a:moveTo>
                    <a:pt x="0" y="207390"/>
                  </a:moveTo>
                  <a:lnTo>
                    <a:pt x="5476" y="159833"/>
                  </a:lnTo>
                  <a:lnTo>
                    <a:pt x="21076" y="116179"/>
                  </a:lnTo>
                  <a:lnTo>
                    <a:pt x="45556" y="77672"/>
                  </a:lnTo>
                  <a:lnTo>
                    <a:pt x="77672" y="45556"/>
                  </a:lnTo>
                  <a:lnTo>
                    <a:pt x="116179" y="21076"/>
                  </a:lnTo>
                  <a:lnTo>
                    <a:pt x="159833" y="5476"/>
                  </a:lnTo>
                  <a:lnTo>
                    <a:pt x="207391" y="0"/>
                  </a:lnTo>
                  <a:lnTo>
                    <a:pt x="1938401" y="0"/>
                  </a:lnTo>
                  <a:lnTo>
                    <a:pt x="1985958" y="5476"/>
                  </a:lnTo>
                  <a:lnTo>
                    <a:pt x="2029612" y="21076"/>
                  </a:lnTo>
                  <a:lnTo>
                    <a:pt x="2068119" y="45556"/>
                  </a:lnTo>
                  <a:lnTo>
                    <a:pt x="2100235" y="77672"/>
                  </a:lnTo>
                  <a:lnTo>
                    <a:pt x="2124715" y="116179"/>
                  </a:lnTo>
                  <a:lnTo>
                    <a:pt x="2140315" y="159833"/>
                  </a:lnTo>
                  <a:lnTo>
                    <a:pt x="2145792" y="207390"/>
                  </a:lnTo>
                  <a:lnTo>
                    <a:pt x="2145792" y="1866772"/>
                  </a:lnTo>
                  <a:lnTo>
                    <a:pt x="2140315" y="1914330"/>
                  </a:lnTo>
                  <a:lnTo>
                    <a:pt x="2124715" y="1957984"/>
                  </a:lnTo>
                  <a:lnTo>
                    <a:pt x="2100235" y="1996491"/>
                  </a:lnTo>
                  <a:lnTo>
                    <a:pt x="2068119" y="2028607"/>
                  </a:lnTo>
                  <a:lnTo>
                    <a:pt x="2029612" y="2053087"/>
                  </a:lnTo>
                  <a:lnTo>
                    <a:pt x="1985958" y="2068687"/>
                  </a:lnTo>
                  <a:lnTo>
                    <a:pt x="1938401" y="2074164"/>
                  </a:lnTo>
                  <a:lnTo>
                    <a:pt x="207391" y="2074164"/>
                  </a:lnTo>
                  <a:lnTo>
                    <a:pt x="159833" y="2068687"/>
                  </a:lnTo>
                  <a:lnTo>
                    <a:pt x="116179" y="2053087"/>
                  </a:lnTo>
                  <a:lnTo>
                    <a:pt x="77672" y="2028607"/>
                  </a:lnTo>
                  <a:lnTo>
                    <a:pt x="45556" y="1996491"/>
                  </a:lnTo>
                  <a:lnTo>
                    <a:pt x="21076" y="1957984"/>
                  </a:lnTo>
                  <a:lnTo>
                    <a:pt x="5476" y="1914330"/>
                  </a:lnTo>
                  <a:lnTo>
                    <a:pt x="0" y="1866772"/>
                  </a:lnTo>
                  <a:lnTo>
                    <a:pt x="0" y="20739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2909" y="477138"/>
            <a:ext cx="37274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9" dirty="0"/>
              <a:t>Capacity</a:t>
            </a:r>
            <a:r>
              <a:rPr spc="-120" dirty="0"/>
              <a:t> </a:t>
            </a:r>
            <a:r>
              <a:rPr spc="-375" dirty="0"/>
              <a:t>&amp;</a:t>
            </a:r>
            <a:r>
              <a:rPr spc="-75" dirty="0"/>
              <a:t> </a:t>
            </a:r>
            <a:r>
              <a:rPr spc="-125" dirty="0"/>
              <a:t>Flow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92936"/>
            <a:ext cx="8736330" cy="405460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48429" y="1745106"/>
            <a:ext cx="6238875" cy="3368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What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max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flow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through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process?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flow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measured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anywhere?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Some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are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sized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for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certain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flow</a:t>
            </a:r>
            <a:endParaRPr sz="1600">
              <a:latin typeface="Tahoma"/>
              <a:cs typeface="Tahoma"/>
            </a:endParaRPr>
          </a:p>
          <a:p>
            <a:pPr marL="240665" lvl="1" indent="-113664">
              <a:lnSpc>
                <a:spcPct val="100000"/>
              </a:lnSpc>
              <a:spcBef>
                <a:spcPts val="150"/>
              </a:spcBef>
              <a:buChar char="•"/>
              <a:tabLst>
                <a:tab pos="240665" algn="l"/>
              </a:tabLst>
            </a:pPr>
            <a:r>
              <a:rPr sz="1200" spc="-25" dirty="0">
                <a:solidFill>
                  <a:srgbClr val="333399"/>
                </a:solidFill>
                <a:latin typeface="Tahoma"/>
                <a:cs typeface="Tahoma"/>
              </a:rPr>
              <a:t>UV</a:t>
            </a:r>
            <a:endParaRPr sz="1200">
              <a:latin typeface="Tahoma"/>
              <a:cs typeface="Tahoma"/>
            </a:endParaRPr>
          </a:p>
          <a:p>
            <a:pPr marL="240665" lvl="1" indent="-113664">
              <a:lnSpc>
                <a:spcPct val="100000"/>
              </a:lnSpc>
              <a:spcBef>
                <a:spcPts val="85"/>
              </a:spcBef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r>
              <a:rPr sz="12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99"/>
                </a:solidFill>
                <a:latin typeface="Tahoma"/>
                <a:cs typeface="Tahoma"/>
              </a:rPr>
              <a:t>filters</a:t>
            </a:r>
            <a:endParaRPr sz="1200">
              <a:latin typeface="Tahoma"/>
              <a:cs typeface="Tahoma"/>
            </a:endParaRPr>
          </a:p>
          <a:p>
            <a:pPr marL="240665" lvl="1" indent="-113664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2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there</a:t>
            </a:r>
            <a:r>
              <a:rPr sz="12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flow</a:t>
            </a:r>
            <a:r>
              <a:rPr sz="12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“pinch</a:t>
            </a:r>
            <a:r>
              <a:rPr sz="12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99"/>
                </a:solidFill>
                <a:latin typeface="Tahoma"/>
                <a:cs typeface="Tahoma"/>
              </a:rPr>
              <a:t>point”?</a:t>
            </a:r>
            <a:endParaRPr sz="12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615"/>
              </a:spcBef>
              <a:buFont typeface="Tahoma"/>
              <a:buChar char="•"/>
            </a:pPr>
            <a:endParaRPr sz="120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How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variable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flow?</a:t>
            </a:r>
            <a:endParaRPr sz="16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10"/>
              </a:spcBef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Can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cope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with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that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(chemical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dosing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needs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adjust)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204"/>
              </a:spcBef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reliant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on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blending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out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contaminants?</a:t>
            </a:r>
            <a:endParaRPr sz="1600">
              <a:latin typeface="Tahoma"/>
              <a:cs typeface="Tahoma"/>
            </a:endParaRPr>
          </a:p>
          <a:p>
            <a:pPr marL="240665" lvl="1" indent="-113664">
              <a:lnSpc>
                <a:spcPct val="100000"/>
              </a:lnSpc>
              <a:spcBef>
                <a:spcPts val="145"/>
              </a:spcBef>
              <a:buChar char="•"/>
              <a:tabLst>
                <a:tab pos="240665" algn="l"/>
              </a:tabLst>
            </a:pP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This</a:t>
            </a:r>
            <a:r>
              <a:rPr sz="12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needs</a:t>
            </a:r>
            <a:r>
              <a:rPr sz="12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2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2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controlled</a:t>
            </a:r>
            <a:r>
              <a:rPr sz="12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2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99"/>
                </a:solidFill>
                <a:latin typeface="Tahoma"/>
                <a:cs typeface="Tahoma"/>
              </a:rPr>
              <a:t>monitored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0720" y="2638044"/>
            <a:ext cx="1897380" cy="1524000"/>
            <a:chOff x="1950720" y="2638044"/>
            <a:chExt cx="1897380" cy="1524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3674" y="2650998"/>
              <a:ext cx="1871472" cy="14980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63674" y="2650998"/>
              <a:ext cx="1871980" cy="1498600"/>
            </a:xfrm>
            <a:custGeom>
              <a:avLst/>
              <a:gdLst/>
              <a:ahLst/>
              <a:cxnLst/>
              <a:rect l="l" t="t" r="r" b="b"/>
              <a:pathLst>
                <a:path w="1871979" h="1498600">
                  <a:moveTo>
                    <a:pt x="0" y="149860"/>
                  </a:moveTo>
                  <a:lnTo>
                    <a:pt x="7636" y="102477"/>
                  </a:lnTo>
                  <a:lnTo>
                    <a:pt x="28903" y="61337"/>
                  </a:lnTo>
                  <a:lnTo>
                    <a:pt x="61337" y="28903"/>
                  </a:lnTo>
                  <a:lnTo>
                    <a:pt x="102477" y="7636"/>
                  </a:lnTo>
                  <a:lnTo>
                    <a:pt x="149859" y="0"/>
                  </a:lnTo>
                  <a:lnTo>
                    <a:pt x="1721612" y="0"/>
                  </a:lnTo>
                  <a:lnTo>
                    <a:pt x="1768994" y="7636"/>
                  </a:lnTo>
                  <a:lnTo>
                    <a:pt x="1810134" y="28903"/>
                  </a:lnTo>
                  <a:lnTo>
                    <a:pt x="1842568" y="61337"/>
                  </a:lnTo>
                  <a:lnTo>
                    <a:pt x="1863835" y="102477"/>
                  </a:lnTo>
                  <a:lnTo>
                    <a:pt x="1871472" y="149860"/>
                  </a:lnTo>
                  <a:lnTo>
                    <a:pt x="1871472" y="1348232"/>
                  </a:lnTo>
                  <a:lnTo>
                    <a:pt x="1863835" y="1395614"/>
                  </a:lnTo>
                  <a:lnTo>
                    <a:pt x="1842568" y="1436754"/>
                  </a:lnTo>
                  <a:lnTo>
                    <a:pt x="1810134" y="1469188"/>
                  </a:lnTo>
                  <a:lnTo>
                    <a:pt x="1768994" y="1490455"/>
                  </a:lnTo>
                  <a:lnTo>
                    <a:pt x="1721612" y="1498091"/>
                  </a:lnTo>
                  <a:lnTo>
                    <a:pt x="149859" y="1498091"/>
                  </a:lnTo>
                  <a:lnTo>
                    <a:pt x="102477" y="1490455"/>
                  </a:lnTo>
                  <a:lnTo>
                    <a:pt x="61337" y="1469188"/>
                  </a:lnTo>
                  <a:lnTo>
                    <a:pt x="28903" y="1436754"/>
                  </a:lnTo>
                  <a:lnTo>
                    <a:pt x="7636" y="1395614"/>
                  </a:lnTo>
                  <a:lnTo>
                    <a:pt x="0" y="1348232"/>
                  </a:lnTo>
                  <a:lnTo>
                    <a:pt x="0" y="14986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5767" y="477138"/>
            <a:ext cx="16808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0" dirty="0"/>
              <a:t>Quality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21307"/>
            <a:ext cx="8736330" cy="399364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7358" y="2081530"/>
            <a:ext cx="5702300" cy="2708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Char char="•"/>
              <a:tabLst>
                <a:tab pos="185420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How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it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being</a:t>
            </a:r>
            <a:r>
              <a:rPr sz="17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monitored?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333399"/>
              </a:buClr>
              <a:buFont typeface="Tahoma"/>
              <a:buChar char="•"/>
            </a:pPr>
            <a:endParaRPr sz="1700">
              <a:latin typeface="Tahoma"/>
              <a:cs typeface="Tahoma"/>
            </a:endParaRPr>
          </a:p>
          <a:p>
            <a:pPr marL="185420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How</a:t>
            </a:r>
            <a:r>
              <a:rPr sz="17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does</a:t>
            </a:r>
            <a:r>
              <a:rPr sz="17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it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change</a:t>
            </a:r>
            <a:r>
              <a:rPr sz="17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over</a:t>
            </a:r>
            <a:r>
              <a:rPr sz="17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time?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4"/>
              </a:spcBef>
              <a:buClr>
                <a:srgbClr val="333399"/>
              </a:buClr>
              <a:buFont typeface="Tahoma"/>
              <a:buChar char="•"/>
            </a:pPr>
            <a:endParaRPr sz="1700">
              <a:latin typeface="Tahoma"/>
              <a:cs typeface="Tahoma"/>
            </a:endParaRPr>
          </a:p>
          <a:p>
            <a:pPr marL="184785" marR="5080" indent="-172720">
              <a:lnSpc>
                <a:spcPts val="185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Some</a:t>
            </a:r>
            <a:r>
              <a:rPr sz="17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processes</a:t>
            </a:r>
            <a:r>
              <a:rPr sz="17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r>
              <a:rPr sz="17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stable</a:t>
            </a:r>
            <a:r>
              <a:rPr sz="17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quality;</a:t>
            </a:r>
            <a:r>
              <a:rPr sz="17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others</a:t>
            </a:r>
            <a:r>
              <a:rPr sz="17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will</a:t>
            </a:r>
            <a:r>
              <a:rPr sz="17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only</a:t>
            </a:r>
            <a:r>
              <a:rPr sz="17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20" dirty="0">
                <a:solidFill>
                  <a:srgbClr val="333399"/>
                </a:solidFill>
                <a:latin typeface="Tahoma"/>
                <a:cs typeface="Tahoma"/>
              </a:rPr>
              <a:t>work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within</a:t>
            </a:r>
            <a:r>
              <a:rPr sz="17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certain</a:t>
            </a:r>
            <a:r>
              <a:rPr sz="17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parameters</a:t>
            </a:r>
            <a:endParaRPr sz="1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0"/>
              </a:spcBef>
              <a:buClr>
                <a:srgbClr val="333399"/>
              </a:buClr>
              <a:buFont typeface="Tahoma"/>
              <a:buChar char="•"/>
            </a:pPr>
            <a:endParaRPr sz="1700">
              <a:latin typeface="Tahoma"/>
              <a:cs typeface="Tahoma"/>
            </a:endParaRPr>
          </a:p>
          <a:p>
            <a:pPr marL="185420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Some</a:t>
            </a:r>
            <a:r>
              <a:rPr sz="17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parameters</a:t>
            </a:r>
            <a:r>
              <a:rPr sz="17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17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7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need</a:t>
            </a:r>
            <a:r>
              <a:rPr sz="17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regular</a:t>
            </a:r>
            <a:r>
              <a:rPr sz="17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checks</a:t>
            </a:r>
            <a:endParaRPr sz="1700">
              <a:latin typeface="Tahoma"/>
              <a:cs typeface="Tahoma"/>
            </a:endParaRPr>
          </a:p>
          <a:p>
            <a:pPr marL="355600" lvl="1" indent="-170815">
              <a:lnSpc>
                <a:spcPct val="100000"/>
              </a:lnSpc>
              <a:spcBef>
                <a:spcPts val="120"/>
              </a:spcBef>
              <a:buChar char="•"/>
              <a:tabLst>
                <a:tab pos="355600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r>
              <a:rPr sz="17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dosing</a:t>
            </a:r>
            <a:endParaRPr sz="1700">
              <a:latin typeface="Tahoma"/>
              <a:cs typeface="Tahoma"/>
            </a:endParaRPr>
          </a:p>
          <a:p>
            <a:pPr marL="356235" lvl="1" indent="-171450">
              <a:lnSpc>
                <a:spcPct val="100000"/>
              </a:lnSpc>
              <a:spcBef>
                <a:spcPts val="110"/>
              </a:spcBef>
              <a:buChar char="•"/>
              <a:tabLst>
                <a:tab pos="356235" algn="l"/>
              </a:tabLst>
            </a:pPr>
            <a:r>
              <a:rPr sz="170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r>
              <a:rPr sz="17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333399"/>
                </a:solidFill>
                <a:latin typeface="Tahoma"/>
                <a:cs typeface="Tahoma"/>
              </a:rPr>
              <a:t>filters</a:t>
            </a:r>
            <a:endParaRPr sz="17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14144" y="2525267"/>
            <a:ext cx="2042160" cy="1548765"/>
            <a:chOff x="1914144" y="2525267"/>
            <a:chExt cx="2042160" cy="15487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7098" y="2538221"/>
              <a:ext cx="2016252" cy="15224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7098" y="2538221"/>
              <a:ext cx="2016760" cy="1522730"/>
            </a:xfrm>
            <a:custGeom>
              <a:avLst/>
              <a:gdLst/>
              <a:ahLst/>
              <a:cxnLst/>
              <a:rect l="l" t="t" r="r" b="b"/>
              <a:pathLst>
                <a:path w="2016760" h="1522729">
                  <a:moveTo>
                    <a:pt x="0" y="152273"/>
                  </a:moveTo>
                  <a:lnTo>
                    <a:pt x="7765" y="104152"/>
                  </a:lnTo>
                  <a:lnTo>
                    <a:pt x="29386" y="62352"/>
                  </a:lnTo>
                  <a:lnTo>
                    <a:pt x="62352" y="29386"/>
                  </a:lnTo>
                  <a:lnTo>
                    <a:pt x="104152" y="7765"/>
                  </a:lnTo>
                  <a:lnTo>
                    <a:pt x="152272" y="0"/>
                  </a:lnTo>
                  <a:lnTo>
                    <a:pt x="1863978" y="0"/>
                  </a:lnTo>
                  <a:lnTo>
                    <a:pt x="1912099" y="7765"/>
                  </a:lnTo>
                  <a:lnTo>
                    <a:pt x="1953899" y="29386"/>
                  </a:lnTo>
                  <a:lnTo>
                    <a:pt x="1986865" y="62352"/>
                  </a:lnTo>
                  <a:lnTo>
                    <a:pt x="2008486" y="104152"/>
                  </a:lnTo>
                  <a:lnTo>
                    <a:pt x="2016252" y="152273"/>
                  </a:lnTo>
                  <a:lnTo>
                    <a:pt x="2016252" y="1370202"/>
                  </a:lnTo>
                  <a:lnTo>
                    <a:pt x="2008486" y="1418323"/>
                  </a:lnTo>
                  <a:lnTo>
                    <a:pt x="1986865" y="1460123"/>
                  </a:lnTo>
                  <a:lnTo>
                    <a:pt x="1953899" y="1493089"/>
                  </a:lnTo>
                  <a:lnTo>
                    <a:pt x="1912099" y="1514710"/>
                  </a:lnTo>
                  <a:lnTo>
                    <a:pt x="1863978" y="1522476"/>
                  </a:lnTo>
                  <a:lnTo>
                    <a:pt x="152272" y="1522476"/>
                  </a:lnTo>
                  <a:lnTo>
                    <a:pt x="104152" y="1514710"/>
                  </a:lnTo>
                  <a:lnTo>
                    <a:pt x="62352" y="1493089"/>
                  </a:lnTo>
                  <a:lnTo>
                    <a:pt x="29386" y="1460123"/>
                  </a:lnTo>
                  <a:lnTo>
                    <a:pt x="7765" y="1418323"/>
                  </a:lnTo>
                  <a:lnTo>
                    <a:pt x="0" y="1370202"/>
                  </a:lnTo>
                  <a:lnTo>
                    <a:pt x="0" y="15227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357430"/>
            <a:ext cx="5958840" cy="696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8365">
              <a:lnSpc>
                <a:spcPct val="100000"/>
              </a:lnSpc>
              <a:spcBef>
                <a:spcPts val="105"/>
              </a:spcBef>
            </a:pPr>
            <a:r>
              <a:rPr spc="-270" dirty="0"/>
              <a:t>Installation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21307"/>
            <a:ext cx="8736330" cy="399364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3675" y="2044064"/>
            <a:ext cx="4959350" cy="2845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Stuff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only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works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when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it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is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fitted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 correctly……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Follow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-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does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it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look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logical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you?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Competent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installer?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16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line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with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manufacturers’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specifications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16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guidance?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0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Should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be</a:t>
            </a:r>
            <a:r>
              <a:rPr sz="16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installed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with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maintenance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16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33399"/>
                </a:solidFill>
                <a:latin typeface="Tahoma"/>
                <a:cs typeface="Tahoma"/>
              </a:rPr>
              <a:t>mind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Pitfalls</a:t>
            </a:r>
            <a:r>
              <a:rPr sz="1600" spc="-1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–</a:t>
            </a:r>
            <a:r>
              <a:rPr sz="16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Bypasses,</a:t>
            </a:r>
            <a:r>
              <a:rPr sz="16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33399"/>
                </a:solidFill>
                <a:latin typeface="Tahoma"/>
                <a:cs typeface="Tahoma"/>
              </a:rPr>
              <a:t>Short-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circuiting,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Contamination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8" y="2506979"/>
            <a:ext cx="2042160" cy="1583690"/>
            <a:chOff x="1908048" y="2506979"/>
            <a:chExt cx="2042160" cy="15836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1002" y="2519933"/>
              <a:ext cx="2016252" cy="15575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1002" y="2519933"/>
              <a:ext cx="2016760" cy="1557655"/>
            </a:xfrm>
            <a:custGeom>
              <a:avLst/>
              <a:gdLst/>
              <a:ahLst/>
              <a:cxnLst/>
              <a:rect l="l" t="t" r="r" b="b"/>
              <a:pathLst>
                <a:path w="2016760" h="1557654">
                  <a:moveTo>
                    <a:pt x="0" y="155701"/>
                  </a:moveTo>
                  <a:lnTo>
                    <a:pt x="7939" y="106493"/>
                  </a:lnTo>
                  <a:lnTo>
                    <a:pt x="30045" y="63751"/>
                  </a:lnTo>
                  <a:lnTo>
                    <a:pt x="63751" y="30045"/>
                  </a:lnTo>
                  <a:lnTo>
                    <a:pt x="106493" y="7939"/>
                  </a:lnTo>
                  <a:lnTo>
                    <a:pt x="155702" y="0"/>
                  </a:lnTo>
                  <a:lnTo>
                    <a:pt x="1860550" y="0"/>
                  </a:lnTo>
                  <a:lnTo>
                    <a:pt x="1909758" y="7939"/>
                  </a:lnTo>
                  <a:lnTo>
                    <a:pt x="1952500" y="30045"/>
                  </a:lnTo>
                  <a:lnTo>
                    <a:pt x="1986206" y="63751"/>
                  </a:lnTo>
                  <a:lnTo>
                    <a:pt x="2008312" y="106493"/>
                  </a:lnTo>
                  <a:lnTo>
                    <a:pt x="2016252" y="155701"/>
                  </a:lnTo>
                  <a:lnTo>
                    <a:pt x="2016252" y="1401826"/>
                  </a:lnTo>
                  <a:lnTo>
                    <a:pt x="2008312" y="1451034"/>
                  </a:lnTo>
                  <a:lnTo>
                    <a:pt x="1986206" y="1493776"/>
                  </a:lnTo>
                  <a:lnTo>
                    <a:pt x="1952500" y="1527482"/>
                  </a:lnTo>
                  <a:lnTo>
                    <a:pt x="1909758" y="1549588"/>
                  </a:lnTo>
                  <a:lnTo>
                    <a:pt x="1860550" y="1557527"/>
                  </a:lnTo>
                  <a:lnTo>
                    <a:pt x="155702" y="1557527"/>
                  </a:lnTo>
                  <a:lnTo>
                    <a:pt x="106493" y="1549588"/>
                  </a:lnTo>
                  <a:lnTo>
                    <a:pt x="63751" y="1527482"/>
                  </a:lnTo>
                  <a:lnTo>
                    <a:pt x="30045" y="1493776"/>
                  </a:lnTo>
                  <a:lnTo>
                    <a:pt x="7939" y="1451034"/>
                  </a:lnTo>
                  <a:lnTo>
                    <a:pt x="0" y="1401826"/>
                  </a:lnTo>
                  <a:lnTo>
                    <a:pt x="0" y="15570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5695" y="478282"/>
            <a:ext cx="24650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0" dirty="0"/>
              <a:t>P</a:t>
            </a:r>
            <a:r>
              <a:rPr spc="-60" dirty="0"/>
              <a:t>r</a:t>
            </a:r>
            <a:r>
              <a:rPr spc="-75" dirty="0"/>
              <a:t>o</a:t>
            </a:r>
            <a:r>
              <a:rPr spc="-70" dirty="0"/>
              <a:t>b</a:t>
            </a:r>
            <a:r>
              <a:rPr spc="-75" dirty="0"/>
              <a:t>l</a:t>
            </a:r>
            <a:r>
              <a:rPr spc="-65" dirty="0"/>
              <a:t>e</a:t>
            </a:r>
            <a:r>
              <a:rPr spc="-70" dirty="0"/>
              <a:t>ms</a:t>
            </a:r>
            <a:r>
              <a:rPr dirty="0"/>
              <a:t>?</a:t>
            </a:r>
          </a:p>
        </p:txBody>
      </p:sp>
      <p:grpSp>
        <p:nvGrpSpPr>
          <p:cNvPr id="3" name="object 3" descr="Lady looking shocked at her laptop"/>
          <p:cNvGrpSpPr/>
          <p:nvPr/>
        </p:nvGrpSpPr>
        <p:grpSpPr>
          <a:xfrm>
            <a:off x="1647438" y="1238908"/>
            <a:ext cx="8709025" cy="2081530"/>
            <a:chOff x="1647438" y="1238908"/>
            <a:chExt cx="8709025" cy="2081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7438" y="1238908"/>
              <a:ext cx="8708909" cy="20813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7943" y="1425066"/>
              <a:ext cx="1818132" cy="17068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5187" y="1452498"/>
              <a:ext cx="1728215" cy="16169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85187" y="1452498"/>
              <a:ext cx="1728470" cy="1617345"/>
            </a:xfrm>
            <a:custGeom>
              <a:avLst/>
              <a:gdLst/>
              <a:ahLst/>
              <a:cxnLst/>
              <a:rect l="l" t="t" r="r" b="b"/>
              <a:pathLst>
                <a:path w="1728470" h="1617345">
                  <a:moveTo>
                    <a:pt x="0" y="161671"/>
                  </a:moveTo>
                  <a:lnTo>
                    <a:pt x="5714" y="118745"/>
                  </a:lnTo>
                  <a:lnTo>
                    <a:pt x="22098" y="80010"/>
                  </a:lnTo>
                  <a:lnTo>
                    <a:pt x="47370" y="47371"/>
                  </a:lnTo>
                  <a:lnTo>
                    <a:pt x="80137" y="22098"/>
                  </a:lnTo>
                  <a:lnTo>
                    <a:pt x="118744" y="5714"/>
                  </a:lnTo>
                  <a:lnTo>
                    <a:pt x="161670" y="0"/>
                  </a:lnTo>
                  <a:lnTo>
                    <a:pt x="1566545" y="0"/>
                  </a:lnTo>
                  <a:lnTo>
                    <a:pt x="1609471" y="5714"/>
                  </a:lnTo>
                  <a:lnTo>
                    <a:pt x="1648078" y="22098"/>
                  </a:lnTo>
                  <a:lnTo>
                    <a:pt x="1680845" y="47371"/>
                  </a:lnTo>
                  <a:lnTo>
                    <a:pt x="1706117" y="80010"/>
                  </a:lnTo>
                  <a:lnTo>
                    <a:pt x="1722501" y="118745"/>
                  </a:lnTo>
                  <a:lnTo>
                    <a:pt x="1728215" y="161671"/>
                  </a:lnTo>
                  <a:lnTo>
                    <a:pt x="1728215" y="1455292"/>
                  </a:lnTo>
                  <a:lnTo>
                    <a:pt x="1722501" y="1498218"/>
                  </a:lnTo>
                  <a:lnTo>
                    <a:pt x="1706117" y="1536827"/>
                  </a:lnTo>
                  <a:lnTo>
                    <a:pt x="1680845" y="1569592"/>
                  </a:lnTo>
                  <a:lnTo>
                    <a:pt x="1648078" y="1594865"/>
                  </a:lnTo>
                  <a:lnTo>
                    <a:pt x="1609471" y="1611249"/>
                  </a:lnTo>
                  <a:lnTo>
                    <a:pt x="1566545" y="1616964"/>
                  </a:lnTo>
                  <a:lnTo>
                    <a:pt x="161670" y="1616964"/>
                  </a:lnTo>
                  <a:lnTo>
                    <a:pt x="118744" y="1611249"/>
                  </a:lnTo>
                  <a:lnTo>
                    <a:pt x="80137" y="1594865"/>
                  </a:lnTo>
                  <a:lnTo>
                    <a:pt x="47370" y="1569592"/>
                  </a:lnTo>
                  <a:lnTo>
                    <a:pt x="22098" y="1536827"/>
                  </a:lnTo>
                  <a:lnTo>
                    <a:pt x="5714" y="1498218"/>
                  </a:lnTo>
                  <a:lnTo>
                    <a:pt x="0" y="1455292"/>
                  </a:lnTo>
                  <a:lnTo>
                    <a:pt x="0" y="16167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 descr="Man screaming at laptop"/>
          <p:cNvGrpSpPr/>
          <p:nvPr/>
        </p:nvGrpSpPr>
        <p:grpSpPr>
          <a:xfrm>
            <a:off x="1647438" y="3393588"/>
            <a:ext cx="8709025" cy="2081530"/>
            <a:chOff x="1647438" y="3393588"/>
            <a:chExt cx="8709025" cy="20815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7438" y="3393588"/>
              <a:ext cx="8708909" cy="20811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7943" y="3579621"/>
              <a:ext cx="1818132" cy="1706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187" y="3607053"/>
              <a:ext cx="1728215" cy="16169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85187" y="3607053"/>
              <a:ext cx="1728470" cy="1617345"/>
            </a:xfrm>
            <a:custGeom>
              <a:avLst/>
              <a:gdLst/>
              <a:ahLst/>
              <a:cxnLst/>
              <a:rect l="l" t="t" r="r" b="b"/>
              <a:pathLst>
                <a:path w="1728470" h="1617345">
                  <a:moveTo>
                    <a:pt x="0" y="161671"/>
                  </a:moveTo>
                  <a:lnTo>
                    <a:pt x="5714" y="118745"/>
                  </a:lnTo>
                  <a:lnTo>
                    <a:pt x="22098" y="80010"/>
                  </a:lnTo>
                  <a:lnTo>
                    <a:pt x="47370" y="47371"/>
                  </a:lnTo>
                  <a:lnTo>
                    <a:pt x="80137" y="22098"/>
                  </a:lnTo>
                  <a:lnTo>
                    <a:pt x="118744" y="5715"/>
                  </a:lnTo>
                  <a:lnTo>
                    <a:pt x="161670" y="0"/>
                  </a:lnTo>
                  <a:lnTo>
                    <a:pt x="1566545" y="0"/>
                  </a:lnTo>
                  <a:lnTo>
                    <a:pt x="1609471" y="5715"/>
                  </a:lnTo>
                  <a:lnTo>
                    <a:pt x="1648078" y="22098"/>
                  </a:lnTo>
                  <a:lnTo>
                    <a:pt x="1680845" y="47371"/>
                  </a:lnTo>
                  <a:lnTo>
                    <a:pt x="1706117" y="80010"/>
                  </a:lnTo>
                  <a:lnTo>
                    <a:pt x="1722501" y="118745"/>
                  </a:lnTo>
                  <a:lnTo>
                    <a:pt x="1728215" y="161671"/>
                  </a:lnTo>
                  <a:lnTo>
                    <a:pt x="1728215" y="1455293"/>
                  </a:lnTo>
                  <a:lnTo>
                    <a:pt x="1722501" y="1498219"/>
                  </a:lnTo>
                  <a:lnTo>
                    <a:pt x="1706117" y="1536827"/>
                  </a:lnTo>
                  <a:lnTo>
                    <a:pt x="1680845" y="1569593"/>
                  </a:lnTo>
                  <a:lnTo>
                    <a:pt x="1648078" y="1594866"/>
                  </a:lnTo>
                  <a:lnTo>
                    <a:pt x="1609471" y="1611122"/>
                  </a:lnTo>
                  <a:lnTo>
                    <a:pt x="1566545" y="1616964"/>
                  </a:lnTo>
                  <a:lnTo>
                    <a:pt x="161670" y="1616964"/>
                  </a:lnTo>
                  <a:lnTo>
                    <a:pt x="118744" y="1611122"/>
                  </a:lnTo>
                  <a:lnTo>
                    <a:pt x="80137" y="1594866"/>
                  </a:lnTo>
                  <a:lnTo>
                    <a:pt x="47370" y="1569593"/>
                  </a:lnTo>
                  <a:lnTo>
                    <a:pt x="22098" y="1536827"/>
                  </a:lnTo>
                  <a:lnTo>
                    <a:pt x="5714" y="1498219"/>
                  </a:lnTo>
                  <a:lnTo>
                    <a:pt x="0" y="1455293"/>
                  </a:lnTo>
                  <a:lnTo>
                    <a:pt x="0" y="16167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pc="-5" dirty="0"/>
              <a:t>Please</a:t>
            </a:r>
            <a:r>
              <a:rPr spc="-20" dirty="0"/>
              <a:t> </a:t>
            </a:r>
            <a:r>
              <a:rPr spc="-5" dirty="0"/>
              <a:t>try</a:t>
            </a:r>
            <a:r>
              <a:rPr spc="-25" dirty="0"/>
              <a:t> </a:t>
            </a:r>
            <a:r>
              <a:rPr dirty="0"/>
              <a:t>to</a:t>
            </a:r>
            <a:r>
              <a:rPr spc="-5" dirty="0"/>
              <a:t> email</a:t>
            </a:r>
            <a:r>
              <a:rPr spc="-15" dirty="0"/>
              <a:t> </a:t>
            </a:r>
            <a:r>
              <a:rPr spc="-5" dirty="0"/>
              <a:t>us</a:t>
            </a:r>
            <a:r>
              <a:rPr spc="-15" dirty="0"/>
              <a:t> </a:t>
            </a:r>
            <a:r>
              <a:rPr spc="-5" dirty="0"/>
              <a:t>in</a:t>
            </a:r>
            <a:r>
              <a:rPr spc="-15" dirty="0"/>
              <a:t> </a:t>
            </a:r>
            <a:r>
              <a:rPr spc="-5" dirty="0"/>
              <a:t>first</a:t>
            </a:r>
            <a:r>
              <a:rPr spc="5" dirty="0"/>
              <a:t> </a:t>
            </a:r>
            <a:r>
              <a:rPr spc="-15" dirty="0"/>
              <a:t>instance</a:t>
            </a:r>
          </a:p>
          <a:p>
            <a:pPr marL="241300" indent="-229235">
              <a:lnSpc>
                <a:spcPct val="100000"/>
              </a:lnSpc>
              <a:spcBef>
                <a:spcPts val="1015"/>
              </a:spcBef>
              <a:buChar char="•"/>
              <a:tabLst>
                <a:tab pos="241935" algn="l"/>
              </a:tabLst>
            </a:pPr>
            <a:r>
              <a:rPr sz="2300" spc="-5" dirty="0">
                <a:solidFill>
                  <a:srgbClr val="000000"/>
                </a:solidFill>
              </a:rPr>
              <a:t>Plan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ahead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–</a:t>
            </a:r>
            <a:r>
              <a:rPr sz="2300" spc="-1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what</a:t>
            </a:r>
            <a:r>
              <a:rPr sz="2300" spc="-3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are</a:t>
            </a:r>
            <a:r>
              <a:rPr sz="2300" spc="-1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you</a:t>
            </a:r>
            <a:r>
              <a:rPr sz="2300" spc="-3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going</a:t>
            </a:r>
            <a:r>
              <a:rPr sz="2300" spc="-35" dirty="0">
                <a:solidFill>
                  <a:srgbClr val="000000"/>
                </a:solidFill>
              </a:rPr>
              <a:t> </a:t>
            </a:r>
            <a:r>
              <a:rPr sz="2300" spc="-10" dirty="0">
                <a:solidFill>
                  <a:srgbClr val="000000"/>
                </a:solidFill>
              </a:rPr>
              <a:t>to need?</a:t>
            </a:r>
            <a:endParaRPr sz="2300"/>
          </a:p>
          <a:p>
            <a:pPr marL="240029" indent="-227965">
              <a:lnSpc>
                <a:spcPct val="100000"/>
              </a:lnSpc>
              <a:spcBef>
                <a:spcPts val="155"/>
              </a:spcBef>
              <a:buChar char="•"/>
              <a:tabLst>
                <a:tab pos="240665" algn="l"/>
              </a:tabLst>
            </a:pPr>
            <a:r>
              <a:rPr sz="2300" spc="-5" dirty="0">
                <a:solidFill>
                  <a:srgbClr val="000000"/>
                </a:solidFill>
              </a:rPr>
              <a:t>Email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200" spc="-5" dirty="0">
                <a:solidFill>
                  <a:srgbClr val="000000"/>
                </a:solidFill>
                <a:hlinkClick r:id="rId8"/>
              </a:rPr>
              <a:t>DWQR@gov.scot</a:t>
            </a:r>
            <a:endParaRPr sz="2200"/>
          </a:p>
          <a:p>
            <a:pPr marL="241300" indent="-229235">
              <a:lnSpc>
                <a:spcPct val="100000"/>
              </a:lnSpc>
              <a:spcBef>
                <a:spcPts val="165"/>
              </a:spcBef>
              <a:buChar char="•"/>
              <a:tabLst>
                <a:tab pos="241935" algn="l"/>
              </a:tabLst>
            </a:pPr>
            <a:r>
              <a:rPr sz="2300" dirty="0">
                <a:solidFill>
                  <a:srgbClr val="000000"/>
                </a:solidFill>
              </a:rPr>
              <a:t>We’ll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try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to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respond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within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a</a:t>
            </a:r>
            <a:r>
              <a:rPr sz="2300" spc="-1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few</a:t>
            </a:r>
            <a:r>
              <a:rPr sz="2300" spc="-15" dirty="0">
                <a:solidFill>
                  <a:srgbClr val="000000"/>
                </a:solidFill>
              </a:rPr>
              <a:t> </a:t>
            </a:r>
            <a:r>
              <a:rPr sz="2300" spc="-20" dirty="0">
                <a:solidFill>
                  <a:srgbClr val="000000"/>
                </a:solidFill>
              </a:rPr>
              <a:t>days</a:t>
            </a:r>
            <a:endParaRPr sz="2300"/>
          </a:p>
          <a:p>
            <a:pPr>
              <a:lnSpc>
                <a:spcPct val="100000"/>
              </a:lnSpc>
              <a:spcBef>
                <a:spcPts val="15"/>
              </a:spcBef>
              <a:buFont typeface="Tahoma"/>
              <a:buChar char="•"/>
            </a:pPr>
            <a:endParaRPr sz="3100"/>
          </a:p>
          <a:p>
            <a:pPr marL="12700">
              <a:lnSpc>
                <a:spcPct val="100000"/>
              </a:lnSpc>
            </a:pPr>
            <a:r>
              <a:rPr spc="-15" dirty="0"/>
              <a:t>Desperate?</a:t>
            </a:r>
          </a:p>
          <a:p>
            <a:pPr marL="241300" indent="-229235">
              <a:lnSpc>
                <a:spcPts val="2745"/>
              </a:lnSpc>
              <a:spcBef>
                <a:spcPts val="1010"/>
              </a:spcBef>
              <a:buChar char="•"/>
              <a:tabLst>
                <a:tab pos="241935" algn="l"/>
              </a:tabLst>
            </a:pPr>
            <a:r>
              <a:rPr sz="2300" dirty="0">
                <a:solidFill>
                  <a:srgbClr val="000000"/>
                </a:solidFill>
              </a:rPr>
              <a:t>Telephone</a:t>
            </a:r>
            <a:r>
              <a:rPr sz="2300" spc="-130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0131</a:t>
            </a:r>
            <a:r>
              <a:rPr sz="2300" spc="-12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244</a:t>
            </a:r>
            <a:r>
              <a:rPr sz="2300" spc="-110" dirty="0">
                <a:solidFill>
                  <a:srgbClr val="000000"/>
                </a:solidFill>
              </a:rPr>
              <a:t> </a:t>
            </a:r>
            <a:r>
              <a:rPr sz="2300" spc="-25" dirty="0">
                <a:solidFill>
                  <a:srgbClr val="000000"/>
                </a:solidFill>
              </a:rPr>
              <a:t>0190</a:t>
            </a:r>
            <a:endParaRPr sz="2300"/>
          </a:p>
          <a:p>
            <a:pPr marL="241300" marR="626745" indent="-229235">
              <a:lnSpc>
                <a:spcPts val="2640"/>
              </a:lnSpc>
              <a:spcBef>
                <a:spcPts val="170"/>
              </a:spcBef>
              <a:buChar char="•"/>
              <a:tabLst>
                <a:tab pos="240665" algn="l"/>
              </a:tabLst>
            </a:pPr>
            <a:r>
              <a:rPr sz="2300" dirty="0">
                <a:solidFill>
                  <a:srgbClr val="000000"/>
                </a:solidFill>
              </a:rPr>
              <a:t>We’ll</a:t>
            </a:r>
            <a:r>
              <a:rPr sz="2300" spc="-30" dirty="0">
                <a:solidFill>
                  <a:srgbClr val="000000"/>
                </a:solidFill>
              </a:rPr>
              <a:t> </a:t>
            </a:r>
            <a:r>
              <a:rPr sz="2300" spc="-10" dirty="0">
                <a:solidFill>
                  <a:srgbClr val="000000"/>
                </a:solidFill>
              </a:rPr>
              <a:t>try</a:t>
            </a:r>
            <a:r>
              <a:rPr sz="2300" spc="-2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to</a:t>
            </a:r>
            <a:r>
              <a:rPr sz="2300" spc="-15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assist,</a:t>
            </a:r>
            <a:r>
              <a:rPr sz="2300" spc="-35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but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spc="5" dirty="0">
                <a:solidFill>
                  <a:srgbClr val="000000"/>
                </a:solidFill>
              </a:rPr>
              <a:t>we</a:t>
            </a:r>
            <a:r>
              <a:rPr sz="2300" spc="-10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don’t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spc="-5" dirty="0">
                <a:solidFill>
                  <a:srgbClr val="000000"/>
                </a:solidFill>
              </a:rPr>
              <a:t>have</a:t>
            </a:r>
            <a:r>
              <a:rPr sz="2300" spc="-3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a</a:t>
            </a:r>
            <a:r>
              <a:rPr sz="2300" spc="-25" dirty="0">
                <a:solidFill>
                  <a:srgbClr val="000000"/>
                </a:solidFill>
              </a:rPr>
              <a:t> </a:t>
            </a:r>
            <a:r>
              <a:rPr sz="2300" spc="-20" dirty="0">
                <a:solidFill>
                  <a:srgbClr val="000000"/>
                </a:solidFill>
              </a:rPr>
              <a:t>call </a:t>
            </a:r>
            <a:r>
              <a:rPr sz="2300" spc="-705" dirty="0">
                <a:solidFill>
                  <a:srgbClr val="000000"/>
                </a:solidFill>
              </a:rPr>
              <a:t> </a:t>
            </a:r>
            <a:r>
              <a:rPr sz="2300" spc="-15" dirty="0">
                <a:solidFill>
                  <a:srgbClr val="000000"/>
                </a:solidFill>
              </a:rPr>
              <a:t>centre!</a:t>
            </a:r>
            <a:endParaRPr sz="23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4701" y="178794"/>
            <a:ext cx="6466968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Records</a:t>
            </a:r>
            <a:r>
              <a:rPr spc="-200" dirty="0"/>
              <a:t> </a:t>
            </a:r>
            <a:r>
              <a:rPr spc="-290" dirty="0"/>
              <a:t>and</a:t>
            </a:r>
            <a:r>
              <a:rPr spc="-110" dirty="0"/>
              <a:t> </a:t>
            </a:r>
            <a:r>
              <a:rPr spc="-180" dirty="0"/>
              <a:t>Information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290827"/>
            <a:ext cx="8736330" cy="402412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96054" y="1371980"/>
            <a:ext cx="5555615" cy="3279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333399"/>
                </a:solidFill>
                <a:latin typeface="Tahoma"/>
                <a:cs typeface="Tahoma"/>
              </a:rPr>
              <a:t>Ideally…..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9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15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schematic</a:t>
            </a:r>
            <a:r>
              <a:rPr sz="15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diagram</a:t>
            </a:r>
            <a:r>
              <a:rPr sz="15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15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whole</a:t>
            </a:r>
            <a:r>
              <a:rPr sz="15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treatment</a:t>
            </a:r>
            <a:r>
              <a:rPr sz="15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Operating</a:t>
            </a:r>
            <a:r>
              <a:rPr sz="15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manual</a:t>
            </a:r>
            <a:r>
              <a:rPr sz="15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for</a:t>
            </a:r>
            <a:r>
              <a:rPr sz="15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each</a:t>
            </a:r>
            <a:r>
              <a:rPr sz="15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Required</a:t>
            </a:r>
            <a:r>
              <a:rPr sz="15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maintenance</a:t>
            </a:r>
            <a:endParaRPr sz="1500">
              <a:latin typeface="Tahoma"/>
              <a:cs typeface="Tahoma"/>
            </a:endParaRPr>
          </a:p>
          <a:p>
            <a:pPr marL="241300" lvl="1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Parts</a:t>
            </a:r>
            <a:endParaRPr sz="1500">
              <a:latin typeface="Tahoma"/>
              <a:cs typeface="Tahoma"/>
            </a:endParaRPr>
          </a:p>
          <a:p>
            <a:pPr marL="241300" lvl="1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r>
              <a:rPr sz="15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specifications</a:t>
            </a:r>
            <a:endParaRPr sz="15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195"/>
              </a:spcBef>
              <a:buClr>
                <a:srgbClr val="333399"/>
              </a:buClr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Validation</a:t>
            </a:r>
            <a:r>
              <a:rPr sz="15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information</a:t>
            </a:r>
            <a:r>
              <a:rPr sz="15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/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certification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0"/>
              </a:spcBef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We’ll</a:t>
            </a:r>
            <a:r>
              <a:rPr sz="1500" spc="-25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come</a:t>
            </a:r>
            <a:r>
              <a:rPr sz="1500" spc="-20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back</a:t>
            </a:r>
            <a:r>
              <a:rPr sz="1500" spc="-20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to</a:t>
            </a:r>
            <a:r>
              <a:rPr sz="1500" spc="-30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this</a:t>
            </a:r>
            <a:r>
              <a:rPr sz="1500" spc="-35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subject</a:t>
            </a:r>
            <a:r>
              <a:rPr sz="1500" spc="-30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in</a:t>
            </a:r>
            <a:r>
              <a:rPr sz="1500" spc="-20" dirty="0">
                <a:solidFill>
                  <a:srgbClr val="3B8B92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3B8B92"/>
                </a:solidFill>
                <a:latin typeface="Tahoma"/>
                <a:cs typeface="Tahoma"/>
              </a:rPr>
              <a:t>MANAGEMENT </a:t>
            </a:r>
            <a:r>
              <a:rPr sz="1500" spc="-10" dirty="0">
                <a:solidFill>
                  <a:srgbClr val="3B8B92"/>
                </a:solidFill>
                <a:latin typeface="Tahoma"/>
                <a:cs typeface="Tahoma"/>
              </a:rPr>
              <a:t>CONTROL……..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8" y="2506979"/>
            <a:ext cx="2042160" cy="1583690"/>
            <a:chOff x="1908048" y="2506979"/>
            <a:chExt cx="2042160" cy="15836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1002" y="2519933"/>
              <a:ext cx="2016252" cy="15575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1002" y="2519933"/>
              <a:ext cx="2016760" cy="1557655"/>
            </a:xfrm>
            <a:custGeom>
              <a:avLst/>
              <a:gdLst/>
              <a:ahLst/>
              <a:cxnLst/>
              <a:rect l="l" t="t" r="r" b="b"/>
              <a:pathLst>
                <a:path w="2016760" h="1557654">
                  <a:moveTo>
                    <a:pt x="0" y="155701"/>
                  </a:moveTo>
                  <a:lnTo>
                    <a:pt x="7939" y="106493"/>
                  </a:lnTo>
                  <a:lnTo>
                    <a:pt x="30045" y="63751"/>
                  </a:lnTo>
                  <a:lnTo>
                    <a:pt x="63751" y="30045"/>
                  </a:lnTo>
                  <a:lnTo>
                    <a:pt x="106493" y="7939"/>
                  </a:lnTo>
                  <a:lnTo>
                    <a:pt x="155702" y="0"/>
                  </a:lnTo>
                  <a:lnTo>
                    <a:pt x="1860550" y="0"/>
                  </a:lnTo>
                  <a:lnTo>
                    <a:pt x="1909758" y="7939"/>
                  </a:lnTo>
                  <a:lnTo>
                    <a:pt x="1952500" y="30045"/>
                  </a:lnTo>
                  <a:lnTo>
                    <a:pt x="1986206" y="63751"/>
                  </a:lnTo>
                  <a:lnTo>
                    <a:pt x="2008312" y="106493"/>
                  </a:lnTo>
                  <a:lnTo>
                    <a:pt x="2016252" y="155701"/>
                  </a:lnTo>
                  <a:lnTo>
                    <a:pt x="2016252" y="1401826"/>
                  </a:lnTo>
                  <a:lnTo>
                    <a:pt x="2008312" y="1451034"/>
                  </a:lnTo>
                  <a:lnTo>
                    <a:pt x="1986206" y="1493776"/>
                  </a:lnTo>
                  <a:lnTo>
                    <a:pt x="1952500" y="1527482"/>
                  </a:lnTo>
                  <a:lnTo>
                    <a:pt x="1909758" y="1549588"/>
                  </a:lnTo>
                  <a:lnTo>
                    <a:pt x="1860550" y="1557527"/>
                  </a:lnTo>
                  <a:lnTo>
                    <a:pt x="155702" y="1557527"/>
                  </a:lnTo>
                  <a:lnTo>
                    <a:pt x="106493" y="1549588"/>
                  </a:lnTo>
                  <a:lnTo>
                    <a:pt x="63751" y="1527482"/>
                  </a:lnTo>
                  <a:lnTo>
                    <a:pt x="30045" y="1493776"/>
                  </a:lnTo>
                  <a:lnTo>
                    <a:pt x="7939" y="1451034"/>
                  </a:lnTo>
                  <a:lnTo>
                    <a:pt x="0" y="1401826"/>
                  </a:lnTo>
                  <a:lnTo>
                    <a:pt x="0" y="15570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7673" y="477138"/>
            <a:ext cx="855992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105"/>
              </a:spcBef>
            </a:pPr>
            <a:r>
              <a:rPr spc="-100" dirty="0"/>
              <a:t>Records</a:t>
            </a:r>
            <a:r>
              <a:rPr spc="-200" dirty="0"/>
              <a:t> </a:t>
            </a:r>
            <a:r>
              <a:rPr spc="-290" dirty="0"/>
              <a:t>and</a:t>
            </a:r>
            <a:r>
              <a:rPr spc="-105" dirty="0"/>
              <a:t> </a:t>
            </a:r>
            <a:r>
              <a:rPr spc="-180" dirty="0"/>
              <a:t>Information</a:t>
            </a:r>
            <a:r>
              <a:rPr lang="en-GB" spc="-180" dirty="0"/>
              <a:t> Part 2</a:t>
            </a:r>
            <a:endParaRPr spc="-180" dirty="0"/>
          </a:p>
        </p:txBody>
      </p:sp>
      <p:pic>
        <p:nvPicPr>
          <p:cNvPr id="3" name="object 3" descr="Flow diagram of a Treatment Work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196339"/>
            <a:ext cx="9130284" cy="475335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0"/>
            <a:ext cx="7391400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Questions</a:t>
            </a:r>
            <a:r>
              <a:rPr lang="en-GB" spc="-80" dirty="0"/>
              <a:t> on Treatment Part 1</a:t>
            </a:r>
            <a:endParaRPr spc="-8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9110" y="1593850"/>
          <a:ext cx="8568690" cy="4483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2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1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TPD1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394335">
                        <a:lnSpc>
                          <a:spcPts val="12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layout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inadequately</a:t>
                      </a:r>
                      <a:r>
                        <a:rPr sz="10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documented?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schematic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available,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simple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sketch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more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R="8699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complex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detailed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drawing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depending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scale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least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include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locations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incoming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flow,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direction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flow,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bypass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points,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dosing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points,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type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points,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monitor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locations,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etc.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materials.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need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scale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represent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supply.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10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TPD2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7018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inadequate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consideration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Cryptosporidium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540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Cryptosporidium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found in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faecal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matter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livestock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wildlife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sewage.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can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affect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surface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vulnerable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ground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influenced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surface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water.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2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multi-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barrier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approach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recommended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remove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Cryptosporidium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from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supplies;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coagulation,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clarification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filtration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example.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Chlorination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effective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against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Cryptosporidium,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however,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inactivate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it.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34861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operating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outside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capacity?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0447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operational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limits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beyond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performance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diminishes.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drinking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produced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adversely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affected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occurs.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beyond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designed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capacity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specification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requires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taken.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R="8064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Refer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information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provided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manufacturer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design specification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criteria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designed.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whether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'demand'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significantly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increased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since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was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designed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built,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additional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commercial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premises,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large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numbers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additional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houses.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volume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treated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type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process.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R="12827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Flows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greater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capacity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compromise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insufficient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contact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time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overloading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filters.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lack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knowledge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documentation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plant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capability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capacity?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1778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essential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knowledge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problems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identified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mitigation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taken.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understanding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demonstrated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maintenance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contract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place,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likelihood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scored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5.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Manuals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manufacturer's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instructions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be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site.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98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possible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by-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pass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stage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514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pipe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work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and/or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valves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by-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pass any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stage.</a:t>
                      </a:r>
                      <a:r>
                        <a:rPr sz="1000" spc="2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lamp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easily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switched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save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electricity)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bypassing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stage.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6048" y="241579"/>
            <a:ext cx="7797927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Questions</a:t>
            </a:r>
            <a:r>
              <a:rPr lang="en-GB" spc="-80" dirty="0"/>
              <a:t> on Treatment Part 2</a:t>
            </a:r>
            <a:endParaRPr spc="-8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9110" y="1593850"/>
          <a:ext cx="8569959" cy="461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possible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by-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pass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stage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26364">
                        <a:lnSpc>
                          <a:spcPts val="12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pipe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work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and/or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valves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by-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pass any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stage.</a:t>
                      </a:r>
                      <a:r>
                        <a:rPr sz="1000" spc="2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lamp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easily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switched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(e.g.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save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electricity)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bypassing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stage.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10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TPD6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2540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blending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facility,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blending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strategy inappropriate?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22732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Blending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mixing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public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between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multiple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private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sources.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carried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meet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standards.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Assessment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blending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strategy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requires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interpretation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sample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results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knowledge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seasonal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variations,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boron,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arsenic,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fluoride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nitrates.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635" marR="1511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procedures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calculation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management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blending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ratio.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I.e.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sources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blended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correct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quantities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meet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criteria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defined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procedures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eliminate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exceedances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standards?</a:t>
                      </a:r>
                      <a:r>
                        <a:rPr sz="1000" spc="2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Does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strategy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take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account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seasonal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variations?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TPD7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762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frequent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flow/demand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variations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plant,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render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inadequate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terms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either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sufficiency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quality?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2827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Variations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rates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low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pressure,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insufficient 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properties.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variations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compromise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affecting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coagulation,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clarification,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filtration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particularly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sudden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changes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occur.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635" marR="40005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Changes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flow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rates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therefore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made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gradually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exceed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capacity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individual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process.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TPD8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5270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large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raw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quality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variations,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exceed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design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capability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6985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struggle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cope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rapid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changes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water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required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case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necessary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pre-treatment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order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consistent quality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entering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 process.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095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TPD9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R="53340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Does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inadequate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quality problems?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6700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Potentially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effective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rendered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less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effective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innappropriate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installation,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terms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siting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connected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commissioned.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obvious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issues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short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circuiting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post-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contamination.</a:t>
                      </a:r>
                      <a:endParaRPr sz="1000" dirty="0">
                        <a:latin typeface="Tahoma"/>
                        <a:cs typeface="Tahoma"/>
                      </a:endParaRPr>
                    </a:p>
                    <a:p>
                      <a:pPr marL="635" marR="142875" algn="just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equipment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detailed</a:t>
                      </a:r>
                      <a:r>
                        <a:rPr sz="10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installation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instructions 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fitted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trained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person.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109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9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6588" y="1028700"/>
            <a:ext cx="8658225" cy="1559560"/>
            <a:chOff x="1656588" y="1028700"/>
            <a:chExt cx="8658225" cy="155956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588" y="1028700"/>
              <a:ext cx="8657844" cy="15590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832" y="1053083"/>
              <a:ext cx="8567928" cy="146913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703832" y="1053083"/>
            <a:ext cx="8568055" cy="1469390"/>
          </a:xfrm>
          <a:prstGeom prst="rect">
            <a:avLst/>
          </a:prstGeom>
          <a:ln w="9144">
            <a:solidFill>
              <a:srgbClr val="B6DCDF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Treatment</a:t>
            </a:r>
            <a:r>
              <a:rPr sz="3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3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FFFFFF"/>
                </a:solidFill>
                <a:latin typeface="Tahoma"/>
                <a:cs typeface="Tahoma"/>
              </a:rPr>
              <a:t>Process</a:t>
            </a:r>
            <a:r>
              <a:rPr sz="32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ahoma"/>
                <a:cs typeface="Tahoma"/>
              </a:rPr>
              <a:t>Resilience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1450" y="2656713"/>
            <a:ext cx="4231640" cy="13430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400" spc="-100" dirty="0">
                <a:latin typeface="Trebuchet MS"/>
                <a:cs typeface="Trebuchet MS"/>
              </a:rPr>
              <a:t>Matt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Bower</a:t>
            </a:r>
            <a:endParaRPr sz="2400">
              <a:latin typeface="Trebuchet MS"/>
              <a:cs typeface="Trebuchet MS"/>
            </a:endParaRPr>
          </a:p>
          <a:p>
            <a:pPr marL="12700" marR="5080" algn="ctr">
              <a:lnSpc>
                <a:spcPts val="3460"/>
              </a:lnSpc>
              <a:spcBef>
                <a:spcPts val="95"/>
              </a:spcBef>
            </a:pPr>
            <a:r>
              <a:rPr sz="2400" spc="275" dirty="0">
                <a:latin typeface="Trebuchet MS"/>
                <a:cs typeface="Trebuchet MS"/>
              </a:rPr>
              <a:t>DWQR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Risk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75" dirty="0">
                <a:latin typeface="Trebuchet MS"/>
                <a:cs typeface="Trebuchet MS"/>
              </a:rPr>
              <a:t>Assessment</a:t>
            </a:r>
            <a:r>
              <a:rPr sz="2400" spc="-9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Training </a:t>
            </a:r>
            <a:r>
              <a:rPr sz="2400" spc="-20" dirty="0">
                <a:latin typeface="Trebuchet MS"/>
                <a:cs typeface="Trebuchet MS"/>
              </a:rPr>
              <a:t>2018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Treatment</a:t>
            </a:r>
            <a:r>
              <a:rPr spc="-130" dirty="0"/>
              <a:t> </a:t>
            </a:r>
            <a:r>
              <a:rPr spc="-114" dirty="0"/>
              <a:t>Process</a:t>
            </a:r>
            <a:r>
              <a:rPr spc="-125" dirty="0"/>
              <a:t> </a:t>
            </a:r>
            <a:r>
              <a:rPr spc="-195" dirty="0"/>
              <a:t>Resilience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92936"/>
            <a:ext cx="8888730" cy="4342638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77385" y="1892935"/>
            <a:ext cx="6379845" cy="309372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84785" marR="5080" indent="-172720">
              <a:lnSpc>
                <a:spcPts val="2060"/>
              </a:lnSpc>
              <a:spcBef>
                <a:spcPts val="345"/>
              </a:spcBef>
              <a:buChar char="•"/>
              <a:tabLst>
                <a:tab pos="184785" algn="l"/>
              </a:tabLst>
            </a:pP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19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bit</a:t>
            </a:r>
            <a:r>
              <a:rPr sz="19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19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</a:t>
            </a:r>
            <a:r>
              <a:rPr sz="19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“Catch</a:t>
            </a:r>
            <a:r>
              <a:rPr sz="19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all”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section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relating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ability</a:t>
            </a:r>
            <a:r>
              <a:rPr sz="19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spc="-25" dirty="0">
                <a:solidFill>
                  <a:srgbClr val="333399"/>
                </a:solidFill>
                <a:latin typeface="Tahoma"/>
                <a:cs typeface="Tahoma"/>
              </a:rPr>
              <a:t>of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treatment</a:t>
            </a:r>
            <a:r>
              <a:rPr sz="19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900" spc="-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operate</a:t>
            </a:r>
            <a:r>
              <a:rPr sz="19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under</a:t>
            </a:r>
            <a:r>
              <a:rPr sz="19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all</a:t>
            </a:r>
            <a:r>
              <a:rPr sz="19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situations</a:t>
            </a:r>
            <a:r>
              <a:rPr sz="19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900" spc="-7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the</a:t>
            </a:r>
            <a:r>
              <a:rPr sz="19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ability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spc="-25" dirty="0">
                <a:solidFill>
                  <a:srgbClr val="333399"/>
                </a:solidFill>
                <a:latin typeface="Tahoma"/>
                <a:cs typeface="Tahoma"/>
              </a:rPr>
              <a:t>to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pick</a:t>
            </a:r>
            <a:r>
              <a:rPr sz="19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up</a:t>
            </a:r>
            <a:r>
              <a:rPr sz="19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issues</a:t>
            </a:r>
            <a:r>
              <a:rPr sz="19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if</a:t>
            </a:r>
            <a:r>
              <a:rPr sz="19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they</a:t>
            </a:r>
            <a:r>
              <a:rPr sz="19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spc="-20" dirty="0">
                <a:solidFill>
                  <a:srgbClr val="333399"/>
                </a:solidFill>
                <a:latin typeface="Tahoma"/>
                <a:cs typeface="Tahoma"/>
              </a:rPr>
              <a:t>occur</a:t>
            </a:r>
            <a:endParaRPr sz="19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45"/>
              </a:spcBef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contamination</a:t>
            </a:r>
            <a:endParaRPr sz="16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10"/>
              </a:spcBef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Severe</a:t>
            </a:r>
            <a:r>
              <a:rPr sz="16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weather</a:t>
            </a:r>
            <a:endParaRPr sz="16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10"/>
              </a:spcBef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Third</a:t>
            </a:r>
            <a:r>
              <a:rPr sz="16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party</a:t>
            </a:r>
            <a:r>
              <a:rPr sz="16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interference</a:t>
            </a:r>
            <a:endParaRPr sz="16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sz="1600" dirty="0">
                <a:solidFill>
                  <a:srgbClr val="333399"/>
                </a:solidFill>
                <a:latin typeface="Tahoma"/>
                <a:cs typeface="Tahoma"/>
              </a:rPr>
              <a:t>Power</a:t>
            </a:r>
            <a:r>
              <a:rPr sz="1600" spc="-9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33399"/>
                </a:solidFill>
                <a:latin typeface="Tahoma"/>
                <a:cs typeface="Tahoma"/>
              </a:rPr>
              <a:t>issues</a:t>
            </a:r>
            <a:endParaRPr sz="16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545"/>
              </a:spcBef>
              <a:buClr>
                <a:srgbClr val="333399"/>
              </a:buClr>
              <a:buFont typeface="Tahoma"/>
              <a:buChar char="•"/>
            </a:pPr>
            <a:endParaRPr sz="1600">
              <a:latin typeface="Tahoma"/>
              <a:cs typeface="Tahoma"/>
            </a:endParaRPr>
          </a:p>
          <a:p>
            <a:pPr marL="185420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900" spc="-25" dirty="0">
                <a:solidFill>
                  <a:srgbClr val="333399"/>
                </a:solidFill>
                <a:latin typeface="Tahoma"/>
                <a:cs typeface="Tahoma"/>
              </a:rPr>
              <a:t>Testing</a:t>
            </a:r>
            <a:r>
              <a:rPr sz="1900" spc="-6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and</a:t>
            </a:r>
            <a:r>
              <a:rPr sz="19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333399"/>
                </a:solidFill>
                <a:latin typeface="Tahoma"/>
                <a:cs typeface="Tahoma"/>
              </a:rPr>
              <a:t>monitoring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Clr>
                <a:srgbClr val="333399"/>
              </a:buClr>
              <a:buFont typeface="Tahoma"/>
              <a:buChar char="•"/>
            </a:pPr>
            <a:endParaRPr sz="1900">
              <a:latin typeface="Tahoma"/>
              <a:cs typeface="Tahoma"/>
            </a:endParaRPr>
          </a:p>
          <a:p>
            <a:pPr marL="185420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900" dirty="0">
                <a:solidFill>
                  <a:srgbClr val="333399"/>
                </a:solidFill>
                <a:latin typeface="Tahoma"/>
                <a:cs typeface="Tahoma"/>
              </a:rPr>
              <a:t>Emergency</a:t>
            </a:r>
            <a:r>
              <a:rPr sz="1900" spc="-114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900" spc="-10" dirty="0">
                <a:solidFill>
                  <a:srgbClr val="333399"/>
                </a:solidFill>
                <a:latin typeface="Tahoma"/>
                <a:cs typeface="Tahoma"/>
              </a:rPr>
              <a:t>planning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34895" y="2769107"/>
            <a:ext cx="2171700" cy="1537970"/>
            <a:chOff x="1834895" y="2769107"/>
            <a:chExt cx="2171700" cy="15379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7849" y="2782061"/>
              <a:ext cx="2145791" cy="15118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47849" y="2782061"/>
              <a:ext cx="2146300" cy="1511935"/>
            </a:xfrm>
            <a:custGeom>
              <a:avLst/>
              <a:gdLst/>
              <a:ahLst/>
              <a:cxnLst/>
              <a:rect l="l" t="t" r="r" b="b"/>
              <a:pathLst>
                <a:path w="2146300" h="1511935">
                  <a:moveTo>
                    <a:pt x="0" y="151129"/>
                  </a:moveTo>
                  <a:lnTo>
                    <a:pt x="7707" y="103371"/>
                  </a:lnTo>
                  <a:lnTo>
                    <a:pt x="29167" y="61886"/>
                  </a:lnTo>
                  <a:lnTo>
                    <a:pt x="61886" y="29167"/>
                  </a:lnTo>
                  <a:lnTo>
                    <a:pt x="103371" y="7707"/>
                  </a:lnTo>
                  <a:lnTo>
                    <a:pt x="151130" y="0"/>
                  </a:lnTo>
                  <a:lnTo>
                    <a:pt x="1994662" y="0"/>
                  </a:lnTo>
                  <a:lnTo>
                    <a:pt x="2042420" y="7707"/>
                  </a:lnTo>
                  <a:lnTo>
                    <a:pt x="2083905" y="29167"/>
                  </a:lnTo>
                  <a:lnTo>
                    <a:pt x="2116624" y="61886"/>
                  </a:lnTo>
                  <a:lnTo>
                    <a:pt x="2138084" y="103371"/>
                  </a:lnTo>
                  <a:lnTo>
                    <a:pt x="2145791" y="151129"/>
                  </a:lnTo>
                  <a:lnTo>
                    <a:pt x="2145791" y="1360677"/>
                  </a:lnTo>
                  <a:lnTo>
                    <a:pt x="2138084" y="1408436"/>
                  </a:lnTo>
                  <a:lnTo>
                    <a:pt x="2116624" y="1449921"/>
                  </a:lnTo>
                  <a:lnTo>
                    <a:pt x="2083905" y="1482640"/>
                  </a:lnTo>
                  <a:lnTo>
                    <a:pt x="2042420" y="1504100"/>
                  </a:lnTo>
                  <a:lnTo>
                    <a:pt x="1994662" y="1511808"/>
                  </a:lnTo>
                  <a:lnTo>
                    <a:pt x="151130" y="1511808"/>
                  </a:lnTo>
                  <a:lnTo>
                    <a:pt x="103371" y="1504100"/>
                  </a:lnTo>
                  <a:lnTo>
                    <a:pt x="61886" y="1482640"/>
                  </a:lnTo>
                  <a:lnTo>
                    <a:pt x="29167" y="1449921"/>
                  </a:lnTo>
                  <a:lnTo>
                    <a:pt x="7707" y="1408436"/>
                  </a:lnTo>
                  <a:lnTo>
                    <a:pt x="0" y="1360677"/>
                  </a:lnTo>
                  <a:lnTo>
                    <a:pt x="0" y="151129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7673" y="477138"/>
            <a:ext cx="855992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Treatment</a:t>
            </a:r>
            <a:r>
              <a:rPr spc="-130" dirty="0"/>
              <a:t> </a:t>
            </a:r>
            <a:r>
              <a:rPr spc="-114" dirty="0"/>
              <a:t>Process</a:t>
            </a:r>
            <a:r>
              <a:rPr spc="-125" dirty="0"/>
              <a:t> </a:t>
            </a:r>
            <a:r>
              <a:rPr spc="-195" dirty="0"/>
              <a:t>Resilience</a:t>
            </a:r>
            <a:r>
              <a:rPr lang="en-GB" spc="-195" dirty="0"/>
              <a:t> Part 1</a:t>
            </a:r>
            <a:endParaRPr spc="-195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56360"/>
            <a:ext cx="8736330" cy="4379214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3928" y="1329067"/>
            <a:ext cx="5012055" cy="376999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300" spc="-10" dirty="0">
                <a:solidFill>
                  <a:srgbClr val="00AFEF"/>
                </a:solidFill>
                <a:latin typeface="Tahoma"/>
                <a:cs typeface="Tahoma"/>
              </a:rPr>
              <a:t>Chemicals</a:t>
            </a:r>
            <a:endParaRPr sz="23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765"/>
              </a:spcBef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Wrong</a:t>
            </a:r>
            <a:r>
              <a:rPr sz="18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20"/>
              </a:spcBef>
              <a:buChar char="•"/>
              <a:tabLst>
                <a:tab pos="354965" algn="l"/>
              </a:tabLst>
            </a:pP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Unapproved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/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inappropriate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for</a:t>
            </a:r>
            <a:r>
              <a:rPr sz="18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drinking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water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20"/>
              </a:spcBef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Out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1800" spc="-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date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30"/>
              </a:spcBef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Incorrectly</a:t>
            </a:r>
            <a:r>
              <a:rPr sz="1800" spc="-6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stored</a:t>
            </a:r>
            <a:endParaRPr sz="18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229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Incorrect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use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of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chemical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20"/>
              </a:spcBef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Wrong</a:t>
            </a:r>
            <a:r>
              <a:rPr sz="1800" spc="-7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33399"/>
                </a:solidFill>
                <a:latin typeface="Tahoma"/>
                <a:cs typeface="Tahoma"/>
              </a:rPr>
              <a:t>dose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20"/>
              </a:spcBef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Added</a:t>
            </a:r>
            <a:r>
              <a:rPr sz="1800" spc="-3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in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wrong</a:t>
            </a:r>
            <a:r>
              <a:rPr sz="1800" spc="-2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place</a:t>
            </a:r>
            <a:endParaRPr sz="1800">
              <a:latin typeface="Tahoma"/>
              <a:cs typeface="Tahoma"/>
            </a:endParaRPr>
          </a:p>
          <a:p>
            <a:pPr marL="354965" lvl="1" indent="-170180">
              <a:lnSpc>
                <a:spcPct val="100000"/>
              </a:lnSpc>
              <a:spcBef>
                <a:spcPts val="120"/>
              </a:spcBef>
              <a:buChar char="•"/>
              <a:tabLst>
                <a:tab pos="35496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Added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18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wrong</a:t>
            </a:r>
            <a:r>
              <a:rPr sz="1800" spc="-4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storage</a:t>
            </a:r>
            <a:r>
              <a:rPr sz="1800" spc="-5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vessel</a:t>
            </a:r>
            <a:endParaRPr sz="18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229"/>
              </a:spcBef>
              <a:buClr>
                <a:srgbClr val="333399"/>
              </a:buClr>
              <a:buFont typeface="Tahoma"/>
              <a:buChar char="•"/>
            </a:pPr>
            <a:endParaRPr sz="18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1800" dirty="0">
                <a:solidFill>
                  <a:srgbClr val="333399"/>
                </a:solidFill>
                <a:latin typeface="Tahoma"/>
                <a:cs typeface="Tahoma"/>
              </a:rPr>
              <a:t>Chemical </a:t>
            </a:r>
            <a:r>
              <a:rPr sz="1800" spc="-10" dirty="0">
                <a:solidFill>
                  <a:srgbClr val="333399"/>
                </a:solidFill>
                <a:latin typeface="Tahoma"/>
                <a:cs typeface="Tahoma"/>
              </a:rPr>
              <a:t>contamination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8" y="2840735"/>
            <a:ext cx="1884045" cy="1394460"/>
            <a:chOff x="1908048" y="2840735"/>
            <a:chExt cx="1884045" cy="13944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1002" y="2853689"/>
              <a:ext cx="1857756" cy="13685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1002" y="2853689"/>
              <a:ext cx="1858010" cy="1369060"/>
            </a:xfrm>
            <a:custGeom>
              <a:avLst/>
              <a:gdLst/>
              <a:ahLst/>
              <a:cxnLst/>
              <a:rect l="l" t="t" r="r" b="b"/>
              <a:pathLst>
                <a:path w="1858010" h="1369060">
                  <a:moveTo>
                    <a:pt x="0" y="136906"/>
                  </a:moveTo>
                  <a:lnTo>
                    <a:pt x="6971" y="93602"/>
                  </a:lnTo>
                  <a:lnTo>
                    <a:pt x="26391" y="56016"/>
                  </a:lnTo>
                  <a:lnTo>
                    <a:pt x="56016" y="26391"/>
                  </a:lnTo>
                  <a:lnTo>
                    <a:pt x="93602" y="6971"/>
                  </a:lnTo>
                  <a:lnTo>
                    <a:pt x="136906" y="0"/>
                  </a:lnTo>
                  <a:lnTo>
                    <a:pt x="1720850" y="0"/>
                  </a:lnTo>
                  <a:lnTo>
                    <a:pt x="1764153" y="6971"/>
                  </a:lnTo>
                  <a:lnTo>
                    <a:pt x="1801739" y="26391"/>
                  </a:lnTo>
                  <a:lnTo>
                    <a:pt x="1831364" y="56016"/>
                  </a:lnTo>
                  <a:lnTo>
                    <a:pt x="1850784" y="93602"/>
                  </a:lnTo>
                  <a:lnTo>
                    <a:pt x="1857756" y="136906"/>
                  </a:lnTo>
                  <a:lnTo>
                    <a:pt x="1857756" y="1231646"/>
                  </a:lnTo>
                  <a:lnTo>
                    <a:pt x="1850784" y="1274949"/>
                  </a:lnTo>
                  <a:lnTo>
                    <a:pt x="1831364" y="1312535"/>
                  </a:lnTo>
                  <a:lnTo>
                    <a:pt x="1801739" y="1342160"/>
                  </a:lnTo>
                  <a:lnTo>
                    <a:pt x="1764153" y="1361580"/>
                  </a:lnTo>
                  <a:lnTo>
                    <a:pt x="1720850" y="1368552"/>
                  </a:lnTo>
                  <a:lnTo>
                    <a:pt x="136906" y="1368552"/>
                  </a:lnTo>
                  <a:lnTo>
                    <a:pt x="93602" y="1361580"/>
                  </a:lnTo>
                  <a:lnTo>
                    <a:pt x="56016" y="1342160"/>
                  </a:lnTo>
                  <a:lnTo>
                    <a:pt x="26391" y="1312535"/>
                  </a:lnTo>
                  <a:lnTo>
                    <a:pt x="6971" y="1274949"/>
                  </a:lnTo>
                  <a:lnTo>
                    <a:pt x="0" y="1231646"/>
                  </a:lnTo>
                  <a:lnTo>
                    <a:pt x="0" y="13690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7673" y="477138"/>
            <a:ext cx="833132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Treatment</a:t>
            </a:r>
            <a:r>
              <a:rPr spc="-130" dirty="0"/>
              <a:t> </a:t>
            </a:r>
            <a:r>
              <a:rPr spc="-114" dirty="0"/>
              <a:t>Process</a:t>
            </a:r>
            <a:r>
              <a:rPr spc="-125" dirty="0"/>
              <a:t> </a:t>
            </a:r>
            <a:r>
              <a:rPr spc="-195" dirty="0"/>
              <a:t>Resilience</a:t>
            </a:r>
            <a:r>
              <a:rPr lang="en-GB" spc="-195" dirty="0"/>
              <a:t> Part 2</a:t>
            </a:r>
            <a:endParaRPr spc="-195" dirty="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6692" y="1351788"/>
            <a:ext cx="8736330" cy="2157730"/>
            <a:chOff x="1726692" y="1351788"/>
            <a:chExt cx="8736330" cy="21577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6692" y="1351788"/>
              <a:ext cx="8736330" cy="21572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2630" y="1773174"/>
              <a:ext cx="1453895" cy="13030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2630" y="1773174"/>
              <a:ext cx="1454150" cy="1303020"/>
            </a:xfrm>
            <a:custGeom>
              <a:avLst/>
              <a:gdLst/>
              <a:ahLst/>
              <a:cxnLst/>
              <a:rect l="l" t="t" r="r" b="b"/>
              <a:pathLst>
                <a:path w="1454150" h="1303020">
                  <a:moveTo>
                    <a:pt x="0" y="130301"/>
                  </a:moveTo>
                  <a:lnTo>
                    <a:pt x="10233" y="79563"/>
                  </a:lnTo>
                  <a:lnTo>
                    <a:pt x="38147" y="38147"/>
                  </a:lnTo>
                  <a:lnTo>
                    <a:pt x="79563" y="10233"/>
                  </a:lnTo>
                  <a:lnTo>
                    <a:pt x="130301" y="0"/>
                  </a:lnTo>
                  <a:lnTo>
                    <a:pt x="1323594" y="0"/>
                  </a:lnTo>
                  <a:lnTo>
                    <a:pt x="1374332" y="10233"/>
                  </a:lnTo>
                  <a:lnTo>
                    <a:pt x="1415748" y="38147"/>
                  </a:lnTo>
                  <a:lnTo>
                    <a:pt x="1443662" y="79563"/>
                  </a:lnTo>
                  <a:lnTo>
                    <a:pt x="1453895" y="130301"/>
                  </a:lnTo>
                  <a:lnTo>
                    <a:pt x="1453895" y="1172717"/>
                  </a:lnTo>
                  <a:lnTo>
                    <a:pt x="1443662" y="1223456"/>
                  </a:lnTo>
                  <a:lnTo>
                    <a:pt x="1415748" y="1264872"/>
                  </a:lnTo>
                  <a:lnTo>
                    <a:pt x="1374332" y="1292786"/>
                  </a:lnTo>
                  <a:lnTo>
                    <a:pt x="1323594" y="1303020"/>
                  </a:lnTo>
                  <a:lnTo>
                    <a:pt x="130301" y="1303020"/>
                  </a:lnTo>
                  <a:lnTo>
                    <a:pt x="79563" y="1292786"/>
                  </a:lnTo>
                  <a:lnTo>
                    <a:pt x="38147" y="1264872"/>
                  </a:lnTo>
                  <a:lnTo>
                    <a:pt x="10233" y="1223456"/>
                  </a:lnTo>
                  <a:lnTo>
                    <a:pt x="0" y="1172717"/>
                  </a:lnTo>
                  <a:lnTo>
                    <a:pt x="0" y="13030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692" y="3576828"/>
            <a:ext cx="8736330" cy="2157222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92728" y="1316350"/>
            <a:ext cx="4422775" cy="3851275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600" spc="-10" dirty="0">
                <a:solidFill>
                  <a:srgbClr val="00AFEF"/>
                </a:solidFill>
                <a:latin typeface="Tahoma"/>
                <a:cs typeface="Tahoma"/>
              </a:rPr>
              <a:t>Weather</a:t>
            </a:r>
            <a:endParaRPr sz="26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Affecting</a:t>
            </a:r>
            <a:r>
              <a:rPr sz="2000" spc="-5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333399"/>
                </a:solidFill>
                <a:latin typeface="Tahoma"/>
                <a:cs typeface="Tahoma"/>
              </a:rPr>
              <a:t>Treatment</a:t>
            </a:r>
            <a:r>
              <a:rPr sz="2000" spc="-8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333399"/>
                </a:solidFill>
                <a:latin typeface="Tahoma"/>
                <a:cs typeface="Tahoma"/>
              </a:rPr>
              <a:t>Process</a:t>
            </a:r>
            <a:endParaRPr sz="2000">
              <a:latin typeface="Tahoma"/>
              <a:cs typeface="Tahoma"/>
            </a:endParaRPr>
          </a:p>
          <a:p>
            <a:pPr marL="469900" lvl="1" indent="-228600">
              <a:lnSpc>
                <a:spcPct val="100000"/>
              </a:lnSpc>
              <a:spcBef>
                <a:spcPts val="135"/>
              </a:spcBef>
              <a:buChar char="•"/>
              <a:tabLst>
                <a:tab pos="469900" algn="l"/>
              </a:tabLst>
            </a:pPr>
            <a:r>
              <a:rPr sz="2000" spc="-10" dirty="0">
                <a:solidFill>
                  <a:srgbClr val="333399"/>
                </a:solidFill>
                <a:latin typeface="Tahoma"/>
                <a:cs typeface="Tahoma"/>
              </a:rPr>
              <a:t>Freezing</a:t>
            </a:r>
            <a:endParaRPr sz="2000">
              <a:latin typeface="Tahoma"/>
              <a:cs typeface="Tahoma"/>
            </a:endParaRPr>
          </a:p>
          <a:p>
            <a:pPr marL="469265" lvl="1" indent="-227965">
              <a:lnSpc>
                <a:spcPct val="100000"/>
              </a:lnSpc>
              <a:spcBef>
                <a:spcPts val="130"/>
              </a:spcBef>
              <a:buChar char="•"/>
              <a:tabLst>
                <a:tab pos="469265" algn="l"/>
              </a:tabLst>
            </a:pP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Access</a:t>
            </a:r>
            <a:r>
              <a:rPr sz="2000" spc="-45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333399"/>
                </a:solidFill>
                <a:latin typeface="Tahoma"/>
                <a:cs typeface="Tahoma"/>
              </a:rPr>
              <a:t>to</a:t>
            </a:r>
            <a:r>
              <a:rPr sz="20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333399"/>
                </a:solidFill>
                <a:latin typeface="Tahoma"/>
                <a:cs typeface="Tahoma"/>
              </a:rPr>
              <a:t>site</a:t>
            </a:r>
            <a:endParaRPr sz="20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buClr>
                <a:srgbClr val="333399"/>
              </a:buClr>
              <a:buFont typeface="Tahoma"/>
              <a:buChar char="•"/>
            </a:pPr>
            <a:endParaRPr sz="2000">
              <a:latin typeface="Tahoma"/>
              <a:cs typeface="Tahoma"/>
            </a:endParaRPr>
          </a:p>
          <a:p>
            <a:pPr lvl="1">
              <a:lnSpc>
                <a:spcPct val="100000"/>
              </a:lnSpc>
              <a:spcBef>
                <a:spcPts val="1230"/>
              </a:spcBef>
              <a:buClr>
                <a:srgbClr val="333399"/>
              </a:buClr>
              <a:buFont typeface="Tahoma"/>
              <a:buChar char="•"/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00AFEF"/>
                </a:solidFill>
                <a:latin typeface="Tahoma"/>
                <a:cs typeface="Tahoma"/>
              </a:rPr>
              <a:t>Power</a:t>
            </a:r>
            <a:r>
              <a:rPr sz="2600" spc="-105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00AFEF"/>
                </a:solidFill>
                <a:latin typeface="Tahoma"/>
                <a:cs typeface="Tahoma"/>
              </a:rPr>
              <a:t>Supply</a:t>
            </a:r>
            <a:endParaRPr sz="26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875"/>
              </a:spcBef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Complete</a:t>
            </a:r>
            <a:r>
              <a:rPr sz="2000" spc="-3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B9DDE0"/>
                </a:solidFill>
                <a:latin typeface="Tahoma"/>
                <a:cs typeface="Tahoma"/>
              </a:rPr>
              <a:t>failure</a:t>
            </a:r>
            <a:endParaRPr sz="20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130"/>
              </a:spcBef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Inadequate</a:t>
            </a:r>
            <a:r>
              <a:rPr sz="2000" spc="-2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/</a:t>
            </a:r>
            <a:r>
              <a:rPr sz="2000" spc="-2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no</a:t>
            </a:r>
            <a:r>
              <a:rPr sz="2000" spc="-1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rgbClr val="B9DDE0"/>
                </a:solidFill>
                <a:latin typeface="Tahoma"/>
                <a:cs typeface="Tahoma"/>
              </a:rPr>
              <a:t>back-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up</a:t>
            </a:r>
            <a:r>
              <a:rPr sz="2000" spc="-1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B9DDE0"/>
                </a:solidFill>
                <a:latin typeface="Tahoma"/>
                <a:cs typeface="Tahoma"/>
              </a:rPr>
              <a:t>power</a:t>
            </a:r>
            <a:endParaRPr sz="2000">
              <a:latin typeface="Tahoma"/>
              <a:cs typeface="Tahoma"/>
            </a:endParaRPr>
          </a:p>
          <a:p>
            <a:pPr marL="240665" indent="-227965">
              <a:lnSpc>
                <a:spcPct val="100000"/>
              </a:lnSpc>
              <a:spcBef>
                <a:spcPts val="135"/>
              </a:spcBef>
              <a:buChar char="•"/>
              <a:tabLst>
                <a:tab pos="240665" algn="l"/>
              </a:tabLst>
            </a:pP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Process</a:t>
            </a:r>
            <a:r>
              <a:rPr sz="2000" spc="-6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fails</a:t>
            </a:r>
            <a:r>
              <a:rPr sz="2000" spc="-4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to</a:t>
            </a:r>
            <a:r>
              <a:rPr sz="2000" spc="-3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restart</a:t>
            </a:r>
            <a:r>
              <a:rPr sz="2000" spc="-6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B9DDE0"/>
                </a:solidFill>
                <a:latin typeface="Tahoma"/>
                <a:cs typeface="Tahoma"/>
              </a:rPr>
              <a:t>when</a:t>
            </a:r>
            <a:r>
              <a:rPr sz="2000" spc="-50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B9DDE0"/>
                </a:solidFill>
                <a:latin typeface="Tahoma"/>
                <a:cs typeface="Tahoma"/>
              </a:rPr>
              <a:t>restored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9676" y="3992879"/>
            <a:ext cx="1493520" cy="1330960"/>
            <a:chOff x="1979676" y="3992879"/>
            <a:chExt cx="1493520" cy="13309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2630" y="4005833"/>
              <a:ext cx="1467611" cy="13045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2630" y="4005833"/>
              <a:ext cx="1468120" cy="1304925"/>
            </a:xfrm>
            <a:custGeom>
              <a:avLst/>
              <a:gdLst/>
              <a:ahLst/>
              <a:cxnLst/>
              <a:rect l="l" t="t" r="r" b="b"/>
              <a:pathLst>
                <a:path w="1468120" h="1304925">
                  <a:moveTo>
                    <a:pt x="0" y="130429"/>
                  </a:moveTo>
                  <a:lnTo>
                    <a:pt x="10253" y="79670"/>
                  </a:lnTo>
                  <a:lnTo>
                    <a:pt x="38211" y="38211"/>
                  </a:lnTo>
                  <a:lnTo>
                    <a:pt x="79670" y="10253"/>
                  </a:lnTo>
                  <a:lnTo>
                    <a:pt x="130428" y="0"/>
                  </a:lnTo>
                  <a:lnTo>
                    <a:pt x="1337183" y="0"/>
                  </a:lnTo>
                  <a:lnTo>
                    <a:pt x="1387941" y="10253"/>
                  </a:lnTo>
                  <a:lnTo>
                    <a:pt x="1429400" y="38211"/>
                  </a:lnTo>
                  <a:lnTo>
                    <a:pt x="1457358" y="79670"/>
                  </a:lnTo>
                  <a:lnTo>
                    <a:pt x="1467611" y="130429"/>
                  </a:lnTo>
                  <a:lnTo>
                    <a:pt x="1467611" y="1174115"/>
                  </a:lnTo>
                  <a:lnTo>
                    <a:pt x="1457358" y="1224873"/>
                  </a:lnTo>
                  <a:lnTo>
                    <a:pt x="1429400" y="1266332"/>
                  </a:lnTo>
                  <a:lnTo>
                    <a:pt x="1387941" y="1294290"/>
                  </a:lnTo>
                  <a:lnTo>
                    <a:pt x="1337183" y="1304544"/>
                  </a:lnTo>
                  <a:lnTo>
                    <a:pt x="130428" y="1304544"/>
                  </a:lnTo>
                  <a:lnTo>
                    <a:pt x="79670" y="1294290"/>
                  </a:lnTo>
                  <a:lnTo>
                    <a:pt x="38211" y="1266332"/>
                  </a:lnTo>
                  <a:lnTo>
                    <a:pt x="10253" y="1224873"/>
                  </a:lnTo>
                  <a:lnTo>
                    <a:pt x="0" y="1174115"/>
                  </a:lnTo>
                  <a:lnTo>
                    <a:pt x="0" y="1304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7673" y="477138"/>
            <a:ext cx="873633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Treatment</a:t>
            </a:r>
            <a:r>
              <a:rPr spc="-130" dirty="0"/>
              <a:t> </a:t>
            </a:r>
            <a:r>
              <a:rPr spc="-114" dirty="0"/>
              <a:t>Process</a:t>
            </a:r>
            <a:r>
              <a:rPr spc="-125" dirty="0"/>
              <a:t> </a:t>
            </a:r>
            <a:r>
              <a:rPr spc="-195" dirty="0"/>
              <a:t>Resilience</a:t>
            </a:r>
            <a:r>
              <a:rPr lang="en-GB" spc="-195" dirty="0"/>
              <a:t> Part 3</a:t>
            </a:r>
            <a:endParaRPr spc="-195" dirty="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6692" y="1362455"/>
            <a:ext cx="8736330" cy="2146935"/>
            <a:chOff x="1726692" y="1362455"/>
            <a:chExt cx="8736330" cy="2146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6692" y="1362455"/>
              <a:ext cx="8736330" cy="21465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2630" y="1773173"/>
              <a:ext cx="1453895" cy="13030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2630" y="1773173"/>
              <a:ext cx="1454150" cy="1303020"/>
            </a:xfrm>
            <a:custGeom>
              <a:avLst/>
              <a:gdLst/>
              <a:ahLst/>
              <a:cxnLst/>
              <a:rect l="l" t="t" r="r" b="b"/>
              <a:pathLst>
                <a:path w="1454150" h="1303020">
                  <a:moveTo>
                    <a:pt x="0" y="130301"/>
                  </a:moveTo>
                  <a:lnTo>
                    <a:pt x="10233" y="79563"/>
                  </a:lnTo>
                  <a:lnTo>
                    <a:pt x="38147" y="38147"/>
                  </a:lnTo>
                  <a:lnTo>
                    <a:pt x="79563" y="10233"/>
                  </a:lnTo>
                  <a:lnTo>
                    <a:pt x="130301" y="0"/>
                  </a:lnTo>
                  <a:lnTo>
                    <a:pt x="1323594" y="0"/>
                  </a:lnTo>
                  <a:lnTo>
                    <a:pt x="1374332" y="10233"/>
                  </a:lnTo>
                  <a:lnTo>
                    <a:pt x="1415748" y="38147"/>
                  </a:lnTo>
                  <a:lnTo>
                    <a:pt x="1443662" y="79563"/>
                  </a:lnTo>
                  <a:lnTo>
                    <a:pt x="1453895" y="130301"/>
                  </a:lnTo>
                  <a:lnTo>
                    <a:pt x="1453895" y="1172717"/>
                  </a:lnTo>
                  <a:lnTo>
                    <a:pt x="1443662" y="1223456"/>
                  </a:lnTo>
                  <a:lnTo>
                    <a:pt x="1415748" y="1264872"/>
                  </a:lnTo>
                  <a:lnTo>
                    <a:pt x="1374332" y="1292786"/>
                  </a:lnTo>
                  <a:lnTo>
                    <a:pt x="1323594" y="1303020"/>
                  </a:lnTo>
                  <a:lnTo>
                    <a:pt x="130301" y="1303020"/>
                  </a:lnTo>
                  <a:lnTo>
                    <a:pt x="79563" y="1292786"/>
                  </a:lnTo>
                  <a:lnTo>
                    <a:pt x="38147" y="1264872"/>
                  </a:lnTo>
                  <a:lnTo>
                    <a:pt x="10233" y="1223456"/>
                  </a:lnTo>
                  <a:lnTo>
                    <a:pt x="0" y="1172717"/>
                  </a:lnTo>
                  <a:lnTo>
                    <a:pt x="0" y="13030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692" y="3587496"/>
            <a:ext cx="8736330" cy="2146554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6184" y="1341123"/>
            <a:ext cx="2368550" cy="34359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900" spc="-10" dirty="0">
                <a:solidFill>
                  <a:srgbClr val="00AFEF"/>
                </a:solidFill>
                <a:latin typeface="Tahoma"/>
                <a:cs typeface="Tahoma"/>
              </a:rPr>
              <a:t>Monitoring</a:t>
            </a:r>
            <a:endParaRPr sz="19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640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Sufficent</a:t>
            </a:r>
            <a:endParaRPr sz="1500">
              <a:latin typeface="Tahoma"/>
              <a:cs typeface="Tahoma"/>
            </a:endParaRPr>
          </a:p>
          <a:p>
            <a:pPr marL="241300" lvl="1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Onsite</a:t>
            </a:r>
            <a:r>
              <a:rPr sz="1500" spc="-2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testing</a:t>
            </a:r>
            <a:endParaRPr sz="1500">
              <a:latin typeface="Tahoma"/>
              <a:cs typeface="Tahoma"/>
            </a:endParaRPr>
          </a:p>
          <a:p>
            <a:pPr marL="241300" lvl="1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333399"/>
                </a:solidFill>
                <a:latin typeface="Tahoma"/>
                <a:cs typeface="Tahoma"/>
              </a:rPr>
              <a:t>Online</a:t>
            </a:r>
            <a:r>
              <a:rPr sz="1500" spc="-30" dirty="0">
                <a:solidFill>
                  <a:srgbClr val="333399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monitors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Alarms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10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333399"/>
                </a:solidFill>
                <a:latin typeface="Tahoma"/>
                <a:cs typeface="Tahoma"/>
              </a:rPr>
              <a:t>Maintained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70"/>
              </a:spcBef>
              <a:buFont typeface="Tahoma"/>
              <a:buChar char="•"/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900" dirty="0">
                <a:solidFill>
                  <a:srgbClr val="00AFEF"/>
                </a:solidFill>
                <a:latin typeface="Tahoma"/>
                <a:cs typeface="Tahoma"/>
              </a:rPr>
              <a:t>Third</a:t>
            </a:r>
            <a:r>
              <a:rPr sz="1900" spc="-60" dirty="0">
                <a:solidFill>
                  <a:srgbClr val="00AFEF"/>
                </a:solidFill>
                <a:latin typeface="Tahoma"/>
                <a:cs typeface="Tahoma"/>
              </a:rPr>
              <a:t> </a:t>
            </a:r>
            <a:r>
              <a:rPr sz="1900" spc="-20" dirty="0">
                <a:solidFill>
                  <a:srgbClr val="00AFEF"/>
                </a:solidFill>
                <a:latin typeface="Tahoma"/>
                <a:cs typeface="Tahoma"/>
              </a:rPr>
              <a:t>Party</a:t>
            </a:r>
            <a:endParaRPr sz="19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640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B9DDE0"/>
                </a:solidFill>
                <a:latin typeface="Tahoma"/>
                <a:cs typeface="Tahoma"/>
              </a:rPr>
              <a:t>Vandalism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B9DDE0"/>
                </a:solidFill>
                <a:latin typeface="Tahoma"/>
                <a:cs typeface="Tahoma"/>
              </a:rPr>
              <a:t>Interference</a:t>
            </a:r>
            <a:endParaRPr sz="1500">
              <a:latin typeface="Tahoma"/>
              <a:cs typeface="Tahoma"/>
            </a:endParaRPr>
          </a:p>
          <a:p>
            <a:pPr marL="127000" indent="-114300">
              <a:lnSpc>
                <a:spcPct val="100000"/>
              </a:lnSpc>
              <a:spcBef>
                <a:spcPts val="105"/>
              </a:spcBef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B9DDE0"/>
                </a:solidFill>
                <a:latin typeface="Tahoma"/>
                <a:cs typeface="Tahoma"/>
              </a:rPr>
              <a:t>Inadvertent</a:t>
            </a:r>
            <a:r>
              <a:rPr sz="1500" spc="-75" dirty="0">
                <a:solidFill>
                  <a:srgbClr val="B9DDE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B9DDE0"/>
                </a:solidFill>
                <a:latin typeface="Tahoma"/>
                <a:cs typeface="Tahoma"/>
              </a:rPr>
              <a:t>contamination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9676" y="3992879"/>
            <a:ext cx="1493520" cy="1330960"/>
            <a:chOff x="1979676" y="3992879"/>
            <a:chExt cx="1493520" cy="13309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2630" y="4005833"/>
              <a:ext cx="1467611" cy="13045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2630" y="4005833"/>
              <a:ext cx="1468120" cy="1304925"/>
            </a:xfrm>
            <a:custGeom>
              <a:avLst/>
              <a:gdLst/>
              <a:ahLst/>
              <a:cxnLst/>
              <a:rect l="l" t="t" r="r" b="b"/>
              <a:pathLst>
                <a:path w="1468120" h="1304925">
                  <a:moveTo>
                    <a:pt x="0" y="130429"/>
                  </a:moveTo>
                  <a:lnTo>
                    <a:pt x="10253" y="79670"/>
                  </a:lnTo>
                  <a:lnTo>
                    <a:pt x="38211" y="38211"/>
                  </a:lnTo>
                  <a:lnTo>
                    <a:pt x="79670" y="10253"/>
                  </a:lnTo>
                  <a:lnTo>
                    <a:pt x="130428" y="0"/>
                  </a:lnTo>
                  <a:lnTo>
                    <a:pt x="1337183" y="0"/>
                  </a:lnTo>
                  <a:lnTo>
                    <a:pt x="1387941" y="10253"/>
                  </a:lnTo>
                  <a:lnTo>
                    <a:pt x="1429400" y="38211"/>
                  </a:lnTo>
                  <a:lnTo>
                    <a:pt x="1457358" y="79670"/>
                  </a:lnTo>
                  <a:lnTo>
                    <a:pt x="1467611" y="130429"/>
                  </a:lnTo>
                  <a:lnTo>
                    <a:pt x="1467611" y="1174115"/>
                  </a:lnTo>
                  <a:lnTo>
                    <a:pt x="1457358" y="1224873"/>
                  </a:lnTo>
                  <a:lnTo>
                    <a:pt x="1429400" y="1266332"/>
                  </a:lnTo>
                  <a:lnTo>
                    <a:pt x="1387941" y="1294290"/>
                  </a:lnTo>
                  <a:lnTo>
                    <a:pt x="1337183" y="1304544"/>
                  </a:lnTo>
                  <a:lnTo>
                    <a:pt x="130428" y="1304544"/>
                  </a:lnTo>
                  <a:lnTo>
                    <a:pt x="79670" y="1294290"/>
                  </a:lnTo>
                  <a:lnTo>
                    <a:pt x="38211" y="1266332"/>
                  </a:lnTo>
                  <a:lnTo>
                    <a:pt x="10253" y="1224873"/>
                  </a:lnTo>
                  <a:lnTo>
                    <a:pt x="0" y="1174115"/>
                  </a:lnTo>
                  <a:lnTo>
                    <a:pt x="0" y="13042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7673" y="477138"/>
            <a:ext cx="6756653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Treatment</a:t>
            </a:r>
            <a:r>
              <a:rPr spc="-130" dirty="0"/>
              <a:t> </a:t>
            </a:r>
            <a:r>
              <a:rPr spc="-114" dirty="0"/>
              <a:t>Process</a:t>
            </a:r>
            <a:r>
              <a:rPr spc="-125" dirty="0"/>
              <a:t> </a:t>
            </a:r>
            <a:r>
              <a:rPr spc="-195" dirty="0"/>
              <a:t>Resilience</a:t>
            </a:r>
            <a:r>
              <a:rPr lang="en-GB" spc="-195" dirty="0"/>
              <a:t> Part 4</a:t>
            </a:r>
            <a:endParaRPr spc="-19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08173" y="2348323"/>
          <a:ext cx="8295005" cy="3595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7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 marL="25400">
                        <a:lnSpc>
                          <a:spcPts val="1240"/>
                        </a:lnSpc>
                        <a:spcBef>
                          <a:spcPts val="1165"/>
                        </a:spcBef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Event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DB4E1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240"/>
                        </a:lnSpc>
                        <a:spcBef>
                          <a:spcPts val="1165"/>
                        </a:spcBef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Location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DB4E1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240"/>
                        </a:lnSpc>
                        <a:spcBef>
                          <a:spcPts val="1165"/>
                        </a:spcBef>
                      </a:pPr>
                      <a:r>
                        <a:rPr sz="1100" dirty="0">
                          <a:latin typeface="Arial MT"/>
                          <a:cs typeface="Arial MT"/>
                        </a:rPr>
                        <a:t>Action</a:t>
                      </a:r>
                      <a:r>
                        <a:rPr sz="110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1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be</a:t>
                      </a:r>
                      <a:r>
                        <a:rPr sz="11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spc="-10" dirty="0">
                          <a:latin typeface="Arial MT"/>
                          <a:cs typeface="Arial MT"/>
                        </a:rPr>
                        <a:t>taken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DB4E1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1240"/>
                        </a:lnSpc>
                        <a:spcBef>
                          <a:spcPts val="1165"/>
                        </a:spcBef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Comments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DB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10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blocks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Source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quality</a:t>
                      </a:r>
                      <a:r>
                        <a:rPr sz="95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deteriorates</a:t>
                      </a:r>
                      <a:r>
                        <a:rPr sz="9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significantly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10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Raw</a:t>
                      </a:r>
                      <a:r>
                        <a:rPr sz="95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95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pipe</a:t>
                      </a:r>
                      <a:r>
                        <a:rPr sz="95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bursts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Power</a:t>
                      </a:r>
                      <a:r>
                        <a:rPr sz="95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95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treatment</a:t>
                      </a:r>
                      <a:r>
                        <a:rPr sz="95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fails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Filtration</a:t>
                      </a:r>
                      <a:r>
                        <a:rPr sz="95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Process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Stops</a:t>
                      </a:r>
                      <a:r>
                        <a:rPr sz="9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stops</a:t>
                      </a:r>
                      <a:r>
                        <a:rPr sz="9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producing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latin typeface="Arial MT"/>
                          <a:cs typeface="Arial MT"/>
                        </a:rPr>
                        <a:t>water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10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Arsenic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concentrations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rise</a:t>
                      </a:r>
                      <a:r>
                        <a:rPr sz="9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above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10ug/l</a:t>
                      </a:r>
                      <a:r>
                        <a:rPr sz="950" spc="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latin typeface="Arial MT"/>
                          <a:cs typeface="Arial MT"/>
                        </a:rPr>
                        <a:t>PCV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Distribution</a:t>
                      </a:r>
                      <a:r>
                        <a:rPr sz="950" spc="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pipe</a:t>
                      </a:r>
                      <a:r>
                        <a:rPr sz="95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bursts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10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95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samples</a:t>
                      </a:r>
                      <a:r>
                        <a:rPr sz="95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contain</a:t>
                      </a:r>
                      <a:r>
                        <a:rPr sz="950" spc="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950" spc="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latin typeface="Arial MT"/>
                          <a:cs typeface="Arial MT"/>
                        </a:rPr>
                        <a:t>becomes</a:t>
                      </a:r>
                      <a:r>
                        <a:rPr sz="950" spc="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latin typeface="Arial MT"/>
                          <a:cs typeface="Arial MT"/>
                        </a:rPr>
                        <a:t>discoloured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21590">
                        <a:lnSpc>
                          <a:spcPts val="1045"/>
                        </a:lnSpc>
                        <a:spcBef>
                          <a:spcPts val="1005"/>
                        </a:spcBef>
                      </a:pPr>
                      <a:r>
                        <a:rPr sz="950" i="1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Add</a:t>
                      </a:r>
                      <a:r>
                        <a:rPr sz="950" i="1" spc="40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i="1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events</a:t>
                      </a:r>
                      <a:r>
                        <a:rPr sz="950" i="1" spc="40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i="1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here</a:t>
                      </a:r>
                      <a:r>
                        <a:rPr sz="950" i="1" spc="40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i="1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sz="950" i="1" spc="40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i="1" spc="-10" dirty="0">
                          <a:solidFill>
                            <a:srgbClr val="BEBEBE"/>
                          </a:solidFill>
                          <a:latin typeface="Arial"/>
                          <a:cs typeface="Arial"/>
                        </a:rPr>
                        <a:t>necessary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6155" y="1700783"/>
            <a:ext cx="3383279" cy="3688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96155" y="1700783"/>
            <a:ext cx="3383279" cy="36893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884555">
              <a:lnSpc>
                <a:spcPct val="100000"/>
              </a:lnSpc>
              <a:spcBef>
                <a:spcPts val="350"/>
              </a:spcBef>
            </a:pPr>
            <a:r>
              <a:rPr sz="1800" dirty="0">
                <a:latin typeface="Tahoma"/>
                <a:cs typeface="Tahoma"/>
              </a:rPr>
              <a:t>Emergency</a:t>
            </a:r>
            <a:r>
              <a:rPr sz="1800" spc="-13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Plan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9415" y="325882"/>
            <a:ext cx="40328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O</a:t>
            </a:r>
            <a:r>
              <a:rPr spc="-80" dirty="0"/>
              <a:t>n</a:t>
            </a:r>
            <a:r>
              <a:rPr spc="-90" dirty="0"/>
              <a:t>g</a:t>
            </a:r>
            <a:r>
              <a:rPr spc="-85" dirty="0"/>
              <a:t>o</a:t>
            </a:r>
            <a:r>
              <a:rPr spc="-70" dirty="0"/>
              <a:t>i</a:t>
            </a:r>
            <a:r>
              <a:rPr spc="-80" dirty="0"/>
              <a:t>n</a:t>
            </a:r>
            <a:r>
              <a:rPr dirty="0"/>
              <a:t>g</a:t>
            </a:r>
            <a:r>
              <a:rPr spc="-305" dirty="0"/>
              <a:t> </a:t>
            </a:r>
            <a:r>
              <a:rPr dirty="0"/>
              <a:t>S</a:t>
            </a:r>
            <a:r>
              <a:rPr spc="-25" dirty="0"/>
              <a:t>u</a:t>
            </a:r>
            <a:r>
              <a:rPr spc="-5" dirty="0"/>
              <a:t>pp</a:t>
            </a:r>
            <a:r>
              <a:rPr spc="-25" dirty="0"/>
              <a:t>or</a:t>
            </a:r>
            <a:r>
              <a:rPr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42715" y="2190115"/>
            <a:ext cx="5828665" cy="311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System</a:t>
            </a:r>
            <a:r>
              <a:rPr sz="1800" spc="-3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fairly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intuitive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 –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no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large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manual</a:t>
            </a:r>
            <a:r>
              <a:rPr sz="1800" spc="-3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required!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C2C88"/>
              </a:buClr>
              <a:buFont typeface="Tahoma"/>
              <a:buChar char="•"/>
            </a:pPr>
            <a:endParaRPr sz="2150">
              <a:latin typeface="Tahoma"/>
              <a:cs typeface="Tahoma"/>
            </a:endParaRPr>
          </a:p>
          <a:p>
            <a:pPr marL="184785" marR="5080" indent="-172720">
              <a:lnSpc>
                <a:spcPts val="1960"/>
              </a:lnSpc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Slides</a:t>
            </a:r>
            <a:r>
              <a:rPr sz="1800" spc="-4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from</a:t>
            </a:r>
            <a:r>
              <a:rPr sz="1800" spc="-2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training</a:t>
            </a:r>
            <a:r>
              <a:rPr sz="1800" spc="-3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days</a:t>
            </a:r>
            <a:r>
              <a:rPr sz="1800" spc="-4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plus</a:t>
            </a:r>
            <a:r>
              <a:rPr sz="1800" spc="-6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notes</a:t>
            </a:r>
            <a:r>
              <a:rPr sz="1800" spc="-3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will</a:t>
            </a:r>
            <a:r>
              <a:rPr sz="1800" spc="-4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be</a:t>
            </a:r>
            <a:r>
              <a:rPr sz="1800" spc="-3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published</a:t>
            </a:r>
            <a:r>
              <a:rPr sz="1800" spc="-3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on </a:t>
            </a:r>
            <a:r>
              <a:rPr sz="1800" spc="-55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DWQR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website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as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 guidance</a:t>
            </a:r>
            <a:r>
              <a:rPr sz="1800" spc="-2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/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manual</a:t>
            </a:r>
            <a:r>
              <a:rPr sz="1800" spc="-3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for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key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operations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2C2C88"/>
              </a:buClr>
              <a:buFont typeface="Tahoma"/>
              <a:buChar char="•"/>
            </a:pPr>
            <a:endParaRPr sz="2150">
              <a:latin typeface="Tahoma"/>
              <a:cs typeface="Tahoma"/>
            </a:endParaRPr>
          </a:p>
          <a:p>
            <a:pPr marL="184785" marR="93980" indent="-172720">
              <a:lnSpc>
                <a:spcPts val="1960"/>
              </a:lnSpc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If</a:t>
            </a:r>
            <a:r>
              <a:rPr sz="1800" spc="-6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stuc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k</a:t>
            </a:r>
            <a:r>
              <a:rPr sz="1800" spc="-6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emai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l</a:t>
            </a:r>
            <a:r>
              <a:rPr sz="1800" spc="-7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DWQ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R</a:t>
            </a:r>
            <a:r>
              <a:rPr sz="1800" spc="-6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D</a:t>
            </a:r>
            <a:r>
              <a:rPr sz="1800" u="heavy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WQR</a:t>
            </a:r>
            <a:r>
              <a:rPr sz="1800" u="heavy" spc="-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@</a:t>
            </a:r>
            <a:r>
              <a:rPr sz="18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g</a:t>
            </a:r>
            <a:r>
              <a:rPr sz="1800" u="heavy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</a:t>
            </a:r>
            <a:r>
              <a:rPr sz="18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v</a:t>
            </a:r>
            <a:r>
              <a:rPr sz="1800" u="heavy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.</a:t>
            </a:r>
            <a:r>
              <a:rPr sz="1800" u="heavy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s</a:t>
            </a:r>
            <a:r>
              <a:rPr sz="1800" u="heavy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c</a:t>
            </a:r>
            <a:r>
              <a:rPr sz="1800" u="heavy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t</a:t>
            </a:r>
            <a:r>
              <a:rPr sz="1800" spc="-125" dirty="0">
                <a:solidFill>
                  <a:srgbClr val="0000FF"/>
                </a:solidFill>
                <a:latin typeface="Tahoma"/>
                <a:cs typeface="Tahoma"/>
                <a:hlinkClick r:id="rId2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and</a:t>
            </a:r>
            <a:r>
              <a:rPr sz="1800" spc="-7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w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e</a:t>
            </a:r>
            <a:r>
              <a:rPr sz="1800" spc="-6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w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i</a:t>
            </a:r>
            <a:r>
              <a:rPr sz="1800" spc="5" dirty="0">
                <a:solidFill>
                  <a:srgbClr val="2C2C88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l</a:t>
            </a:r>
            <a:r>
              <a:rPr sz="1800" spc="-6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tr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y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 to 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assist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 (put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 RA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 tool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in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header)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2C2C88"/>
              </a:buClr>
              <a:buFont typeface="Tahoma"/>
              <a:buChar char="•"/>
            </a:pPr>
            <a:endParaRPr sz="19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Individual</a:t>
            </a:r>
            <a:r>
              <a:rPr sz="1800" spc="-5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council</a:t>
            </a:r>
            <a:r>
              <a:rPr sz="1800" spc="-2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visits</a:t>
            </a:r>
            <a:r>
              <a:rPr sz="1800" spc="-2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possible,</a:t>
            </a:r>
            <a:r>
              <a:rPr sz="1800" spc="-1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other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work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permitting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C2C88"/>
              </a:buClr>
              <a:buFont typeface="Tahoma"/>
              <a:buChar char="•"/>
            </a:pPr>
            <a:endParaRPr sz="19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Subgroup</a:t>
            </a:r>
            <a:r>
              <a:rPr sz="1800" spc="-5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have</a:t>
            </a:r>
            <a:r>
              <a:rPr sz="1800" spc="-5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set</a:t>
            </a:r>
            <a:r>
              <a:rPr sz="1800" spc="-2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up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RIAMS</a:t>
            </a:r>
            <a:r>
              <a:rPr sz="1800" spc="-25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forum</a:t>
            </a:r>
            <a:r>
              <a:rPr sz="1800" spc="-2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for</a:t>
            </a:r>
            <a:r>
              <a:rPr sz="1800" spc="-5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C2C88"/>
                </a:solidFill>
                <a:latin typeface="Tahoma"/>
                <a:cs typeface="Tahoma"/>
              </a:rPr>
              <a:t>Scottish</a:t>
            </a:r>
            <a:r>
              <a:rPr sz="1800" dirty="0">
                <a:solidFill>
                  <a:srgbClr val="2C2C88"/>
                </a:solidFill>
                <a:latin typeface="Tahoma"/>
                <a:cs typeface="Tahoma"/>
              </a:rPr>
              <a:t> </a:t>
            </a:r>
            <a:r>
              <a:rPr sz="1800" spc="-15" dirty="0">
                <a:solidFill>
                  <a:srgbClr val="2C2C88"/>
                </a:solidFill>
                <a:latin typeface="Tahoma"/>
                <a:cs typeface="Tahoma"/>
              </a:rPr>
              <a:t>LAs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740" y="304800"/>
            <a:ext cx="977912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05"/>
              </a:spcBef>
            </a:pPr>
            <a:r>
              <a:rPr spc="-80" dirty="0"/>
              <a:t>Questions</a:t>
            </a:r>
            <a:r>
              <a:rPr lang="en-GB" spc="-80" dirty="0"/>
              <a:t> on Resilience  Part 1</a:t>
            </a:r>
            <a:endParaRPr spc="-8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97101" y="1190371"/>
          <a:ext cx="8855074" cy="5659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3111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for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unapproved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being used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approved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drinking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their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expiry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dates.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28702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added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the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wrong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vessel?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46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how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deliveries 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made and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avoid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mix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up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chemicals,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e.g.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check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dosing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points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unique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labelled,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deliveries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always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accompanied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competent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person,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approved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deliverer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employed,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specification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sheet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accompanies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delivery.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8636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adverse weather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conditions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render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and/or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ineffective?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317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Cold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cause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dosing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lines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freeze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direct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adverse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impact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efficacy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processes.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lagged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appropriate and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equipment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frost/freezing.</a:t>
                      </a:r>
                      <a:r>
                        <a:rPr sz="900" spc="25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periods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cold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weather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checked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adequate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contingency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procedures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pipes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fail.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16510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stored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oil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cause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contamination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inadequate bunding?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152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storage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contained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bunded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area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sufficient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hold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compound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event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a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burst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container.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drain holes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 bunding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containment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area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liable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fill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rain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robust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solid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crate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tub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large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enough.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fuels</a:t>
                      </a:r>
                      <a:r>
                        <a:rPr sz="900" spc="2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oil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stored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well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away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treatmnet chemicals.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59055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injection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point(s)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damaged,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example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frost?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Ask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how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dosing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point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protected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extremes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physical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damage.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31115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being re-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established after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power supply?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1930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adequate procedure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restart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after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power,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including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individual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working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specification.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Some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biological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filters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may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period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run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waste.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952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 power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back-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up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alternative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power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being inadequate?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36854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Does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have a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back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up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generator that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sufficient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power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up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critical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processes?</a:t>
                      </a:r>
                      <a:r>
                        <a:rPr sz="900" spc="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an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alternate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power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present; what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contingency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provision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alternate supplies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drinking water?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 risk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vandalism?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7620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secure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buildings.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perimeter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fencing,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gates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security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keys.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2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0" dirty="0">
                          <a:latin typeface="Tahoma"/>
                          <a:cs typeface="Tahoma"/>
                        </a:rPr>
                        <a:t>TPR9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marR="6731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site/access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liable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to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flooding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would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result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restriction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process?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209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Gauge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surrounding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topography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flooding.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person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flooded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past. Gauge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from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topography and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routes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become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isolated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adverse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weather.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Ask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person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has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been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isolated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adverse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conditions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flooding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heavy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snow.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2540" marR="1073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Lack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these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times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mean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essential water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made, or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stocks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replenished.</a:t>
                      </a:r>
                      <a:r>
                        <a:rPr sz="900" spc="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sites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access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difficult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during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periods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adverse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weather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adequate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procedures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manage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stocks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chemicals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communication</a:t>
                      </a:r>
                      <a:r>
                        <a:rPr sz="9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consumers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boil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advice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necessary.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8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Tahoma"/>
                          <a:cs typeface="Tahoma"/>
                        </a:rPr>
                        <a:t>TPR10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marR="317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quality monitoring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treatment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inadequate?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8419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900" spc="-10" dirty="0">
                          <a:latin typeface="Tahoma"/>
                          <a:cs typeface="Tahoma"/>
                        </a:rPr>
                        <a:t>On-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line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present.</a:t>
                      </a:r>
                      <a:r>
                        <a:rPr sz="900" spc="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Where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filtration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practised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UV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place,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turbidity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allow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operators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filtration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effective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reducing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turbidity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levels,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so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presented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below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NTU.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areas with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naturally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coloured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water,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transmissivity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/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colour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TOC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 effective. If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chlorinated,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chlorine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monitor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9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maintaining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effective</a:t>
                      </a:r>
                      <a:r>
                        <a:rPr sz="9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chlorine</a:t>
                      </a:r>
                      <a:r>
                        <a:rPr sz="9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dose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disinfection.</a:t>
                      </a:r>
                      <a:r>
                        <a:rPr sz="900" spc="229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manual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checks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25" dirty="0">
                          <a:latin typeface="Tahoma"/>
                          <a:cs typeface="Tahoma"/>
                        </a:rPr>
                        <a:t>are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carried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(with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9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documentation),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on-line</a:t>
                      </a:r>
                      <a:r>
                        <a:rPr sz="9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9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9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equivalent</a:t>
                      </a:r>
                      <a:r>
                        <a:rPr sz="9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system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9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9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900" spc="-10" dirty="0">
                          <a:latin typeface="Tahoma"/>
                          <a:cs typeface="Tahoma"/>
                        </a:rPr>
                        <a:t>used.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ahoma"/>
                          <a:cs typeface="Tahoma"/>
                        </a:rPr>
                        <a:t>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8691"/>
            <a:ext cx="8331327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10435">
              <a:lnSpc>
                <a:spcPct val="100000"/>
              </a:lnSpc>
              <a:spcBef>
                <a:spcPts val="105"/>
              </a:spcBef>
            </a:pPr>
            <a:r>
              <a:rPr lang="fr-FR" spc="-80" dirty="0"/>
              <a:t>Questions on Resilience  Part 2</a:t>
            </a:r>
            <a:endParaRPr spc="-8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97101" y="1334388"/>
          <a:ext cx="8568053" cy="483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7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6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TPR11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marR="736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that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issues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go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undetected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due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lack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alarms?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41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proportionate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size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supply.</a:t>
                      </a:r>
                      <a:r>
                        <a:rPr sz="1000" spc="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two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three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domestic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dwellings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alarms,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several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properties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including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commercial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premises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should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have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monitors.</a:t>
                      </a:r>
                      <a:r>
                        <a:rPr sz="1000" spc="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trigger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levels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appropriate?</a:t>
                      </a:r>
                      <a:r>
                        <a:rPr sz="1000" spc="25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Turbidity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filtered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1NTU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above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subsequent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fully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effective.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will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also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compromised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transmissivity</a:t>
                      </a:r>
                      <a:r>
                        <a:rPr sz="10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falls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below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certain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level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(should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be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documented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installation).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failure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particularly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loss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immediate</a:t>
                      </a:r>
                      <a:r>
                        <a:rPr sz="10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when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UV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off.</a:t>
                      </a:r>
                      <a:r>
                        <a:rPr sz="1000" spc="2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chlorine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practised,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operator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should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specify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triggers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low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high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dose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breached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alert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them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fact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that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either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adequately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disinfected,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supplied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high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levels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chlorine,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unacceptable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consumer.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3175" marR="17653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Check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action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taken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triggered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-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response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time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there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procedures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adhered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to?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auto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shutdown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if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fails?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auto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shut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down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would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hear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alarm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acted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on.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TPR12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marR="450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any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not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correctly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calibrated</a:t>
                      </a:r>
                      <a:r>
                        <a:rPr sz="10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maintained?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413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Most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on-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line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monitors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require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regular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calibration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occasional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maintenance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ensure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their measurements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accurate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person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control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assured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process</a:t>
                      </a:r>
                      <a:r>
                        <a:rPr sz="10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operating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within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specification.</a:t>
                      </a:r>
                      <a:r>
                        <a:rPr sz="1000" spc="2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manufacturers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specify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frequency,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but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rule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calibration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standards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least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monthly.</a:t>
                      </a:r>
                      <a:r>
                        <a:rPr sz="1000" spc="2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carried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out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through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service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agreement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installer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other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contractor,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you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confirm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number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visits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is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appropriate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evidence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service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agreement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adhered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to.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TPR13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" marR="12065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risk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of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inadequate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 /</a:t>
                      </a:r>
                      <a:r>
                        <a:rPr sz="10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incorrect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onsite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quality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testing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2222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00" spc="-20" dirty="0">
                          <a:latin typeface="Tahoma"/>
                          <a:cs typeface="Tahoma"/>
                        </a:rPr>
                        <a:t>On-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site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testing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kits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available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many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parameters,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useful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for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checking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quality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verifying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working.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Sometimes,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tests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as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reliable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on-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line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monitoring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laboratory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analysed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samples,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especially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used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strict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accordance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with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manufacturers'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instructions.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Sometimes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misleading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results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obtained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which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can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give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false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sense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security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working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(or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issue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doesnt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exist).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test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reagents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correct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date.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ahoma"/>
                          <a:cs typeface="Tahoma"/>
                        </a:rPr>
                        <a:t>TPR14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6794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there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inadequate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emergency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in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fail,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especially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for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disinfection</a:t>
                      </a:r>
                      <a:r>
                        <a:rPr sz="10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treatment?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9398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000" dirty="0">
                          <a:latin typeface="Tahoma"/>
                          <a:cs typeface="Tahoma"/>
                        </a:rPr>
                        <a:t>If</a:t>
                      </a:r>
                      <a:r>
                        <a:rPr sz="10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treatment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processes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fail,</a:t>
                      </a:r>
                      <a:r>
                        <a:rPr sz="10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water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may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not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safe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drink.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It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vital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users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made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aware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this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soon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as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possible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contingency</a:t>
                      </a:r>
                      <a:r>
                        <a:rPr sz="10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arrangements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made.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Having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up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date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emergency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plan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that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all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who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manage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use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supply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aware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highly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recommended,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25" dirty="0">
                          <a:latin typeface="Tahoma"/>
                          <a:cs typeface="Tahoma"/>
                        </a:rPr>
                        <a:t>and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should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be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place</a:t>
                      </a:r>
                      <a:r>
                        <a:rPr sz="10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prior</a:t>
                      </a:r>
                      <a:r>
                        <a:rPr sz="10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0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any</a:t>
                      </a:r>
                      <a:r>
                        <a:rPr sz="10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dirty="0">
                          <a:latin typeface="Tahoma"/>
                          <a:cs typeface="Tahoma"/>
                        </a:rPr>
                        <a:t>issue</a:t>
                      </a:r>
                      <a:r>
                        <a:rPr sz="10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occurring.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867" y="73152"/>
            <a:ext cx="5111496" cy="6035040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39940" y="1557527"/>
            <a:ext cx="3528060" cy="1477010"/>
          </a:xfrm>
          <a:prstGeom prst="rect">
            <a:avLst/>
          </a:prstGeom>
          <a:ln w="9144">
            <a:solidFill>
              <a:srgbClr val="2C2C89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 marR="404495">
              <a:lnSpc>
                <a:spcPct val="100000"/>
              </a:lnSpc>
              <a:spcBef>
                <a:spcPts val="345"/>
              </a:spcBef>
            </a:pP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Add </a:t>
            </a:r>
            <a:r>
              <a:rPr sz="1800" b="1" spc="-5" dirty="0">
                <a:solidFill>
                  <a:schemeClr val="tx2"/>
                </a:solidFill>
                <a:latin typeface="Tahoma"/>
                <a:cs typeface="Tahoma"/>
              </a:rPr>
              <a:t>control </a:t>
            </a:r>
            <a:r>
              <a:rPr sz="1800" b="1" dirty="0">
                <a:solidFill>
                  <a:schemeClr val="tx2"/>
                </a:solidFill>
                <a:latin typeface="Tahoma"/>
                <a:cs typeface="Tahoma"/>
              </a:rPr>
              <a:t>measures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: </a:t>
            </a:r>
            <a:r>
              <a:rPr sz="18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What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is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in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place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reduce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risk?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</a:pP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Hopefully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treatment!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88029" y="2191511"/>
            <a:ext cx="3852545" cy="532130"/>
            <a:chOff x="3288029" y="2191511"/>
            <a:chExt cx="3852545" cy="532130"/>
          </a:xfrm>
        </p:grpSpPr>
        <p:sp>
          <p:nvSpPr>
            <p:cNvPr id="5" name="object 5"/>
            <p:cNvSpPr/>
            <p:nvPr/>
          </p:nvSpPr>
          <p:spPr>
            <a:xfrm>
              <a:off x="3288029" y="2220594"/>
              <a:ext cx="3852545" cy="115570"/>
            </a:xfrm>
            <a:custGeom>
              <a:avLst/>
              <a:gdLst/>
              <a:ahLst/>
              <a:cxnLst/>
              <a:rect l="l" t="t" r="r" b="b"/>
              <a:pathLst>
                <a:path w="3852545" h="115569">
                  <a:moveTo>
                    <a:pt x="98806" y="0"/>
                  </a:moveTo>
                  <a:lnTo>
                    <a:pt x="0" y="57022"/>
                  </a:lnTo>
                  <a:lnTo>
                    <a:pt x="92837" y="111759"/>
                  </a:lnTo>
                  <a:lnTo>
                    <a:pt x="98298" y="115062"/>
                  </a:lnTo>
                  <a:lnTo>
                    <a:pt x="105283" y="113156"/>
                  </a:lnTo>
                  <a:lnTo>
                    <a:pt x="108458" y="107695"/>
                  </a:lnTo>
                  <a:lnTo>
                    <a:pt x="111633" y="102362"/>
                  </a:lnTo>
                  <a:lnTo>
                    <a:pt x="109855" y="95250"/>
                  </a:lnTo>
                  <a:lnTo>
                    <a:pt x="64938" y="68784"/>
                  </a:lnTo>
                  <a:lnTo>
                    <a:pt x="22479" y="68579"/>
                  </a:lnTo>
                  <a:lnTo>
                    <a:pt x="22606" y="45719"/>
                  </a:lnTo>
                  <a:lnTo>
                    <a:pt x="65336" y="45719"/>
                  </a:lnTo>
                  <a:lnTo>
                    <a:pt x="110236" y="19812"/>
                  </a:lnTo>
                  <a:lnTo>
                    <a:pt x="112141" y="12826"/>
                  </a:lnTo>
                  <a:lnTo>
                    <a:pt x="105791" y="1904"/>
                  </a:lnTo>
                  <a:lnTo>
                    <a:pt x="98806" y="0"/>
                  </a:lnTo>
                  <a:close/>
                </a:path>
                <a:path w="3852545" h="115569">
                  <a:moveTo>
                    <a:pt x="64982" y="45923"/>
                  </a:moveTo>
                  <a:lnTo>
                    <a:pt x="45366" y="57230"/>
                  </a:lnTo>
                  <a:lnTo>
                    <a:pt x="64938" y="68784"/>
                  </a:lnTo>
                  <a:lnTo>
                    <a:pt x="3851910" y="86994"/>
                  </a:lnTo>
                  <a:lnTo>
                    <a:pt x="3852037" y="64134"/>
                  </a:lnTo>
                  <a:lnTo>
                    <a:pt x="64982" y="45923"/>
                  </a:lnTo>
                  <a:close/>
                </a:path>
                <a:path w="3852545" h="115569">
                  <a:moveTo>
                    <a:pt x="22606" y="45719"/>
                  </a:moveTo>
                  <a:lnTo>
                    <a:pt x="22479" y="68579"/>
                  </a:lnTo>
                  <a:lnTo>
                    <a:pt x="64938" y="68784"/>
                  </a:lnTo>
                  <a:lnTo>
                    <a:pt x="62010" y="67055"/>
                  </a:lnTo>
                  <a:lnTo>
                    <a:pt x="28321" y="67055"/>
                  </a:lnTo>
                  <a:lnTo>
                    <a:pt x="28448" y="47243"/>
                  </a:lnTo>
                  <a:lnTo>
                    <a:pt x="62692" y="47243"/>
                  </a:lnTo>
                  <a:lnTo>
                    <a:pt x="64982" y="45923"/>
                  </a:lnTo>
                  <a:lnTo>
                    <a:pt x="22606" y="45719"/>
                  </a:lnTo>
                  <a:close/>
                </a:path>
                <a:path w="3852545" h="115569">
                  <a:moveTo>
                    <a:pt x="28448" y="47243"/>
                  </a:moveTo>
                  <a:lnTo>
                    <a:pt x="28321" y="67055"/>
                  </a:lnTo>
                  <a:lnTo>
                    <a:pt x="45366" y="57230"/>
                  </a:lnTo>
                  <a:lnTo>
                    <a:pt x="28448" y="47243"/>
                  </a:lnTo>
                  <a:close/>
                </a:path>
                <a:path w="3852545" h="115569">
                  <a:moveTo>
                    <a:pt x="45366" y="57230"/>
                  </a:moveTo>
                  <a:lnTo>
                    <a:pt x="28321" y="67055"/>
                  </a:lnTo>
                  <a:lnTo>
                    <a:pt x="62010" y="67055"/>
                  </a:lnTo>
                  <a:lnTo>
                    <a:pt x="45366" y="57230"/>
                  </a:lnTo>
                  <a:close/>
                </a:path>
                <a:path w="3852545" h="115569">
                  <a:moveTo>
                    <a:pt x="62692" y="47243"/>
                  </a:moveTo>
                  <a:lnTo>
                    <a:pt x="28448" y="47243"/>
                  </a:lnTo>
                  <a:lnTo>
                    <a:pt x="45366" y="57230"/>
                  </a:lnTo>
                  <a:lnTo>
                    <a:pt x="62692" y="47243"/>
                  </a:lnTo>
                  <a:close/>
                </a:path>
                <a:path w="3852545" h="115569">
                  <a:moveTo>
                    <a:pt x="65336" y="45719"/>
                  </a:moveTo>
                  <a:lnTo>
                    <a:pt x="22606" y="45719"/>
                  </a:lnTo>
                  <a:lnTo>
                    <a:pt x="64982" y="45923"/>
                  </a:lnTo>
                  <a:lnTo>
                    <a:pt x="65336" y="457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6065" y="2204465"/>
              <a:ext cx="1656714" cy="506095"/>
            </a:xfrm>
            <a:custGeom>
              <a:avLst/>
              <a:gdLst/>
              <a:ahLst/>
              <a:cxnLst/>
              <a:rect l="l" t="t" r="r" b="b"/>
              <a:pathLst>
                <a:path w="1656714" h="506094">
                  <a:moveTo>
                    <a:pt x="828294" y="0"/>
                  </a:moveTo>
                  <a:lnTo>
                    <a:pt x="756825" y="928"/>
                  </a:lnTo>
                  <a:lnTo>
                    <a:pt x="687045" y="3664"/>
                  </a:lnTo>
                  <a:lnTo>
                    <a:pt x="619202" y="8130"/>
                  </a:lnTo>
                  <a:lnTo>
                    <a:pt x="553544" y="14252"/>
                  </a:lnTo>
                  <a:lnTo>
                    <a:pt x="490320" y="21952"/>
                  </a:lnTo>
                  <a:lnTo>
                    <a:pt x="429779" y="31155"/>
                  </a:lnTo>
                  <a:lnTo>
                    <a:pt x="372169" y="41785"/>
                  </a:lnTo>
                  <a:lnTo>
                    <a:pt x="317740" y="53766"/>
                  </a:lnTo>
                  <a:lnTo>
                    <a:pt x="266738" y="67022"/>
                  </a:lnTo>
                  <a:lnTo>
                    <a:pt x="219415" y="81477"/>
                  </a:lnTo>
                  <a:lnTo>
                    <a:pt x="176017" y="97054"/>
                  </a:lnTo>
                  <a:lnTo>
                    <a:pt x="136793" y="113679"/>
                  </a:lnTo>
                  <a:lnTo>
                    <a:pt x="101993" y="131275"/>
                  </a:lnTo>
                  <a:lnTo>
                    <a:pt x="46656" y="169075"/>
                  </a:lnTo>
                  <a:lnTo>
                    <a:pt x="11995" y="209847"/>
                  </a:lnTo>
                  <a:lnTo>
                    <a:pt x="0" y="252984"/>
                  </a:lnTo>
                  <a:lnTo>
                    <a:pt x="3040" y="274809"/>
                  </a:lnTo>
                  <a:lnTo>
                    <a:pt x="26617" y="316840"/>
                  </a:lnTo>
                  <a:lnTo>
                    <a:pt x="71864" y="356202"/>
                  </a:lnTo>
                  <a:lnTo>
                    <a:pt x="136793" y="392288"/>
                  </a:lnTo>
                  <a:lnTo>
                    <a:pt x="176017" y="408913"/>
                  </a:lnTo>
                  <a:lnTo>
                    <a:pt x="219415" y="424490"/>
                  </a:lnTo>
                  <a:lnTo>
                    <a:pt x="266738" y="438945"/>
                  </a:lnTo>
                  <a:lnTo>
                    <a:pt x="317740" y="452201"/>
                  </a:lnTo>
                  <a:lnTo>
                    <a:pt x="372169" y="464182"/>
                  </a:lnTo>
                  <a:lnTo>
                    <a:pt x="429779" y="474812"/>
                  </a:lnTo>
                  <a:lnTo>
                    <a:pt x="490320" y="484015"/>
                  </a:lnTo>
                  <a:lnTo>
                    <a:pt x="553544" y="491715"/>
                  </a:lnTo>
                  <a:lnTo>
                    <a:pt x="619202" y="497837"/>
                  </a:lnTo>
                  <a:lnTo>
                    <a:pt x="687045" y="502303"/>
                  </a:lnTo>
                  <a:lnTo>
                    <a:pt x="756825" y="505039"/>
                  </a:lnTo>
                  <a:lnTo>
                    <a:pt x="828294" y="505968"/>
                  </a:lnTo>
                  <a:lnTo>
                    <a:pt x="899762" y="505039"/>
                  </a:lnTo>
                  <a:lnTo>
                    <a:pt x="969542" y="502303"/>
                  </a:lnTo>
                  <a:lnTo>
                    <a:pt x="1037385" y="497837"/>
                  </a:lnTo>
                  <a:lnTo>
                    <a:pt x="1103043" y="491715"/>
                  </a:lnTo>
                  <a:lnTo>
                    <a:pt x="1166267" y="484015"/>
                  </a:lnTo>
                  <a:lnTo>
                    <a:pt x="1226808" y="474812"/>
                  </a:lnTo>
                  <a:lnTo>
                    <a:pt x="1284418" y="464182"/>
                  </a:lnTo>
                  <a:lnTo>
                    <a:pt x="1338847" y="452201"/>
                  </a:lnTo>
                  <a:lnTo>
                    <a:pt x="1389849" y="438945"/>
                  </a:lnTo>
                  <a:lnTo>
                    <a:pt x="1437172" y="424490"/>
                  </a:lnTo>
                  <a:lnTo>
                    <a:pt x="1480570" y="408913"/>
                  </a:lnTo>
                  <a:lnTo>
                    <a:pt x="1519794" y="392288"/>
                  </a:lnTo>
                  <a:lnTo>
                    <a:pt x="1554594" y="374692"/>
                  </a:lnTo>
                  <a:lnTo>
                    <a:pt x="1609931" y="336892"/>
                  </a:lnTo>
                  <a:lnTo>
                    <a:pt x="1644592" y="296120"/>
                  </a:lnTo>
                  <a:lnTo>
                    <a:pt x="1656588" y="252984"/>
                  </a:lnTo>
                  <a:lnTo>
                    <a:pt x="1653547" y="231158"/>
                  </a:lnTo>
                  <a:lnTo>
                    <a:pt x="1629970" y="189127"/>
                  </a:lnTo>
                  <a:lnTo>
                    <a:pt x="1584723" y="149765"/>
                  </a:lnTo>
                  <a:lnTo>
                    <a:pt x="1519794" y="113679"/>
                  </a:lnTo>
                  <a:lnTo>
                    <a:pt x="1480570" y="97054"/>
                  </a:lnTo>
                  <a:lnTo>
                    <a:pt x="1437172" y="81477"/>
                  </a:lnTo>
                  <a:lnTo>
                    <a:pt x="1389849" y="67022"/>
                  </a:lnTo>
                  <a:lnTo>
                    <a:pt x="1338847" y="53766"/>
                  </a:lnTo>
                  <a:lnTo>
                    <a:pt x="1284418" y="41785"/>
                  </a:lnTo>
                  <a:lnTo>
                    <a:pt x="1226808" y="31155"/>
                  </a:lnTo>
                  <a:lnTo>
                    <a:pt x="1166267" y="21952"/>
                  </a:lnTo>
                  <a:lnTo>
                    <a:pt x="1103043" y="14252"/>
                  </a:lnTo>
                  <a:lnTo>
                    <a:pt x="1037385" y="8130"/>
                  </a:lnTo>
                  <a:lnTo>
                    <a:pt x="969542" y="3664"/>
                  </a:lnTo>
                  <a:lnTo>
                    <a:pt x="899762" y="928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BADFE2">
                <a:alpha val="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76065" y="2204465"/>
              <a:ext cx="1656714" cy="506095"/>
            </a:xfrm>
            <a:custGeom>
              <a:avLst/>
              <a:gdLst/>
              <a:ahLst/>
              <a:cxnLst/>
              <a:rect l="l" t="t" r="r" b="b"/>
              <a:pathLst>
                <a:path w="1656714" h="506094">
                  <a:moveTo>
                    <a:pt x="0" y="252984"/>
                  </a:moveTo>
                  <a:lnTo>
                    <a:pt x="11995" y="209847"/>
                  </a:lnTo>
                  <a:lnTo>
                    <a:pt x="46656" y="169075"/>
                  </a:lnTo>
                  <a:lnTo>
                    <a:pt x="101993" y="131275"/>
                  </a:lnTo>
                  <a:lnTo>
                    <a:pt x="136793" y="113679"/>
                  </a:lnTo>
                  <a:lnTo>
                    <a:pt x="176017" y="97054"/>
                  </a:lnTo>
                  <a:lnTo>
                    <a:pt x="219415" y="81477"/>
                  </a:lnTo>
                  <a:lnTo>
                    <a:pt x="266738" y="67022"/>
                  </a:lnTo>
                  <a:lnTo>
                    <a:pt x="317740" y="53766"/>
                  </a:lnTo>
                  <a:lnTo>
                    <a:pt x="372169" y="41785"/>
                  </a:lnTo>
                  <a:lnTo>
                    <a:pt x="429779" y="31155"/>
                  </a:lnTo>
                  <a:lnTo>
                    <a:pt x="490320" y="21952"/>
                  </a:lnTo>
                  <a:lnTo>
                    <a:pt x="553544" y="14252"/>
                  </a:lnTo>
                  <a:lnTo>
                    <a:pt x="619202" y="8130"/>
                  </a:lnTo>
                  <a:lnTo>
                    <a:pt x="687045" y="3664"/>
                  </a:lnTo>
                  <a:lnTo>
                    <a:pt x="756825" y="928"/>
                  </a:lnTo>
                  <a:lnTo>
                    <a:pt x="828294" y="0"/>
                  </a:lnTo>
                  <a:lnTo>
                    <a:pt x="899762" y="928"/>
                  </a:lnTo>
                  <a:lnTo>
                    <a:pt x="969542" y="3664"/>
                  </a:lnTo>
                  <a:lnTo>
                    <a:pt x="1037385" y="8130"/>
                  </a:lnTo>
                  <a:lnTo>
                    <a:pt x="1103043" y="14252"/>
                  </a:lnTo>
                  <a:lnTo>
                    <a:pt x="1166267" y="21952"/>
                  </a:lnTo>
                  <a:lnTo>
                    <a:pt x="1226808" y="31155"/>
                  </a:lnTo>
                  <a:lnTo>
                    <a:pt x="1284418" y="41785"/>
                  </a:lnTo>
                  <a:lnTo>
                    <a:pt x="1338847" y="53766"/>
                  </a:lnTo>
                  <a:lnTo>
                    <a:pt x="1389849" y="67022"/>
                  </a:lnTo>
                  <a:lnTo>
                    <a:pt x="1437172" y="81477"/>
                  </a:lnTo>
                  <a:lnTo>
                    <a:pt x="1480570" y="97054"/>
                  </a:lnTo>
                  <a:lnTo>
                    <a:pt x="1519794" y="113679"/>
                  </a:lnTo>
                  <a:lnTo>
                    <a:pt x="1554594" y="131275"/>
                  </a:lnTo>
                  <a:lnTo>
                    <a:pt x="1609931" y="169075"/>
                  </a:lnTo>
                  <a:lnTo>
                    <a:pt x="1644592" y="209847"/>
                  </a:lnTo>
                  <a:lnTo>
                    <a:pt x="1656588" y="252984"/>
                  </a:lnTo>
                  <a:lnTo>
                    <a:pt x="1653547" y="274809"/>
                  </a:lnTo>
                  <a:lnTo>
                    <a:pt x="1629970" y="316840"/>
                  </a:lnTo>
                  <a:lnTo>
                    <a:pt x="1584723" y="356202"/>
                  </a:lnTo>
                  <a:lnTo>
                    <a:pt x="1519794" y="392288"/>
                  </a:lnTo>
                  <a:lnTo>
                    <a:pt x="1480570" y="408913"/>
                  </a:lnTo>
                  <a:lnTo>
                    <a:pt x="1437172" y="424490"/>
                  </a:lnTo>
                  <a:lnTo>
                    <a:pt x="1389849" y="438945"/>
                  </a:lnTo>
                  <a:lnTo>
                    <a:pt x="1338847" y="452201"/>
                  </a:lnTo>
                  <a:lnTo>
                    <a:pt x="1284418" y="464182"/>
                  </a:lnTo>
                  <a:lnTo>
                    <a:pt x="1226808" y="474812"/>
                  </a:lnTo>
                  <a:lnTo>
                    <a:pt x="1166267" y="484015"/>
                  </a:lnTo>
                  <a:lnTo>
                    <a:pt x="1103043" y="491715"/>
                  </a:lnTo>
                  <a:lnTo>
                    <a:pt x="1037385" y="497837"/>
                  </a:lnTo>
                  <a:lnTo>
                    <a:pt x="969542" y="502303"/>
                  </a:lnTo>
                  <a:lnTo>
                    <a:pt x="899762" y="505039"/>
                  </a:lnTo>
                  <a:lnTo>
                    <a:pt x="828294" y="505968"/>
                  </a:lnTo>
                  <a:lnTo>
                    <a:pt x="756825" y="505039"/>
                  </a:lnTo>
                  <a:lnTo>
                    <a:pt x="687045" y="502303"/>
                  </a:lnTo>
                  <a:lnTo>
                    <a:pt x="619202" y="497837"/>
                  </a:lnTo>
                  <a:lnTo>
                    <a:pt x="553544" y="491715"/>
                  </a:lnTo>
                  <a:lnTo>
                    <a:pt x="490320" y="484015"/>
                  </a:lnTo>
                  <a:lnTo>
                    <a:pt x="429779" y="474812"/>
                  </a:lnTo>
                  <a:lnTo>
                    <a:pt x="372169" y="464182"/>
                  </a:lnTo>
                  <a:lnTo>
                    <a:pt x="317740" y="452201"/>
                  </a:lnTo>
                  <a:lnTo>
                    <a:pt x="266738" y="438945"/>
                  </a:lnTo>
                  <a:lnTo>
                    <a:pt x="219415" y="424490"/>
                  </a:lnTo>
                  <a:lnTo>
                    <a:pt x="176017" y="408913"/>
                  </a:lnTo>
                  <a:lnTo>
                    <a:pt x="136793" y="392288"/>
                  </a:lnTo>
                  <a:lnTo>
                    <a:pt x="101993" y="374692"/>
                  </a:lnTo>
                  <a:lnTo>
                    <a:pt x="46656" y="336892"/>
                  </a:lnTo>
                  <a:lnTo>
                    <a:pt x="11995" y="296120"/>
                  </a:lnTo>
                  <a:lnTo>
                    <a:pt x="0" y="252984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1509C01C-6666-7994-03A9-272C97E13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15200" y="85852"/>
            <a:ext cx="6286500" cy="697230"/>
          </a:xfrm>
        </p:spPr>
        <p:txBody>
          <a:bodyPr/>
          <a:lstStyle/>
          <a:p>
            <a:r>
              <a:rPr lang="en-GB" dirty="0"/>
              <a:t>Control Measures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2984" y="228600"/>
            <a:ext cx="5115560" cy="6035040"/>
            <a:chOff x="1991867" y="73152"/>
            <a:chExt cx="5115560" cy="6035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1867" y="73152"/>
              <a:ext cx="5111496" cy="6035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68701" y="2572766"/>
              <a:ext cx="4538980" cy="895350"/>
            </a:xfrm>
            <a:custGeom>
              <a:avLst/>
              <a:gdLst/>
              <a:ahLst/>
              <a:cxnLst/>
              <a:rect l="l" t="t" r="r" b="b"/>
              <a:pathLst>
                <a:path w="4538980" h="895350">
                  <a:moveTo>
                    <a:pt x="86360" y="782066"/>
                  </a:moveTo>
                  <a:lnTo>
                    <a:pt x="0" y="856742"/>
                  </a:lnTo>
                  <a:lnTo>
                    <a:pt x="107442" y="895223"/>
                  </a:lnTo>
                  <a:lnTo>
                    <a:pt x="113918" y="892048"/>
                  </a:lnTo>
                  <a:lnTo>
                    <a:pt x="116078" y="886079"/>
                  </a:lnTo>
                  <a:lnTo>
                    <a:pt x="118237" y="880237"/>
                  </a:lnTo>
                  <a:lnTo>
                    <a:pt x="115062" y="873633"/>
                  </a:lnTo>
                  <a:lnTo>
                    <a:pt x="87828" y="863854"/>
                  </a:lnTo>
                  <a:lnTo>
                    <a:pt x="24256" y="863854"/>
                  </a:lnTo>
                  <a:lnTo>
                    <a:pt x="20066" y="841375"/>
                  </a:lnTo>
                  <a:lnTo>
                    <a:pt x="61646" y="833625"/>
                  </a:lnTo>
                  <a:lnTo>
                    <a:pt x="101218" y="799464"/>
                  </a:lnTo>
                  <a:lnTo>
                    <a:pt x="101727" y="792226"/>
                  </a:lnTo>
                  <a:lnTo>
                    <a:pt x="93599" y="782574"/>
                  </a:lnTo>
                  <a:lnTo>
                    <a:pt x="86360" y="782066"/>
                  </a:lnTo>
                  <a:close/>
                </a:path>
                <a:path w="4538980" h="895350">
                  <a:moveTo>
                    <a:pt x="61646" y="833625"/>
                  </a:moveTo>
                  <a:lnTo>
                    <a:pt x="20066" y="841375"/>
                  </a:lnTo>
                  <a:lnTo>
                    <a:pt x="24256" y="863854"/>
                  </a:lnTo>
                  <a:lnTo>
                    <a:pt x="38564" y="861187"/>
                  </a:lnTo>
                  <a:lnTo>
                    <a:pt x="29718" y="861187"/>
                  </a:lnTo>
                  <a:lnTo>
                    <a:pt x="26162" y="841756"/>
                  </a:lnTo>
                  <a:lnTo>
                    <a:pt x="52227" y="841756"/>
                  </a:lnTo>
                  <a:lnTo>
                    <a:pt x="61646" y="833625"/>
                  </a:lnTo>
                  <a:close/>
                </a:path>
                <a:path w="4538980" h="895350">
                  <a:moveTo>
                    <a:pt x="66075" y="856058"/>
                  </a:moveTo>
                  <a:lnTo>
                    <a:pt x="24256" y="863854"/>
                  </a:lnTo>
                  <a:lnTo>
                    <a:pt x="87828" y="863854"/>
                  </a:lnTo>
                  <a:lnTo>
                    <a:pt x="66075" y="856058"/>
                  </a:lnTo>
                  <a:close/>
                </a:path>
                <a:path w="4538980" h="895350">
                  <a:moveTo>
                    <a:pt x="26162" y="841756"/>
                  </a:moveTo>
                  <a:lnTo>
                    <a:pt x="29718" y="861187"/>
                  </a:lnTo>
                  <a:lnTo>
                    <a:pt x="44581" y="848356"/>
                  </a:lnTo>
                  <a:lnTo>
                    <a:pt x="26162" y="841756"/>
                  </a:lnTo>
                  <a:close/>
                </a:path>
                <a:path w="4538980" h="895350">
                  <a:moveTo>
                    <a:pt x="44581" y="848356"/>
                  </a:moveTo>
                  <a:lnTo>
                    <a:pt x="29718" y="861187"/>
                  </a:lnTo>
                  <a:lnTo>
                    <a:pt x="38564" y="861187"/>
                  </a:lnTo>
                  <a:lnTo>
                    <a:pt x="66075" y="856058"/>
                  </a:lnTo>
                  <a:lnTo>
                    <a:pt x="44581" y="848356"/>
                  </a:lnTo>
                  <a:close/>
                </a:path>
                <a:path w="4538980" h="895350">
                  <a:moveTo>
                    <a:pt x="4534408" y="0"/>
                  </a:moveTo>
                  <a:lnTo>
                    <a:pt x="61646" y="833625"/>
                  </a:lnTo>
                  <a:lnTo>
                    <a:pt x="44581" y="848356"/>
                  </a:lnTo>
                  <a:lnTo>
                    <a:pt x="66075" y="856058"/>
                  </a:lnTo>
                  <a:lnTo>
                    <a:pt x="4538599" y="22351"/>
                  </a:lnTo>
                  <a:lnTo>
                    <a:pt x="4534408" y="0"/>
                  </a:lnTo>
                  <a:close/>
                </a:path>
                <a:path w="4538980" h="895350">
                  <a:moveTo>
                    <a:pt x="52227" y="841756"/>
                  </a:moveTo>
                  <a:lnTo>
                    <a:pt x="26162" y="841756"/>
                  </a:lnTo>
                  <a:lnTo>
                    <a:pt x="44581" y="848356"/>
                  </a:lnTo>
                  <a:lnTo>
                    <a:pt x="52227" y="84175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6600" y="2275205"/>
            <a:ext cx="3529965" cy="2307590"/>
          </a:xfrm>
          <a:prstGeom prst="rect">
            <a:avLst/>
          </a:prstGeom>
          <a:ln w="9144">
            <a:solidFill>
              <a:srgbClr val="2C2C89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45"/>
              </a:spcBef>
            </a:pP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Add</a:t>
            </a:r>
            <a:r>
              <a:rPr sz="1800" spc="-3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chemeClr val="tx2"/>
                </a:solidFill>
                <a:latin typeface="Tahoma"/>
                <a:cs typeface="Tahoma"/>
              </a:rPr>
              <a:t>validation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: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309245">
              <a:lnSpc>
                <a:spcPct val="100000"/>
              </a:lnSpc>
            </a:pP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How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do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we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know</a:t>
            </a:r>
            <a:r>
              <a:rPr sz="18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control</a:t>
            </a:r>
            <a:r>
              <a:rPr sz="18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is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in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place?</a:t>
            </a:r>
          </a:p>
          <a:p>
            <a:pPr>
              <a:lnSpc>
                <a:spcPct val="100000"/>
              </a:lnSpc>
            </a:pPr>
            <a:endParaRPr sz="21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589280">
              <a:lnSpc>
                <a:spcPct val="100000"/>
              </a:lnSpc>
              <a:spcBef>
                <a:spcPts val="1785"/>
              </a:spcBef>
            </a:pP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“Evidence that the control is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appropriate</a:t>
            </a:r>
            <a:r>
              <a:rPr sz="1800" spc="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risk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and </a:t>
            </a:r>
            <a:r>
              <a:rPr sz="18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capable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of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being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effective”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55236E-CD71-B5EE-52E0-2349518F8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0" y="0"/>
            <a:ext cx="2817750" cy="1399286"/>
          </a:xfrm>
        </p:spPr>
        <p:txBody>
          <a:bodyPr/>
          <a:lstStyle/>
          <a:p>
            <a:r>
              <a:rPr lang="en-GB" dirty="0"/>
              <a:t>Control Measures Part 2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91867" y="73152"/>
            <a:ext cx="5118100" cy="6035040"/>
            <a:chOff x="1991867" y="73152"/>
            <a:chExt cx="5118100" cy="6035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1867" y="73152"/>
              <a:ext cx="5111496" cy="6035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40329" y="2573528"/>
              <a:ext cx="4469765" cy="2091055"/>
            </a:xfrm>
            <a:custGeom>
              <a:avLst/>
              <a:gdLst/>
              <a:ahLst/>
              <a:cxnLst/>
              <a:rect l="l" t="t" r="r" b="b"/>
              <a:pathLst>
                <a:path w="4469765" h="2091054">
                  <a:moveTo>
                    <a:pt x="72389" y="1985137"/>
                  </a:moveTo>
                  <a:lnTo>
                    <a:pt x="65150" y="1986407"/>
                  </a:lnTo>
                  <a:lnTo>
                    <a:pt x="61594" y="1991614"/>
                  </a:lnTo>
                  <a:lnTo>
                    <a:pt x="0" y="2080133"/>
                  </a:lnTo>
                  <a:lnTo>
                    <a:pt x="113537" y="2090801"/>
                  </a:lnTo>
                  <a:lnTo>
                    <a:pt x="119125" y="2086229"/>
                  </a:lnTo>
                  <a:lnTo>
                    <a:pt x="119664" y="2080895"/>
                  </a:lnTo>
                  <a:lnTo>
                    <a:pt x="25272" y="2080895"/>
                  </a:lnTo>
                  <a:lnTo>
                    <a:pt x="15620" y="2060194"/>
                  </a:lnTo>
                  <a:lnTo>
                    <a:pt x="54189" y="2042314"/>
                  </a:lnTo>
                  <a:lnTo>
                    <a:pt x="80390" y="2004695"/>
                  </a:lnTo>
                  <a:lnTo>
                    <a:pt x="83946" y="1999488"/>
                  </a:lnTo>
                  <a:lnTo>
                    <a:pt x="82676" y="1992376"/>
                  </a:lnTo>
                  <a:lnTo>
                    <a:pt x="77469" y="1988820"/>
                  </a:lnTo>
                  <a:lnTo>
                    <a:pt x="72389" y="1985137"/>
                  </a:lnTo>
                  <a:close/>
                </a:path>
                <a:path w="4469765" h="2091054">
                  <a:moveTo>
                    <a:pt x="54189" y="2042314"/>
                  </a:moveTo>
                  <a:lnTo>
                    <a:pt x="15620" y="2060194"/>
                  </a:lnTo>
                  <a:lnTo>
                    <a:pt x="25272" y="2080895"/>
                  </a:lnTo>
                  <a:lnTo>
                    <a:pt x="33491" y="2077085"/>
                  </a:lnTo>
                  <a:lnTo>
                    <a:pt x="29971" y="2077085"/>
                  </a:lnTo>
                  <a:lnTo>
                    <a:pt x="21589" y="2059178"/>
                  </a:lnTo>
                  <a:lnTo>
                    <a:pt x="42444" y="2059178"/>
                  </a:lnTo>
                  <a:lnTo>
                    <a:pt x="54189" y="2042314"/>
                  </a:lnTo>
                  <a:close/>
                </a:path>
                <a:path w="4469765" h="2091054">
                  <a:moveTo>
                    <a:pt x="63607" y="2063124"/>
                  </a:moveTo>
                  <a:lnTo>
                    <a:pt x="25272" y="2080895"/>
                  </a:lnTo>
                  <a:lnTo>
                    <a:pt x="119664" y="2080895"/>
                  </a:lnTo>
                  <a:lnTo>
                    <a:pt x="120395" y="2073656"/>
                  </a:lnTo>
                  <a:lnTo>
                    <a:pt x="115696" y="2068068"/>
                  </a:lnTo>
                  <a:lnTo>
                    <a:pt x="63607" y="2063124"/>
                  </a:lnTo>
                  <a:close/>
                </a:path>
                <a:path w="4469765" h="2091054">
                  <a:moveTo>
                    <a:pt x="21589" y="2059178"/>
                  </a:moveTo>
                  <a:lnTo>
                    <a:pt x="29971" y="2077085"/>
                  </a:lnTo>
                  <a:lnTo>
                    <a:pt x="41163" y="2061016"/>
                  </a:lnTo>
                  <a:lnTo>
                    <a:pt x="21589" y="2059178"/>
                  </a:lnTo>
                  <a:close/>
                </a:path>
                <a:path w="4469765" h="2091054">
                  <a:moveTo>
                    <a:pt x="41163" y="2061016"/>
                  </a:moveTo>
                  <a:lnTo>
                    <a:pt x="29971" y="2077085"/>
                  </a:lnTo>
                  <a:lnTo>
                    <a:pt x="33491" y="2077085"/>
                  </a:lnTo>
                  <a:lnTo>
                    <a:pt x="63607" y="2063124"/>
                  </a:lnTo>
                  <a:lnTo>
                    <a:pt x="41163" y="2061016"/>
                  </a:lnTo>
                  <a:close/>
                </a:path>
                <a:path w="4469765" h="2091054">
                  <a:moveTo>
                    <a:pt x="4459732" y="0"/>
                  </a:moveTo>
                  <a:lnTo>
                    <a:pt x="54189" y="2042314"/>
                  </a:lnTo>
                  <a:lnTo>
                    <a:pt x="41163" y="2061016"/>
                  </a:lnTo>
                  <a:lnTo>
                    <a:pt x="63607" y="2063124"/>
                  </a:lnTo>
                  <a:lnTo>
                    <a:pt x="4469257" y="20827"/>
                  </a:lnTo>
                  <a:lnTo>
                    <a:pt x="4459732" y="0"/>
                  </a:lnTo>
                  <a:close/>
                </a:path>
                <a:path w="4469765" h="2091054">
                  <a:moveTo>
                    <a:pt x="42444" y="2059178"/>
                  </a:moveTo>
                  <a:lnTo>
                    <a:pt x="21589" y="2059178"/>
                  </a:lnTo>
                  <a:lnTo>
                    <a:pt x="41163" y="2061016"/>
                  </a:lnTo>
                  <a:lnTo>
                    <a:pt x="42444" y="205917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49083" y="2344293"/>
            <a:ext cx="3529965" cy="2307590"/>
          </a:xfrm>
          <a:prstGeom prst="rect">
            <a:avLst/>
          </a:prstGeom>
          <a:ln w="9144">
            <a:solidFill>
              <a:srgbClr val="2C2C89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45"/>
              </a:spcBef>
            </a:pP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Add</a:t>
            </a:r>
            <a:r>
              <a:rPr sz="1800" spc="-3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chemeClr val="tx2"/>
                </a:solidFill>
                <a:latin typeface="Tahoma"/>
                <a:cs typeface="Tahoma"/>
              </a:rPr>
              <a:t>verification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: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309245">
              <a:lnSpc>
                <a:spcPct val="100000"/>
              </a:lnSpc>
            </a:pP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How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do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we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know</a:t>
            </a:r>
            <a:r>
              <a:rPr sz="18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control</a:t>
            </a:r>
            <a:r>
              <a:rPr sz="1800" spc="-2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is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still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working?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218440">
              <a:lnSpc>
                <a:spcPct val="100000"/>
              </a:lnSpc>
              <a:spcBef>
                <a:spcPts val="1785"/>
              </a:spcBef>
            </a:pP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“Routine,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ongoing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confirmation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that the mitigation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is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continuing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to</a:t>
            </a: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be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effective”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B7C5BC-DFE5-DC10-DAFC-16229FA55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61375" y="-30151"/>
            <a:ext cx="3217673" cy="2091054"/>
          </a:xfrm>
        </p:spPr>
        <p:txBody>
          <a:bodyPr/>
          <a:lstStyle/>
          <a:p>
            <a:r>
              <a:rPr lang="en-GB" dirty="0"/>
              <a:t>Control Measures Part 3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867" y="73152"/>
            <a:ext cx="5111496" cy="60350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56830" y="2378710"/>
            <a:ext cx="3529965" cy="2307590"/>
          </a:xfrm>
          <a:prstGeom prst="rect">
            <a:avLst/>
          </a:prstGeom>
          <a:ln w="9144">
            <a:solidFill>
              <a:srgbClr val="2C2C89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45"/>
              </a:spcBef>
            </a:pPr>
            <a:r>
              <a:rPr sz="1800" spc="-15" dirty="0">
                <a:solidFill>
                  <a:schemeClr val="tx2"/>
                </a:solidFill>
                <a:latin typeface="Tahoma"/>
                <a:cs typeface="Tahoma"/>
              </a:rPr>
              <a:t>Re-score</a:t>
            </a:r>
            <a:r>
              <a:rPr sz="1800" spc="-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chemeClr val="tx2"/>
                </a:solidFill>
                <a:latin typeface="Tahoma"/>
                <a:cs typeface="Tahoma"/>
              </a:rPr>
              <a:t>likelihood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: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276225">
              <a:lnSpc>
                <a:spcPct val="100000"/>
              </a:lnSpc>
            </a:pP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What is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new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likelihood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with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the</a:t>
            </a:r>
            <a:r>
              <a:rPr sz="1800" spc="-2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controls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in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place?</a:t>
            </a:r>
          </a:p>
          <a:p>
            <a:pPr>
              <a:lnSpc>
                <a:spcPct val="100000"/>
              </a:lnSpc>
            </a:pPr>
            <a:endParaRPr sz="2100" dirty="0">
              <a:solidFill>
                <a:schemeClr val="tx2"/>
              </a:solidFill>
              <a:latin typeface="Tahoma"/>
              <a:cs typeface="Tahoma"/>
            </a:endParaRPr>
          </a:p>
          <a:p>
            <a:pPr marL="92710" marR="193040">
              <a:lnSpc>
                <a:spcPct val="100000"/>
              </a:lnSpc>
              <a:spcBef>
                <a:spcPts val="1785"/>
              </a:spcBef>
            </a:pP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Score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should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be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lower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but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could </a:t>
            </a:r>
            <a:r>
              <a:rPr sz="1800" spc="-550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be unchanged if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control </a:t>
            </a:r>
            <a:r>
              <a:rPr sz="1800" dirty="0">
                <a:solidFill>
                  <a:schemeClr val="tx2"/>
                </a:solidFill>
                <a:latin typeface="Tahoma"/>
                <a:cs typeface="Tahoma"/>
              </a:rPr>
              <a:t>not </a:t>
            </a:r>
            <a:r>
              <a:rPr sz="18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chemeClr val="tx2"/>
                </a:solidFill>
                <a:latin typeface="Tahoma"/>
                <a:cs typeface="Tahoma"/>
              </a:rPr>
              <a:t>considered</a:t>
            </a:r>
            <a:r>
              <a:rPr sz="1800" spc="5" dirty="0">
                <a:solidFill>
                  <a:schemeClr val="tx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chemeClr val="tx2"/>
                </a:solidFill>
                <a:latin typeface="Tahoma"/>
                <a:cs typeface="Tahoma"/>
              </a:rPr>
              <a:t>effective</a:t>
            </a:r>
            <a:endParaRPr sz="1800" dirty="0">
              <a:solidFill>
                <a:schemeClr val="tx2"/>
              </a:solidFill>
              <a:latin typeface="Tahoma"/>
              <a:cs typeface="Tahoma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6065" y="2990723"/>
            <a:ext cx="3580765" cy="2581275"/>
          </a:xfrm>
          <a:custGeom>
            <a:avLst/>
            <a:gdLst/>
            <a:ahLst/>
            <a:cxnLst/>
            <a:rect l="l" t="t" r="r" b="b"/>
            <a:pathLst>
              <a:path w="3580765" h="2581275">
                <a:moveTo>
                  <a:pt x="53086" y="2474087"/>
                </a:moveTo>
                <a:lnTo>
                  <a:pt x="46355" y="2476754"/>
                </a:lnTo>
                <a:lnTo>
                  <a:pt x="0" y="2581021"/>
                </a:lnTo>
                <a:lnTo>
                  <a:pt x="42396" y="2576957"/>
                </a:lnTo>
                <a:lnTo>
                  <a:pt x="25019" y="2576957"/>
                </a:lnTo>
                <a:lnTo>
                  <a:pt x="11684" y="2558415"/>
                </a:lnTo>
                <a:lnTo>
                  <a:pt x="45997" y="2533724"/>
                </a:lnTo>
                <a:lnTo>
                  <a:pt x="64643" y="2491740"/>
                </a:lnTo>
                <a:lnTo>
                  <a:pt x="67310" y="2486025"/>
                </a:lnTo>
                <a:lnTo>
                  <a:pt x="64643" y="2479293"/>
                </a:lnTo>
                <a:lnTo>
                  <a:pt x="58928" y="2476754"/>
                </a:lnTo>
                <a:lnTo>
                  <a:pt x="53086" y="2474087"/>
                </a:lnTo>
                <a:close/>
              </a:path>
              <a:path w="3580765" h="2581275">
                <a:moveTo>
                  <a:pt x="45997" y="2533724"/>
                </a:moveTo>
                <a:lnTo>
                  <a:pt x="11684" y="2558415"/>
                </a:lnTo>
                <a:lnTo>
                  <a:pt x="25019" y="2576957"/>
                </a:lnTo>
                <a:lnTo>
                  <a:pt x="31373" y="2572385"/>
                </a:lnTo>
                <a:lnTo>
                  <a:pt x="28829" y="2572385"/>
                </a:lnTo>
                <a:lnTo>
                  <a:pt x="17272" y="2556383"/>
                </a:lnTo>
                <a:lnTo>
                  <a:pt x="36775" y="2554491"/>
                </a:lnTo>
                <a:lnTo>
                  <a:pt x="45997" y="2533724"/>
                </a:lnTo>
                <a:close/>
              </a:path>
              <a:path w="3580765" h="2581275">
                <a:moveTo>
                  <a:pt x="111379" y="2547366"/>
                </a:moveTo>
                <a:lnTo>
                  <a:pt x="105029" y="2547874"/>
                </a:lnTo>
                <a:lnTo>
                  <a:pt x="59271" y="2552310"/>
                </a:lnTo>
                <a:lnTo>
                  <a:pt x="25019" y="2576957"/>
                </a:lnTo>
                <a:lnTo>
                  <a:pt x="42396" y="2576957"/>
                </a:lnTo>
                <a:lnTo>
                  <a:pt x="113537" y="2570099"/>
                </a:lnTo>
                <a:lnTo>
                  <a:pt x="118110" y="2564511"/>
                </a:lnTo>
                <a:lnTo>
                  <a:pt x="117601" y="2558161"/>
                </a:lnTo>
                <a:lnTo>
                  <a:pt x="116967" y="2551938"/>
                </a:lnTo>
                <a:lnTo>
                  <a:pt x="111379" y="2547366"/>
                </a:lnTo>
                <a:close/>
              </a:path>
              <a:path w="3580765" h="2581275">
                <a:moveTo>
                  <a:pt x="36775" y="2554491"/>
                </a:moveTo>
                <a:lnTo>
                  <a:pt x="17272" y="2556383"/>
                </a:lnTo>
                <a:lnTo>
                  <a:pt x="28829" y="2572385"/>
                </a:lnTo>
                <a:lnTo>
                  <a:pt x="36775" y="2554491"/>
                </a:lnTo>
                <a:close/>
              </a:path>
              <a:path w="3580765" h="2581275">
                <a:moveTo>
                  <a:pt x="59271" y="2552310"/>
                </a:moveTo>
                <a:lnTo>
                  <a:pt x="36775" y="2554491"/>
                </a:lnTo>
                <a:lnTo>
                  <a:pt x="28829" y="2572385"/>
                </a:lnTo>
                <a:lnTo>
                  <a:pt x="31373" y="2572385"/>
                </a:lnTo>
                <a:lnTo>
                  <a:pt x="59271" y="2552310"/>
                </a:lnTo>
                <a:close/>
              </a:path>
              <a:path w="3580765" h="2581275">
                <a:moveTo>
                  <a:pt x="3567303" y="0"/>
                </a:moveTo>
                <a:lnTo>
                  <a:pt x="45997" y="2533724"/>
                </a:lnTo>
                <a:lnTo>
                  <a:pt x="36775" y="2554491"/>
                </a:lnTo>
                <a:lnTo>
                  <a:pt x="59271" y="2552310"/>
                </a:lnTo>
                <a:lnTo>
                  <a:pt x="3580638" y="18541"/>
                </a:lnTo>
                <a:lnTo>
                  <a:pt x="356730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4E7388-A254-DB46-2C38-983ACB169C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6200" y="209499"/>
            <a:ext cx="3141473" cy="2881173"/>
          </a:xfrm>
        </p:spPr>
        <p:txBody>
          <a:bodyPr/>
          <a:lstStyle/>
          <a:p>
            <a:r>
              <a:rPr lang="en-GB" dirty="0"/>
              <a:t>Control Measures Part 4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</a:p>
        </p:txBody>
      </p:sp>
      <p:grpSp>
        <p:nvGrpSpPr>
          <p:cNvPr id="3" name="object 3" descr="Print screen on how to create a risk assessment on the Private Water Supply Tool"/>
          <p:cNvGrpSpPr/>
          <p:nvPr/>
        </p:nvGrpSpPr>
        <p:grpSpPr>
          <a:xfrm>
            <a:off x="1908048" y="981455"/>
            <a:ext cx="8509000" cy="4860290"/>
            <a:chOff x="1908048" y="981455"/>
            <a:chExt cx="8509000" cy="48602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1868" y="981455"/>
              <a:ext cx="8424672" cy="48600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21002" y="3167633"/>
              <a:ext cx="1440180" cy="433070"/>
            </a:xfrm>
            <a:custGeom>
              <a:avLst/>
              <a:gdLst/>
              <a:ahLst/>
              <a:cxnLst/>
              <a:rect l="l" t="t" r="r" b="b"/>
              <a:pathLst>
                <a:path w="1440179" h="433070">
                  <a:moveTo>
                    <a:pt x="720090" y="0"/>
                  </a:moveTo>
                  <a:lnTo>
                    <a:pt x="650749" y="990"/>
                  </a:lnTo>
                  <a:lnTo>
                    <a:pt x="583271" y="3902"/>
                  </a:lnTo>
                  <a:lnTo>
                    <a:pt x="517959" y="8644"/>
                  </a:lnTo>
                  <a:lnTo>
                    <a:pt x="455113" y="15126"/>
                  </a:lnTo>
                  <a:lnTo>
                    <a:pt x="395036" y="23257"/>
                  </a:lnTo>
                  <a:lnTo>
                    <a:pt x="338030" y="32945"/>
                  </a:lnTo>
                  <a:lnTo>
                    <a:pt x="284396" y="44101"/>
                  </a:lnTo>
                  <a:lnTo>
                    <a:pt x="234438" y="56634"/>
                  </a:lnTo>
                  <a:lnTo>
                    <a:pt x="188456" y="70453"/>
                  </a:lnTo>
                  <a:lnTo>
                    <a:pt x="146752" y="85467"/>
                  </a:lnTo>
                  <a:lnTo>
                    <a:pt x="109630" y="101585"/>
                  </a:lnTo>
                  <a:lnTo>
                    <a:pt x="50335" y="136772"/>
                  </a:lnTo>
                  <a:lnTo>
                    <a:pt x="12986" y="175288"/>
                  </a:lnTo>
                  <a:lnTo>
                    <a:pt x="0" y="216407"/>
                  </a:lnTo>
                  <a:lnTo>
                    <a:pt x="3296" y="237247"/>
                  </a:lnTo>
                  <a:lnTo>
                    <a:pt x="28766" y="277156"/>
                  </a:lnTo>
                  <a:lnTo>
                    <a:pt x="77390" y="314098"/>
                  </a:lnTo>
                  <a:lnTo>
                    <a:pt x="146752" y="347348"/>
                  </a:lnTo>
                  <a:lnTo>
                    <a:pt x="188456" y="362362"/>
                  </a:lnTo>
                  <a:lnTo>
                    <a:pt x="234438" y="376181"/>
                  </a:lnTo>
                  <a:lnTo>
                    <a:pt x="284396" y="388714"/>
                  </a:lnTo>
                  <a:lnTo>
                    <a:pt x="338030" y="399870"/>
                  </a:lnTo>
                  <a:lnTo>
                    <a:pt x="395036" y="409558"/>
                  </a:lnTo>
                  <a:lnTo>
                    <a:pt x="455113" y="417689"/>
                  </a:lnTo>
                  <a:lnTo>
                    <a:pt x="517959" y="424171"/>
                  </a:lnTo>
                  <a:lnTo>
                    <a:pt x="583271" y="428913"/>
                  </a:lnTo>
                  <a:lnTo>
                    <a:pt x="650749" y="431825"/>
                  </a:lnTo>
                  <a:lnTo>
                    <a:pt x="720090" y="432815"/>
                  </a:lnTo>
                  <a:lnTo>
                    <a:pt x="789430" y="431825"/>
                  </a:lnTo>
                  <a:lnTo>
                    <a:pt x="856908" y="428913"/>
                  </a:lnTo>
                  <a:lnTo>
                    <a:pt x="922220" y="424171"/>
                  </a:lnTo>
                  <a:lnTo>
                    <a:pt x="985066" y="417689"/>
                  </a:lnTo>
                  <a:lnTo>
                    <a:pt x="1045143" y="409558"/>
                  </a:lnTo>
                  <a:lnTo>
                    <a:pt x="1102149" y="399870"/>
                  </a:lnTo>
                  <a:lnTo>
                    <a:pt x="1155783" y="388714"/>
                  </a:lnTo>
                  <a:lnTo>
                    <a:pt x="1205741" y="376181"/>
                  </a:lnTo>
                  <a:lnTo>
                    <a:pt x="1251723" y="362362"/>
                  </a:lnTo>
                  <a:lnTo>
                    <a:pt x="1293427" y="347348"/>
                  </a:lnTo>
                  <a:lnTo>
                    <a:pt x="1330549" y="331230"/>
                  </a:lnTo>
                  <a:lnTo>
                    <a:pt x="1389844" y="296043"/>
                  </a:lnTo>
                  <a:lnTo>
                    <a:pt x="1427193" y="257527"/>
                  </a:lnTo>
                  <a:lnTo>
                    <a:pt x="1440180" y="216407"/>
                  </a:lnTo>
                  <a:lnTo>
                    <a:pt x="1436883" y="195568"/>
                  </a:lnTo>
                  <a:lnTo>
                    <a:pt x="1411413" y="155659"/>
                  </a:lnTo>
                  <a:lnTo>
                    <a:pt x="1362789" y="118717"/>
                  </a:lnTo>
                  <a:lnTo>
                    <a:pt x="1293427" y="85467"/>
                  </a:lnTo>
                  <a:lnTo>
                    <a:pt x="1251723" y="70453"/>
                  </a:lnTo>
                  <a:lnTo>
                    <a:pt x="1205741" y="56634"/>
                  </a:lnTo>
                  <a:lnTo>
                    <a:pt x="1155783" y="44101"/>
                  </a:lnTo>
                  <a:lnTo>
                    <a:pt x="1102149" y="32945"/>
                  </a:lnTo>
                  <a:lnTo>
                    <a:pt x="1045143" y="23257"/>
                  </a:lnTo>
                  <a:lnTo>
                    <a:pt x="985066" y="15126"/>
                  </a:lnTo>
                  <a:lnTo>
                    <a:pt x="922220" y="8644"/>
                  </a:lnTo>
                  <a:lnTo>
                    <a:pt x="856908" y="3902"/>
                  </a:lnTo>
                  <a:lnTo>
                    <a:pt x="789430" y="990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FFFF0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21002" y="3167633"/>
              <a:ext cx="1440180" cy="433070"/>
            </a:xfrm>
            <a:custGeom>
              <a:avLst/>
              <a:gdLst/>
              <a:ahLst/>
              <a:cxnLst/>
              <a:rect l="l" t="t" r="r" b="b"/>
              <a:pathLst>
                <a:path w="1440179" h="433070">
                  <a:moveTo>
                    <a:pt x="0" y="216407"/>
                  </a:moveTo>
                  <a:lnTo>
                    <a:pt x="12986" y="175288"/>
                  </a:lnTo>
                  <a:lnTo>
                    <a:pt x="50335" y="136772"/>
                  </a:lnTo>
                  <a:lnTo>
                    <a:pt x="109630" y="101585"/>
                  </a:lnTo>
                  <a:lnTo>
                    <a:pt x="146752" y="85467"/>
                  </a:lnTo>
                  <a:lnTo>
                    <a:pt x="188456" y="70453"/>
                  </a:lnTo>
                  <a:lnTo>
                    <a:pt x="234438" y="56634"/>
                  </a:lnTo>
                  <a:lnTo>
                    <a:pt x="284396" y="44101"/>
                  </a:lnTo>
                  <a:lnTo>
                    <a:pt x="338030" y="32945"/>
                  </a:lnTo>
                  <a:lnTo>
                    <a:pt x="395036" y="23257"/>
                  </a:lnTo>
                  <a:lnTo>
                    <a:pt x="455113" y="15126"/>
                  </a:lnTo>
                  <a:lnTo>
                    <a:pt x="517959" y="8644"/>
                  </a:lnTo>
                  <a:lnTo>
                    <a:pt x="583271" y="3902"/>
                  </a:lnTo>
                  <a:lnTo>
                    <a:pt x="650749" y="990"/>
                  </a:lnTo>
                  <a:lnTo>
                    <a:pt x="720090" y="0"/>
                  </a:lnTo>
                  <a:lnTo>
                    <a:pt x="789430" y="990"/>
                  </a:lnTo>
                  <a:lnTo>
                    <a:pt x="856908" y="3902"/>
                  </a:lnTo>
                  <a:lnTo>
                    <a:pt x="922220" y="8644"/>
                  </a:lnTo>
                  <a:lnTo>
                    <a:pt x="985066" y="15126"/>
                  </a:lnTo>
                  <a:lnTo>
                    <a:pt x="1045143" y="23257"/>
                  </a:lnTo>
                  <a:lnTo>
                    <a:pt x="1102149" y="32945"/>
                  </a:lnTo>
                  <a:lnTo>
                    <a:pt x="1155783" y="44101"/>
                  </a:lnTo>
                  <a:lnTo>
                    <a:pt x="1205741" y="56634"/>
                  </a:lnTo>
                  <a:lnTo>
                    <a:pt x="1251723" y="70453"/>
                  </a:lnTo>
                  <a:lnTo>
                    <a:pt x="1293427" y="85467"/>
                  </a:lnTo>
                  <a:lnTo>
                    <a:pt x="1330549" y="101585"/>
                  </a:lnTo>
                  <a:lnTo>
                    <a:pt x="1389844" y="136772"/>
                  </a:lnTo>
                  <a:lnTo>
                    <a:pt x="1427193" y="175288"/>
                  </a:lnTo>
                  <a:lnTo>
                    <a:pt x="1440180" y="216407"/>
                  </a:lnTo>
                  <a:lnTo>
                    <a:pt x="1436883" y="237247"/>
                  </a:lnTo>
                  <a:lnTo>
                    <a:pt x="1411413" y="277156"/>
                  </a:lnTo>
                  <a:lnTo>
                    <a:pt x="1362789" y="314098"/>
                  </a:lnTo>
                  <a:lnTo>
                    <a:pt x="1293427" y="347348"/>
                  </a:lnTo>
                  <a:lnTo>
                    <a:pt x="1251723" y="362362"/>
                  </a:lnTo>
                  <a:lnTo>
                    <a:pt x="1205741" y="376181"/>
                  </a:lnTo>
                  <a:lnTo>
                    <a:pt x="1155783" y="388714"/>
                  </a:lnTo>
                  <a:lnTo>
                    <a:pt x="1102149" y="399870"/>
                  </a:lnTo>
                  <a:lnTo>
                    <a:pt x="1045143" y="409558"/>
                  </a:lnTo>
                  <a:lnTo>
                    <a:pt x="985066" y="417689"/>
                  </a:lnTo>
                  <a:lnTo>
                    <a:pt x="922220" y="424171"/>
                  </a:lnTo>
                  <a:lnTo>
                    <a:pt x="856908" y="428913"/>
                  </a:lnTo>
                  <a:lnTo>
                    <a:pt x="789430" y="431825"/>
                  </a:lnTo>
                  <a:lnTo>
                    <a:pt x="720090" y="432815"/>
                  </a:lnTo>
                  <a:lnTo>
                    <a:pt x="650749" y="431825"/>
                  </a:lnTo>
                  <a:lnTo>
                    <a:pt x="583271" y="428913"/>
                  </a:lnTo>
                  <a:lnTo>
                    <a:pt x="517959" y="424171"/>
                  </a:lnTo>
                  <a:lnTo>
                    <a:pt x="455113" y="417689"/>
                  </a:lnTo>
                  <a:lnTo>
                    <a:pt x="395036" y="409558"/>
                  </a:lnTo>
                  <a:lnTo>
                    <a:pt x="338030" y="399870"/>
                  </a:lnTo>
                  <a:lnTo>
                    <a:pt x="284396" y="388714"/>
                  </a:lnTo>
                  <a:lnTo>
                    <a:pt x="234438" y="376181"/>
                  </a:lnTo>
                  <a:lnTo>
                    <a:pt x="188456" y="362362"/>
                  </a:lnTo>
                  <a:lnTo>
                    <a:pt x="146752" y="347348"/>
                  </a:lnTo>
                  <a:lnTo>
                    <a:pt x="109630" y="331230"/>
                  </a:lnTo>
                  <a:lnTo>
                    <a:pt x="50335" y="296043"/>
                  </a:lnTo>
                  <a:lnTo>
                    <a:pt x="12986" y="257527"/>
                  </a:lnTo>
                  <a:lnTo>
                    <a:pt x="0" y="216407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7561073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1</a:t>
            </a:r>
            <a:endParaRPr spc="-260" dirty="0"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8048" y="981455"/>
            <a:ext cx="8509000" cy="4860290"/>
            <a:chOff x="1908048" y="981455"/>
            <a:chExt cx="8509000" cy="48602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1868" y="981455"/>
              <a:ext cx="8424672" cy="48600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21002" y="3167633"/>
              <a:ext cx="1440180" cy="433070"/>
            </a:xfrm>
            <a:custGeom>
              <a:avLst/>
              <a:gdLst/>
              <a:ahLst/>
              <a:cxnLst/>
              <a:rect l="l" t="t" r="r" b="b"/>
              <a:pathLst>
                <a:path w="1440179" h="433070">
                  <a:moveTo>
                    <a:pt x="720090" y="0"/>
                  </a:moveTo>
                  <a:lnTo>
                    <a:pt x="650749" y="990"/>
                  </a:lnTo>
                  <a:lnTo>
                    <a:pt x="583271" y="3902"/>
                  </a:lnTo>
                  <a:lnTo>
                    <a:pt x="517959" y="8644"/>
                  </a:lnTo>
                  <a:lnTo>
                    <a:pt x="455113" y="15126"/>
                  </a:lnTo>
                  <a:lnTo>
                    <a:pt x="395036" y="23257"/>
                  </a:lnTo>
                  <a:lnTo>
                    <a:pt x="338030" y="32945"/>
                  </a:lnTo>
                  <a:lnTo>
                    <a:pt x="284396" y="44101"/>
                  </a:lnTo>
                  <a:lnTo>
                    <a:pt x="234438" y="56634"/>
                  </a:lnTo>
                  <a:lnTo>
                    <a:pt x="188456" y="70453"/>
                  </a:lnTo>
                  <a:lnTo>
                    <a:pt x="146752" y="85467"/>
                  </a:lnTo>
                  <a:lnTo>
                    <a:pt x="109630" y="101585"/>
                  </a:lnTo>
                  <a:lnTo>
                    <a:pt x="50335" y="136772"/>
                  </a:lnTo>
                  <a:lnTo>
                    <a:pt x="12986" y="175288"/>
                  </a:lnTo>
                  <a:lnTo>
                    <a:pt x="0" y="216407"/>
                  </a:lnTo>
                  <a:lnTo>
                    <a:pt x="3296" y="237247"/>
                  </a:lnTo>
                  <a:lnTo>
                    <a:pt x="28766" y="277156"/>
                  </a:lnTo>
                  <a:lnTo>
                    <a:pt x="77390" y="314098"/>
                  </a:lnTo>
                  <a:lnTo>
                    <a:pt x="146752" y="347348"/>
                  </a:lnTo>
                  <a:lnTo>
                    <a:pt x="188456" y="362362"/>
                  </a:lnTo>
                  <a:lnTo>
                    <a:pt x="234438" y="376181"/>
                  </a:lnTo>
                  <a:lnTo>
                    <a:pt x="284396" y="388714"/>
                  </a:lnTo>
                  <a:lnTo>
                    <a:pt x="338030" y="399870"/>
                  </a:lnTo>
                  <a:lnTo>
                    <a:pt x="395036" y="409558"/>
                  </a:lnTo>
                  <a:lnTo>
                    <a:pt x="455113" y="417689"/>
                  </a:lnTo>
                  <a:lnTo>
                    <a:pt x="517959" y="424171"/>
                  </a:lnTo>
                  <a:lnTo>
                    <a:pt x="583271" y="428913"/>
                  </a:lnTo>
                  <a:lnTo>
                    <a:pt x="650749" y="431825"/>
                  </a:lnTo>
                  <a:lnTo>
                    <a:pt x="720090" y="432815"/>
                  </a:lnTo>
                  <a:lnTo>
                    <a:pt x="789430" y="431825"/>
                  </a:lnTo>
                  <a:lnTo>
                    <a:pt x="856908" y="428913"/>
                  </a:lnTo>
                  <a:lnTo>
                    <a:pt x="922220" y="424171"/>
                  </a:lnTo>
                  <a:lnTo>
                    <a:pt x="985066" y="417689"/>
                  </a:lnTo>
                  <a:lnTo>
                    <a:pt x="1045143" y="409558"/>
                  </a:lnTo>
                  <a:lnTo>
                    <a:pt x="1102149" y="399870"/>
                  </a:lnTo>
                  <a:lnTo>
                    <a:pt x="1155783" y="388714"/>
                  </a:lnTo>
                  <a:lnTo>
                    <a:pt x="1205741" y="376181"/>
                  </a:lnTo>
                  <a:lnTo>
                    <a:pt x="1251723" y="362362"/>
                  </a:lnTo>
                  <a:lnTo>
                    <a:pt x="1293427" y="347348"/>
                  </a:lnTo>
                  <a:lnTo>
                    <a:pt x="1330549" y="331230"/>
                  </a:lnTo>
                  <a:lnTo>
                    <a:pt x="1389844" y="296043"/>
                  </a:lnTo>
                  <a:lnTo>
                    <a:pt x="1427193" y="257527"/>
                  </a:lnTo>
                  <a:lnTo>
                    <a:pt x="1440180" y="216407"/>
                  </a:lnTo>
                  <a:lnTo>
                    <a:pt x="1436883" y="195568"/>
                  </a:lnTo>
                  <a:lnTo>
                    <a:pt x="1411413" y="155659"/>
                  </a:lnTo>
                  <a:lnTo>
                    <a:pt x="1362789" y="118717"/>
                  </a:lnTo>
                  <a:lnTo>
                    <a:pt x="1293427" y="85467"/>
                  </a:lnTo>
                  <a:lnTo>
                    <a:pt x="1251723" y="70453"/>
                  </a:lnTo>
                  <a:lnTo>
                    <a:pt x="1205741" y="56634"/>
                  </a:lnTo>
                  <a:lnTo>
                    <a:pt x="1155783" y="44101"/>
                  </a:lnTo>
                  <a:lnTo>
                    <a:pt x="1102149" y="32945"/>
                  </a:lnTo>
                  <a:lnTo>
                    <a:pt x="1045143" y="23257"/>
                  </a:lnTo>
                  <a:lnTo>
                    <a:pt x="985066" y="15126"/>
                  </a:lnTo>
                  <a:lnTo>
                    <a:pt x="922220" y="8644"/>
                  </a:lnTo>
                  <a:lnTo>
                    <a:pt x="856908" y="3902"/>
                  </a:lnTo>
                  <a:lnTo>
                    <a:pt x="789430" y="990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FFFF0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21002" y="3167633"/>
              <a:ext cx="1440180" cy="433070"/>
            </a:xfrm>
            <a:custGeom>
              <a:avLst/>
              <a:gdLst/>
              <a:ahLst/>
              <a:cxnLst/>
              <a:rect l="l" t="t" r="r" b="b"/>
              <a:pathLst>
                <a:path w="1440179" h="433070">
                  <a:moveTo>
                    <a:pt x="0" y="216407"/>
                  </a:moveTo>
                  <a:lnTo>
                    <a:pt x="12986" y="175288"/>
                  </a:lnTo>
                  <a:lnTo>
                    <a:pt x="50335" y="136772"/>
                  </a:lnTo>
                  <a:lnTo>
                    <a:pt x="109630" y="101585"/>
                  </a:lnTo>
                  <a:lnTo>
                    <a:pt x="146752" y="85467"/>
                  </a:lnTo>
                  <a:lnTo>
                    <a:pt x="188456" y="70453"/>
                  </a:lnTo>
                  <a:lnTo>
                    <a:pt x="234438" y="56634"/>
                  </a:lnTo>
                  <a:lnTo>
                    <a:pt x="284396" y="44101"/>
                  </a:lnTo>
                  <a:lnTo>
                    <a:pt x="338030" y="32945"/>
                  </a:lnTo>
                  <a:lnTo>
                    <a:pt x="395036" y="23257"/>
                  </a:lnTo>
                  <a:lnTo>
                    <a:pt x="455113" y="15126"/>
                  </a:lnTo>
                  <a:lnTo>
                    <a:pt x="517959" y="8644"/>
                  </a:lnTo>
                  <a:lnTo>
                    <a:pt x="583271" y="3902"/>
                  </a:lnTo>
                  <a:lnTo>
                    <a:pt x="650749" y="990"/>
                  </a:lnTo>
                  <a:lnTo>
                    <a:pt x="720090" y="0"/>
                  </a:lnTo>
                  <a:lnTo>
                    <a:pt x="789430" y="990"/>
                  </a:lnTo>
                  <a:lnTo>
                    <a:pt x="856908" y="3902"/>
                  </a:lnTo>
                  <a:lnTo>
                    <a:pt x="922220" y="8644"/>
                  </a:lnTo>
                  <a:lnTo>
                    <a:pt x="985066" y="15126"/>
                  </a:lnTo>
                  <a:lnTo>
                    <a:pt x="1045143" y="23257"/>
                  </a:lnTo>
                  <a:lnTo>
                    <a:pt x="1102149" y="32945"/>
                  </a:lnTo>
                  <a:lnTo>
                    <a:pt x="1155783" y="44101"/>
                  </a:lnTo>
                  <a:lnTo>
                    <a:pt x="1205741" y="56634"/>
                  </a:lnTo>
                  <a:lnTo>
                    <a:pt x="1251723" y="70453"/>
                  </a:lnTo>
                  <a:lnTo>
                    <a:pt x="1293427" y="85467"/>
                  </a:lnTo>
                  <a:lnTo>
                    <a:pt x="1330549" y="101585"/>
                  </a:lnTo>
                  <a:lnTo>
                    <a:pt x="1389844" y="136772"/>
                  </a:lnTo>
                  <a:lnTo>
                    <a:pt x="1427193" y="175288"/>
                  </a:lnTo>
                  <a:lnTo>
                    <a:pt x="1440180" y="216407"/>
                  </a:lnTo>
                  <a:lnTo>
                    <a:pt x="1436883" y="237247"/>
                  </a:lnTo>
                  <a:lnTo>
                    <a:pt x="1411413" y="277156"/>
                  </a:lnTo>
                  <a:lnTo>
                    <a:pt x="1362789" y="314098"/>
                  </a:lnTo>
                  <a:lnTo>
                    <a:pt x="1293427" y="347348"/>
                  </a:lnTo>
                  <a:lnTo>
                    <a:pt x="1251723" y="362362"/>
                  </a:lnTo>
                  <a:lnTo>
                    <a:pt x="1205741" y="376181"/>
                  </a:lnTo>
                  <a:lnTo>
                    <a:pt x="1155783" y="388714"/>
                  </a:lnTo>
                  <a:lnTo>
                    <a:pt x="1102149" y="399870"/>
                  </a:lnTo>
                  <a:lnTo>
                    <a:pt x="1045143" y="409558"/>
                  </a:lnTo>
                  <a:lnTo>
                    <a:pt x="985066" y="417689"/>
                  </a:lnTo>
                  <a:lnTo>
                    <a:pt x="922220" y="424171"/>
                  </a:lnTo>
                  <a:lnTo>
                    <a:pt x="856908" y="428913"/>
                  </a:lnTo>
                  <a:lnTo>
                    <a:pt x="789430" y="431825"/>
                  </a:lnTo>
                  <a:lnTo>
                    <a:pt x="720090" y="432815"/>
                  </a:lnTo>
                  <a:lnTo>
                    <a:pt x="650749" y="431825"/>
                  </a:lnTo>
                  <a:lnTo>
                    <a:pt x="583271" y="428913"/>
                  </a:lnTo>
                  <a:lnTo>
                    <a:pt x="517959" y="424171"/>
                  </a:lnTo>
                  <a:lnTo>
                    <a:pt x="455113" y="417689"/>
                  </a:lnTo>
                  <a:lnTo>
                    <a:pt x="395036" y="409558"/>
                  </a:lnTo>
                  <a:lnTo>
                    <a:pt x="338030" y="399870"/>
                  </a:lnTo>
                  <a:lnTo>
                    <a:pt x="284396" y="388714"/>
                  </a:lnTo>
                  <a:lnTo>
                    <a:pt x="234438" y="376181"/>
                  </a:lnTo>
                  <a:lnTo>
                    <a:pt x="188456" y="362362"/>
                  </a:lnTo>
                  <a:lnTo>
                    <a:pt x="146752" y="347348"/>
                  </a:lnTo>
                  <a:lnTo>
                    <a:pt x="109630" y="331230"/>
                  </a:lnTo>
                  <a:lnTo>
                    <a:pt x="50335" y="296043"/>
                  </a:lnTo>
                  <a:lnTo>
                    <a:pt x="12986" y="257527"/>
                  </a:lnTo>
                  <a:lnTo>
                    <a:pt x="0" y="216407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32810" y="2782167"/>
              <a:ext cx="6840220" cy="818515"/>
            </a:xfrm>
            <a:custGeom>
              <a:avLst/>
              <a:gdLst/>
              <a:ahLst/>
              <a:cxnLst/>
              <a:rect l="l" t="t" r="r" b="b"/>
              <a:pathLst>
                <a:path w="6840220" h="818514">
                  <a:moveTo>
                    <a:pt x="3498343" y="0"/>
                  </a:moveTo>
                  <a:lnTo>
                    <a:pt x="3341368" y="0"/>
                  </a:lnTo>
                  <a:lnTo>
                    <a:pt x="3185710" y="838"/>
                  </a:lnTo>
                  <a:lnTo>
                    <a:pt x="3031934" y="2498"/>
                  </a:lnTo>
                  <a:lnTo>
                    <a:pt x="2880191" y="4961"/>
                  </a:lnTo>
                  <a:lnTo>
                    <a:pt x="2730632" y="8210"/>
                  </a:lnTo>
                  <a:lnTo>
                    <a:pt x="2583408" y="12225"/>
                  </a:lnTo>
                  <a:lnTo>
                    <a:pt x="2438670" y="16989"/>
                  </a:lnTo>
                  <a:lnTo>
                    <a:pt x="2296568" y="22485"/>
                  </a:lnTo>
                  <a:lnTo>
                    <a:pt x="2157254" y="28693"/>
                  </a:lnTo>
                  <a:lnTo>
                    <a:pt x="2020878" y="35596"/>
                  </a:lnTo>
                  <a:lnTo>
                    <a:pt x="1887591" y="43175"/>
                  </a:lnTo>
                  <a:lnTo>
                    <a:pt x="1757545" y="51413"/>
                  </a:lnTo>
                  <a:lnTo>
                    <a:pt x="1630890" y="60292"/>
                  </a:lnTo>
                  <a:lnTo>
                    <a:pt x="1507777" y="69793"/>
                  </a:lnTo>
                  <a:lnTo>
                    <a:pt x="1388357" y="79899"/>
                  </a:lnTo>
                  <a:lnTo>
                    <a:pt x="1272781" y="90590"/>
                  </a:lnTo>
                  <a:lnTo>
                    <a:pt x="1161200" y="101850"/>
                  </a:lnTo>
                  <a:lnTo>
                    <a:pt x="1053764" y="113660"/>
                  </a:lnTo>
                  <a:lnTo>
                    <a:pt x="1001648" y="119766"/>
                  </a:lnTo>
                  <a:lnTo>
                    <a:pt x="950626" y="126002"/>
                  </a:lnTo>
                  <a:lnTo>
                    <a:pt x="900715" y="132367"/>
                  </a:lnTo>
                  <a:lnTo>
                    <a:pt x="851934" y="138858"/>
                  </a:lnTo>
                  <a:lnTo>
                    <a:pt x="804304" y="145473"/>
                  </a:lnTo>
                  <a:lnTo>
                    <a:pt x="757841" y="152210"/>
                  </a:lnTo>
                  <a:lnTo>
                    <a:pt x="712567" y="159066"/>
                  </a:lnTo>
                  <a:lnTo>
                    <a:pt x="668498" y="166040"/>
                  </a:lnTo>
                  <a:lnTo>
                    <a:pt x="625654" y="173128"/>
                  </a:lnTo>
                  <a:lnTo>
                    <a:pt x="584055" y="180329"/>
                  </a:lnTo>
                  <a:lnTo>
                    <a:pt x="543718" y="187641"/>
                  </a:lnTo>
                  <a:lnTo>
                    <a:pt x="504663" y="195060"/>
                  </a:lnTo>
                  <a:lnTo>
                    <a:pt x="466908" y="202586"/>
                  </a:lnTo>
                  <a:lnTo>
                    <a:pt x="395376" y="217945"/>
                  </a:lnTo>
                  <a:lnTo>
                    <a:pt x="329272" y="233701"/>
                  </a:lnTo>
                  <a:lnTo>
                    <a:pt x="268747" y="249836"/>
                  </a:lnTo>
                  <a:lnTo>
                    <a:pt x="213953" y="266330"/>
                  </a:lnTo>
                  <a:lnTo>
                    <a:pt x="165040" y="283167"/>
                  </a:lnTo>
                  <a:lnTo>
                    <a:pt x="122159" y="300328"/>
                  </a:lnTo>
                  <a:lnTo>
                    <a:pt x="85462" y="317795"/>
                  </a:lnTo>
                  <a:lnTo>
                    <a:pt x="42338" y="344530"/>
                  </a:lnTo>
                  <a:lnTo>
                    <a:pt x="13975" y="371852"/>
                  </a:lnTo>
                  <a:lnTo>
                    <a:pt x="0" y="409088"/>
                  </a:lnTo>
                  <a:lnTo>
                    <a:pt x="882" y="418477"/>
                  </a:lnTo>
                  <a:lnTo>
                    <a:pt x="21758" y="455493"/>
                  </a:lnTo>
                  <a:lnTo>
                    <a:pt x="55098" y="482626"/>
                  </a:lnTo>
                  <a:lnTo>
                    <a:pt x="103028" y="509151"/>
                  </a:lnTo>
                  <a:lnTo>
                    <a:pt x="142836" y="526467"/>
                  </a:lnTo>
                  <a:lnTo>
                    <a:pt x="188752" y="543468"/>
                  </a:lnTo>
                  <a:lnTo>
                    <a:pt x="240625" y="560136"/>
                  </a:lnTo>
                  <a:lnTo>
                    <a:pt x="298303" y="576453"/>
                  </a:lnTo>
                  <a:lnTo>
                    <a:pt x="361636" y="592401"/>
                  </a:lnTo>
                  <a:lnTo>
                    <a:pt x="430473" y="607961"/>
                  </a:lnTo>
                  <a:lnTo>
                    <a:pt x="504663" y="623115"/>
                  </a:lnTo>
                  <a:lnTo>
                    <a:pt x="543718" y="630535"/>
                  </a:lnTo>
                  <a:lnTo>
                    <a:pt x="584055" y="637846"/>
                  </a:lnTo>
                  <a:lnTo>
                    <a:pt x="625654" y="645047"/>
                  </a:lnTo>
                  <a:lnTo>
                    <a:pt x="668498" y="652136"/>
                  </a:lnTo>
                  <a:lnTo>
                    <a:pt x="712567" y="659109"/>
                  </a:lnTo>
                  <a:lnTo>
                    <a:pt x="757841" y="665965"/>
                  </a:lnTo>
                  <a:lnTo>
                    <a:pt x="804304" y="672702"/>
                  </a:lnTo>
                  <a:lnTo>
                    <a:pt x="851934" y="679317"/>
                  </a:lnTo>
                  <a:lnTo>
                    <a:pt x="900715" y="685808"/>
                  </a:lnTo>
                  <a:lnTo>
                    <a:pt x="950626" y="692173"/>
                  </a:lnTo>
                  <a:lnTo>
                    <a:pt x="1001649" y="698410"/>
                  </a:lnTo>
                  <a:lnTo>
                    <a:pt x="1053764" y="704515"/>
                  </a:lnTo>
                  <a:lnTo>
                    <a:pt x="1161200" y="716325"/>
                  </a:lnTo>
                  <a:lnTo>
                    <a:pt x="1272781" y="727585"/>
                  </a:lnTo>
                  <a:lnTo>
                    <a:pt x="1388357" y="738277"/>
                  </a:lnTo>
                  <a:lnTo>
                    <a:pt x="1507777" y="748382"/>
                  </a:lnTo>
                  <a:lnTo>
                    <a:pt x="1630890" y="757884"/>
                  </a:lnTo>
                  <a:lnTo>
                    <a:pt x="1757545" y="766762"/>
                  </a:lnTo>
                  <a:lnTo>
                    <a:pt x="1887591" y="775000"/>
                  </a:lnTo>
                  <a:lnTo>
                    <a:pt x="2020878" y="782580"/>
                  </a:lnTo>
                  <a:lnTo>
                    <a:pt x="2157254" y="789483"/>
                  </a:lnTo>
                  <a:lnTo>
                    <a:pt x="2296568" y="795691"/>
                  </a:lnTo>
                  <a:lnTo>
                    <a:pt x="2438670" y="801186"/>
                  </a:lnTo>
                  <a:lnTo>
                    <a:pt x="2583408" y="805951"/>
                  </a:lnTo>
                  <a:lnTo>
                    <a:pt x="2730632" y="809966"/>
                  </a:lnTo>
                  <a:lnTo>
                    <a:pt x="2880191" y="813214"/>
                  </a:lnTo>
                  <a:lnTo>
                    <a:pt x="3031934" y="815678"/>
                  </a:lnTo>
                  <a:lnTo>
                    <a:pt x="3185710" y="817338"/>
                  </a:lnTo>
                  <a:lnTo>
                    <a:pt x="3341368" y="818176"/>
                  </a:lnTo>
                  <a:lnTo>
                    <a:pt x="3498343" y="818176"/>
                  </a:lnTo>
                  <a:lnTo>
                    <a:pt x="3654001" y="817338"/>
                  </a:lnTo>
                  <a:lnTo>
                    <a:pt x="3807777" y="815678"/>
                  </a:lnTo>
                  <a:lnTo>
                    <a:pt x="3959520" y="813214"/>
                  </a:lnTo>
                  <a:lnTo>
                    <a:pt x="4109079" y="809966"/>
                  </a:lnTo>
                  <a:lnTo>
                    <a:pt x="4256303" y="805951"/>
                  </a:lnTo>
                  <a:lnTo>
                    <a:pt x="4401041" y="801186"/>
                  </a:lnTo>
                  <a:lnTo>
                    <a:pt x="4543143" y="795691"/>
                  </a:lnTo>
                  <a:lnTo>
                    <a:pt x="4682457" y="789483"/>
                  </a:lnTo>
                  <a:lnTo>
                    <a:pt x="4818833" y="782580"/>
                  </a:lnTo>
                  <a:lnTo>
                    <a:pt x="4952120" y="775000"/>
                  </a:lnTo>
                  <a:lnTo>
                    <a:pt x="5082166" y="766762"/>
                  </a:lnTo>
                  <a:lnTo>
                    <a:pt x="5208821" y="757884"/>
                  </a:lnTo>
                  <a:lnTo>
                    <a:pt x="5331934" y="748382"/>
                  </a:lnTo>
                  <a:lnTo>
                    <a:pt x="5451354" y="738277"/>
                  </a:lnTo>
                  <a:lnTo>
                    <a:pt x="5566930" y="727585"/>
                  </a:lnTo>
                  <a:lnTo>
                    <a:pt x="5678511" y="716325"/>
                  </a:lnTo>
                  <a:lnTo>
                    <a:pt x="5785947" y="704515"/>
                  </a:lnTo>
                  <a:lnTo>
                    <a:pt x="5838062" y="698410"/>
                  </a:lnTo>
                  <a:lnTo>
                    <a:pt x="5889085" y="692173"/>
                  </a:lnTo>
                  <a:lnTo>
                    <a:pt x="5938996" y="685808"/>
                  </a:lnTo>
                  <a:lnTo>
                    <a:pt x="5987777" y="679317"/>
                  </a:lnTo>
                  <a:lnTo>
                    <a:pt x="6035407" y="672702"/>
                  </a:lnTo>
                  <a:lnTo>
                    <a:pt x="6081870" y="665965"/>
                  </a:lnTo>
                  <a:lnTo>
                    <a:pt x="6127144" y="659109"/>
                  </a:lnTo>
                  <a:lnTo>
                    <a:pt x="6171213" y="652136"/>
                  </a:lnTo>
                  <a:lnTo>
                    <a:pt x="6214057" y="645047"/>
                  </a:lnTo>
                  <a:lnTo>
                    <a:pt x="6255656" y="637846"/>
                  </a:lnTo>
                  <a:lnTo>
                    <a:pt x="6295993" y="630535"/>
                  </a:lnTo>
                  <a:lnTo>
                    <a:pt x="6335048" y="623115"/>
                  </a:lnTo>
                  <a:lnTo>
                    <a:pt x="6372803" y="615590"/>
                  </a:lnTo>
                  <a:lnTo>
                    <a:pt x="6444335" y="600230"/>
                  </a:lnTo>
                  <a:lnTo>
                    <a:pt x="6510439" y="584474"/>
                  </a:lnTo>
                  <a:lnTo>
                    <a:pt x="6570964" y="568340"/>
                  </a:lnTo>
                  <a:lnTo>
                    <a:pt x="6625758" y="551845"/>
                  </a:lnTo>
                  <a:lnTo>
                    <a:pt x="6674671" y="535008"/>
                  </a:lnTo>
                  <a:lnTo>
                    <a:pt x="6717552" y="517847"/>
                  </a:lnTo>
                  <a:lnTo>
                    <a:pt x="6754249" y="500380"/>
                  </a:lnTo>
                  <a:lnTo>
                    <a:pt x="6797373" y="473646"/>
                  </a:lnTo>
                  <a:lnTo>
                    <a:pt x="6825736" y="446324"/>
                  </a:lnTo>
                  <a:lnTo>
                    <a:pt x="6839711" y="409088"/>
                  </a:lnTo>
                  <a:lnTo>
                    <a:pt x="6838829" y="399699"/>
                  </a:lnTo>
                  <a:lnTo>
                    <a:pt x="6817953" y="362683"/>
                  </a:lnTo>
                  <a:lnTo>
                    <a:pt x="6784613" y="335550"/>
                  </a:lnTo>
                  <a:lnTo>
                    <a:pt x="6736683" y="309025"/>
                  </a:lnTo>
                  <a:lnTo>
                    <a:pt x="6696875" y="291708"/>
                  </a:lnTo>
                  <a:lnTo>
                    <a:pt x="6650959" y="274707"/>
                  </a:lnTo>
                  <a:lnTo>
                    <a:pt x="6599086" y="258039"/>
                  </a:lnTo>
                  <a:lnTo>
                    <a:pt x="6541408" y="241722"/>
                  </a:lnTo>
                  <a:lnTo>
                    <a:pt x="6478075" y="225775"/>
                  </a:lnTo>
                  <a:lnTo>
                    <a:pt x="6409238" y="210215"/>
                  </a:lnTo>
                  <a:lnTo>
                    <a:pt x="6335048" y="195060"/>
                  </a:lnTo>
                  <a:lnTo>
                    <a:pt x="6295993" y="187641"/>
                  </a:lnTo>
                  <a:lnTo>
                    <a:pt x="6255656" y="180329"/>
                  </a:lnTo>
                  <a:lnTo>
                    <a:pt x="6214057" y="173128"/>
                  </a:lnTo>
                  <a:lnTo>
                    <a:pt x="6171213" y="166040"/>
                  </a:lnTo>
                  <a:lnTo>
                    <a:pt x="6127144" y="159066"/>
                  </a:lnTo>
                  <a:lnTo>
                    <a:pt x="6081870" y="152210"/>
                  </a:lnTo>
                  <a:lnTo>
                    <a:pt x="6035407" y="145473"/>
                  </a:lnTo>
                  <a:lnTo>
                    <a:pt x="5987777" y="138858"/>
                  </a:lnTo>
                  <a:lnTo>
                    <a:pt x="5938996" y="132367"/>
                  </a:lnTo>
                  <a:lnTo>
                    <a:pt x="5889085" y="126002"/>
                  </a:lnTo>
                  <a:lnTo>
                    <a:pt x="5838063" y="119766"/>
                  </a:lnTo>
                  <a:lnTo>
                    <a:pt x="5785947" y="113660"/>
                  </a:lnTo>
                  <a:lnTo>
                    <a:pt x="5678511" y="101850"/>
                  </a:lnTo>
                  <a:lnTo>
                    <a:pt x="5566930" y="90590"/>
                  </a:lnTo>
                  <a:lnTo>
                    <a:pt x="5451354" y="79899"/>
                  </a:lnTo>
                  <a:lnTo>
                    <a:pt x="5331934" y="69793"/>
                  </a:lnTo>
                  <a:lnTo>
                    <a:pt x="5208821" y="60292"/>
                  </a:lnTo>
                  <a:lnTo>
                    <a:pt x="5082166" y="51413"/>
                  </a:lnTo>
                  <a:lnTo>
                    <a:pt x="4952120" y="43175"/>
                  </a:lnTo>
                  <a:lnTo>
                    <a:pt x="4818833" y="35596"/>
                  </a:lnTo>
                  <a:lnTo>
                    <a:pt x="4682457" y="28693"/>
                  </a:lnTo>
                  <a:lnTo>
                    <a:pt x="4543143" y="22485"/>
                  </a:lnTo>
                  <a:lnTo>
                    <a:pt x="4401041" y="16989"/>
                  </a:lnTo>
                  <a:lnTo>
                    <a:pt x="4256303" y="12225"/>
                  </a:lnTo>
                  <a:lnTo>
                    <a:pt x="4109079" y="8210"/>
                  </a:lnTo>
                  <a:lnTo>
                    <a:pt x="3959520" y="4961"/>
                  </a:lnTo>
                  <a:lnTo>
                    <a:pt x="3807777" y="2498"/>
                  </a:lnTo>
                  <a:lnTo>
                    <a:pt x="3654001" y="838"/>
                  </a:lnTo>
                  <a:lnTo>
                    <a:pt x="3498343" y="0"/>
                  </a:lnTo>
                  <a:close/>
                </a:path>
              </a:pathLst>
            </a:custGeom>
            <a:solidFill>
              <a:srgbClr val="FF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32810" y="2782061"/>
              <a:ext cx="6840220" cy="818515"/>
            </a:xfrm>
            <a:custGeom>
              <a:avLst/>
              <a:gdLst/>
              <a:ahLst/>
              <a:cxnLst/>
              <a:rect l="l" t="t" r="r" b="b"/>
              <a:pathLst>
                <a:path w="6840220" h="818514">
                  <a:moveTo>
                    <a:pt x="0" y="409193"/>
                  </a:moveTo>
                  <a:lnTo>
                    <a:pt x="13975" y="371957"/>
                  </a:lnTo>
                  <a:lnTo>
                    <a:pt x="42338" y="344636"/>
                  </a:lnTo>
                  <a:lnTo>
                    <a:pt x="85462" y="317901"/>
                  </a:lnTo>
                  <a:lnTo>
                    <a:pt x="122159" y="300434"/>
                  </a:lnTo>
                  <a:lnTo>
                    <a:pt x="165040" y="283273"/>
                  </a:lnTo>
                  <a:lnTo>
                    <a:pt x="213953" y="266436"/>
                  </a:lnTo>
                  <a:lnTo>
                    <a:pt x="268747" y="249941"/>
                  </a:lnTo>
                  <a:lnTo>
                    <a:pt x="329272" y="233807"/>
                  </a:lnTo>
                  <a:lnTo>
                    <a:pt x="395376" y="218051"/>
                  </a:lnTo>
                  <a:lnTo>
                    <a:pt x="466908" y="202691"/>
                  </a:lnTo>
                  <a:lnTo>
                    <a:pt x="504663" y="195166"/>
                  </a:lnTo>
                  <a:lnTo>
                    <a:pt x="543718" y="187746"/>
                  </a:lnTo>
                  <a:lnTo>
                    <a:pt x="584055" y="180435"/>
                  </a:lnTo>
                  <a:lnTo>
                    <a:pt x="625654" y="173234"/>
                  </a:lnTo>
                  <a:lnTo>
                    <a:pt x="668498" y="166146"/>
                  </a:lnTo>
                  <a:lnTo>
                    <a:pt x="712567" y="159172"/>
                  </a:lnTo>
                  <a:lnTo>
                    <a:pt x="757841" y="152316"/>
                  </a:lnTo>
                  <a:lnTo>
                    <a:pt x="804304" y="145579"/>
                  </a:lnTo>
                  <a:lnTo>
                    <a:pt x="851934" y="138964"/>
                  </a:lnTo>
                  <a:lnTo>
                    <a:pt x="900715" y="132473"/>
                  </a:lnTo>
                  <a:lnTo>
                    <a:pt x="950626" y="126108"/>
                  </a:lnTo>
                  <a:lnTo>
                    <a:pt x="1001648" y="119872"/>
                  </a:lnTo>
                  <a:lnTo>
                    <a:pt x="1053764" y="113766"/>
                  </a:lnTo>
                  <a:lnTo>
                    <a:pt x="1106955" y="107793"/>
                  </a:lnTo>
                  <a:lnTo>
                    <a:pt x="1161200" y="101956"/>
                  </a:lnTo>
                  <a:lnTo>
                    <a:pt x="1216482" y="96256"/>
                  </a:lnTo>
                  <a:lnTo>
                    <a:pt x="1272781" y="90696"/>
                  </a:lnTo>
                  <a:lnTo>
                    <a:pt x="1330079" y="85278"/>
                  </a:lnTo>
                  <a:lnTo>
                    <a:pt x="1388357" y="80004"/>
                  </a:lnTo>
                  <a:lnTo>
                    <a:pt x="1447596" y="74877"/>
                  </a:lnTo>
                  <a:lnTo>
                    <a:pt x="1507777" y="69899"/>
                  </a:lnTo>
                  <a:lnTo>
                    <a:pt x="1568882" y="65072"/>
                  </a:lnTo>
                  <a:lnTo>
                    <a:pt x="1630890" y="60398"/>
                  </a:lnTo>
                  <a:lnTo>
                    <a:pt x="1693784" y="55879"/>
                  </a:lnTo>
                  <a:lnTo>
                    <a:pt x="1757545" y="51519"/>
                  </a:lnTo>
                  <a:lnTo>
                    <a:pt x="1822154" y="47319"/>
                  </a:lnTo>
                  <a:lnTo>
                    <a:pt x="1887591" y="43281"/>
                  </a:lnTo>
                  <a:lnTo>
                    <a:pt x="1953839" y="39408"/>
                  </a:lnTo>
                  <a:lnTo>
                    <a:pt x="2020878" y="35701"/>
                  </a:lnTo>
                  <a:lnTo>
                    <a:pt x="2088689" y="32164"/>
                  </a:lnTo>
                  <a:lnTo>
                    <a:pt x="2157254" y="28799"/>
                  </a:lnTo>
                  <a:lnTo>
                    <a:pt x="2226553" y="25606"/>
                  </a:lnTo>
                  <a:lnTo>
                    <a:pt x="2296568" y="22590"/>
                  </a:lnTo>
                  <a:lnTo>
                    <a:pt x="2367280" y="19752"/>
                  </a:lnTo>
                  <a:lnTo>
                    <a:pt x="2438670" y="17095"/>
                  </a:lnTo>
                  <a:lnTo>
                    <a:pt x="2510719" y="14620"/>
                  </a:lnTo>
                  <a:lnTo>
                    <a:pt x="2583408" y="12331"/>
                  </a:lnTo>
                  <a:lnTo>
                    <a:pt x="2656719" y="10228"/>
                  </a:lnTo>
                  <a:lnTo>
                    <a:pt x="2730632" y="8315"/>
                  </a:lnTo>
                  <a:lnTo>
                    <a:pt x="2805130" y="6594"/>
                  </a:lnTo>
                  <a:lnTo>
                    <a:pt x="2880191" y="5067"/>
                  </a:lnTo>
                  <a:lnTo>
                    <a:pt x="2955799" y="3736"/>
                  </a:lnTo>
                  <a:lnTo>
                    <a:pt x="3031934" y="2604"/>
                  </a:lnTo>
                  <a:lnTo>
                    <a:pt x="3108577" y="1672"/>
                  </a:lnTo>
                  <a:lnTo>
                    <a:pt x="3185710" y="944"/>
                  </a:lnTo>
                  <a:lnTo>
                    <a:pt x="3263313" y="421"/>
                  </a:lnTo>
                  <a:lnTo>
                    <a:pt x="3341368" y="105"/>
                  </a:lnTo>
                  <a:lnTo>
                    <a:pt x="3419856" y="0"/>
                  </a:lnTo>
                  <a:lnTo>
                    <a:pt x="3498343" y="105"/>
                  </a:lnTo>
                  <a:lnTo>
                    <a:pt x="3576398" y="421"/>
                  </a:lnTo>
                  <a:lnTo>
                    <a:pt x="3654001" y="944"/>
                  </a:lnTo>
                  <a:lnTo>
                    <a:pt x="3731134" y="1672"/>
                  </a:lnTo>
                  <a:lnTo>
                    <a:pt x="3807777" y="2604"/>
                  </a:lnTo>
                  <a:lnTo>
                    <a:pt x="3883912" y="3736"/>
                  </a:lnTo>
                  <a:lnTo>
                    <a:pt x="3959520" y="5067"/>
                  </a:lnTo>
                  <a:lnTo>
                    <a:pt x="4034581" y="6594"/>
                  </a:lnTo>
                  <a:lnTo>
                    <a:pt x="4109079" y="8315"/>
                  </a:lnTo>
                  <a:lnTo>
                    <a:pt x="4182992" y="10228"/>
                  </a:lnTo>
                  <a:lnTo>
                    <a:pt x="4256303" y="12331"/>
                  </a:lnTo>
                  <a:lnTo>
                    <a:pt x="4328992" y="14620"/>
                  </a:lnTo>
                  <a:lnTo>
                    <a:pt x="4401041" y="17095"/>
                  </a:lnTo>
                  <a:lnTo>
                    <a:pt x="4472431" y="19752"/>
                  </a:lnTo>
                  <a:lnTo>
                    <a:pt x="4543143" y="22590"/>
                  </a:lnTo>
                  <a:lnTo>
                    <a:pt x="4613158" y="25606"/>
                  </a:lnTo>
                  <a:lnTo>
                    <a:pt x="4682457" y="28799"/>
                  </a:lnTo>
                  <a:lnTo>
                    <a:pt x="4751022" y="32164"/>
                  </a:lnTo>
                  <a:lnTo>
                    <a:pt x="4818833" y="35701"/>
                  </a:lnTo>
                  <a:lnTo>
                    <a:pt x="4885872" y="39408"/>
                  </a:lnTo>
                  <a:lnTo>
                    <a:pt x="4952120" y="43281"/>
                  </a:lnTo>
                  <a:lnTo>
                    <a:pt x="5017557" y="47319"/>
                  </a:lnTo>
                  <a:lnTo>
                    <a:pt x="5082166" y="51519"/>
                  </a:lnTo>
                  <a:lnTo>
                    <a:pt x="5145927" y="55880"/>
                  </a:lnTo>
                  <a:lnTo>
                    <a:pt x="5208821" y="60398"/>
                  </a:lnTo>
                  <a:lnTo>
                    <a:pt x="5270829" y="65072"/>
                  </a:lnTo>
                  <a:lnTo>
                    <a:pt x="5331934" y="69899"/>
                  </a:lnTo>
                  <a:lnTo>
                    <a:pt x="5392115" y="74877"/>
                  </a:lnTo>
                  <a:lnTo>
                    <a:pt x="5451354" y="80004"/>
                  </a:lnTo>
                  <a:lnTo>
                    <a:pt x="5509632" y="85278"/>
                  </a:lnTo>
                  <a:lnTo>
                    <a:pt x="5566930" y="90696"/>
                  </a:lnTo>
                  <a:lnTo>
                    <a:pt x="5623229" y="96256"/>
                  </a:lnTo>
                  <a:lnTo>
                    <a:pt x="5678511" y="101956"/>
                  </a:lnTo>
                  <a:lnTo>
                    <a:pt x="5732756" y="107793"/>
                  </a:lnTo>
                  <a:lnTo>
                    <a:pt x="5785947" y="113766"/>
                  </a:lnTo>
                  <a:lnTo>
                    <a:pt x="5838063" y="119872"/>
                  </a:lnTo>
                  <a:lnTo>
                    <a:pt x="5889085" y="126108"/>
                  </a:lnTo>
                  <a:lnTo>
                    <a:pt x="5938996" y="132473"/>
                  </a:lnTo>
                  <a:lnTo>
                    <a:pt x="5987777" y="138964"/>
                  </a:lnTo>
                  <a:lnTo>
                    <a:pt x="6035407" y="145579"/>
                  </a:lnTo>
                  <a:lnTo>
                    <a:pt x="6081870" y="152316"/>
                  </a:lnTo>
                  <a:lnTo>
                    <a:pt x="6127144" y="159172"/>
                  </a:lnTo>
                  <a:lnTo>
                    <a:pt x="6171213" y="166146"/>
                  </a:lnTo>
                  <a:lnTo>
                    <a:pt x="6214057" y="173234"/>
                  </a:lnTo>
                  <a:lnTo>
                    <a:pt x="6255656" y="180435"/>
                  </a:lnTo>
                  <a:lnTo>
                    <a:pt x="6295993" y="187746"/>
                  </a:lnTo>
                  <a:lnTo>
                    <a:pt x="6335048" y="195166"/>
                  </a:lnTo>
                  <a:lnTo>
                    <a:pt x="6372803" y="202692"/>
                  </a:lnTo>
                  <a:lnTo>
                    <a:pt x="6444335" y="218051"/>
                  </a:lnTo>
                  <a:lnTo>
                    <a:pt x="6510439" y="233807"/>
                  </a:lnTo>
                  <a:lnTo>
                    <a:pt x="6570964" y="249941"/>
                  </a:lnTo>
                  <a:lnTo>
                    <a:pt x="6625758" y="266436"/>
                  </a:lnTo>
                  <a:lnTo>
                    <a:pt x="6674671" y="283273"/>
                  </a:lnTo>
                  <a:lnTo>
                    <a:pt x="6717552" y="300434"/>
                  </a:lnTo>
                  <a:lnTo>
                    <a:pt x="6754249" y="317901"/>
                  </a:lnTo>
                  <a:lnTo>
                    <a:pt x="6797373" y="344636"/>
                  </a:lnTo>
                  <a:lnTo>
                    <a:pt x="6825736" y="371957"/>
                  </a:lnTo>
                  <a:lnTo>
                    <a:pt x="6839711" y="409193"/>
                  </a:lnTo>
                  <a:lnTo>
                    <a:pt x="6838829" y="418582"/>
                  </a:lnTo>
                  <a:lnTo>
                    <a:pt x="6817953" y="455598"/>
                  </a:lnTo>
                  <a:lnTo>
                    <a:pt x="6784613" y="482731"/>
                  </a:lnTo>
                  <a:lnTo>
                    <a:pt x="6736683" y="509257"/>
                  </a:lnTo>
                  <a:lnTo>
                    <a:pt x="6696875" y="526573"/>
                  </a:lnTo>
                  <a:lnTo>
                    <a:pt x="6650959" y="543574"/>
                  </a:lnTo>
                  <a:lnTo>
                    <a:pt x="6599086" y="560242"/>
                  </a:lnTo>
                  <a:lnTo>
                    <a:pt x="6541408" y="576559"/>
                  </a:lnTo>
                  <a:lnTo>
                    <a:pt x="6478075" y="592506"/>
                  </a:lnTo>
                  <a:lnTo>
                    <a:pt x="6409238" y="608066"/>
                  </a:lnTo>
                  <a:lnTo>
                    <a:pt x="6335048" y="623221"/>
                  </a:lnTo>
                  <a:lnTo>
                    <a:pt x="6295993" y="630641"/>
                  </a:lnTo>
                  <a:lnTo>
                    <a:pt x="6255656" y="637952"/>
                  </a:lnTo>
                  <a:lnTo>
                    <a:pt x="6214057" y="645153"/>
                  </a:lnTo>
                  <a:lnTo>
                    <a:pt x="6171213" y="652241"/>
                  </a:lnTo>
                  <a:lnTo>
                    <a:pt x="6127144" y="659215"/>
                  </a:lnTo>
                  <a:lnTo>
                    <a:pt x="6081870" y="666071"/>
                  </a:lnTo>
                  <a:lnTo>
                    <a:pt x="6035407" y="672808"/>
                  </a:lnTo>
                  <a:lnTo>
                    <a:pt x="5987777" y="679423"/>
                  </a:lnTo>
                  <a:lnTo>
                    <a:pt x="5938996" y="685914"/>
                  </a:lnTo>
                  <a:lnTo>
                    <a:pt x="5889085" y="692279"/>
                  </a:lnTo>
                  <a:lnTo>
                    <a:pt x="5838062" y="698515"/>
                  </a:lnTo>
                  <a:lnTo>
                    <a:pt x="5785947" y="704621"/>
                  </a:lnTo>
                  <a:lnTo>
                    <a:pt x="5732756" y="710594"/>
                  </a:lnTo>
                  <a:lnTo>
                    <a:pt x="5678511" y="716431"/>
                  </a:lnTo>
                  <a:lnTo>
                    <a:pt x="5623229" y="722131"/>
                  </a:lnTo>
                  <a:lnTo>
                    <a:pt x="5566930" y="727691"/>
                  </a:lnTo>
                  <a:lnTo>
                    <a:pt x="5509632" y="733109"/>
                  </a:lnTo>
                  <a:lnTo>
                    <a:pt x="5451354" y="738383"/>
                  </a:lnTo>
                  <a:lnTo>
                    <a:pt x="5392115" y="743510"/>
                  </a:lnTo>
                  <a:lnTo>
                    <a:pt x="5331934" y="748488"/>
                  </a:lnTo>
                  <a:lnTo>
                    <a:pt x="5270829" y="753315"/>
                  </a:lnTo>
                  <a:lnTo>
                    <a:pt x="5208821" y="757989"/>
                  </a:lnTo>
                  <a:lnTo>
                    <a:pt x="5145927" y="762507"/>
                  </a:lnTo>
                  <a:lnTo>
                    <a:pt x="5082166" y="766868"/>
                  </a:lnTo>
                  <a:lnTo>
                    <a:pt x="5017557" y="771068"/>
                  </a:lnTo>
                  <a:lnTo>
                    <a:pt x="4952120" y="775106"/>
                  </a:lnTo>
                  <a:lnTo>
                    <a:pt x="4885872" y="778979"/>
                  </a:lnTo>
                  <a:lnTo>
                    <a:pt x="4818833" y="782686"/>
                  </a:lnTo>
                  <a:lnTo>
                    <a:pt x="4751022" y="786223"/>
                  </a:lnTo>
                  <a:lnTo>
                    <a:pt x="4682457" y="789588"/>
                  </a:lnTo>
                  <a:lnTo>
                    <a:pt x="4613158" y="792781"/>
                  </a:lnTo>
                  <a:lnTo>
                    <a:pt x="4543143" y="795797"/>
                  </a:lnTo>
                  <a:lnTo>
                    <a:pt x="4472431" y="798635"/>
                  </a:lnTo>
                  <a:lnTo>
                    <a:pt x="4401041" y="801292"/>
                  </a:lnTo>
                  <a:lnTo>
                    <a:pt x="4328992" y="803767"/>
                  </a:lnTo>
                  <a:lnTo>
                    <a:pt x="4256303" y="806056"/>
                  </a:lnTo>
                  <a:lnTo>
                    <a:pt x="4182992" y="808159"/>
                  </a:lnTo>
                  <a:lnTo>
                    <a:pt x="4109079" y="810072"/>
                  </a:lnTo>
                  <a:lnTo>
                    <a:pt x="4034581" y="811793"/>
                  </a:lnTo>
                  <a:lnTo>
                    <a:pt x="3959520" y="813320"/>
                  </a:lnTo>
                  <a:lnTo>
                    <a:pt x="3883912" y="814651"/>
                  </a:lnTo>
                  <a:lnTo>
                    <a:pt x="3807777" y="815783"/>
                  </a:lnTo>
                  <a:lnTo>
                    <a:pt x="3731134" y="816715"/>
                  </a:lnTo>
                  <a:lnTo>
                    <a:pt x="3654001" y="817443"/>
                  </a:lnTo>
                  <a:lnTo>
                    <a:pt x="3576398" y="817966"/>
                  </a:lnTo>
                  <a:lnTo>
                    <a:pt x="3498343" y="818282"/>
                  </a:lnTo>
                  <a:lnTo>
                    <a:pt x="3419856" y="818388"/>
                  </a:lnTo>
                  <a:lnTo>
                    <a:pt x="3341368" y="818282"/>
                  </a:lnTo>
                  <a:lnTo>
                    <a:pt x="3263313" y="817966"/>
                  </a:lnTo>
                  <a:lnTo>
                    <a:pt x="3185710" y="817443"/>
                  </a:lnTo>
                  <a:lnTo>
                    <a:pt x="3108577" y="816715"/>
                  </a:lnTo>
                  <a:lnTo>
                    <a:pt x="3031934" y="815783"/>
                  </a:lnTo>
                  <a:lnTo>
                    <a:pt x="2955799" y="814651"/>
                  </a:lnTo>
                  <a:lnTo>
                    <a:pt x="2880191" y="813320"/>
                  </a:lnTo>
                  <a:lnTo>
                    <a:pt x="2805130" y="811793"/>
                  </a:lnTo>
                  <a:lnTo>
                    <a:pt x="2730632" y="810072"/>
                  </a:lnTo>
                  <a:lnTo>
                    <a:pt x="2656719" y="808159"/>
                  </a:lnTo>
                  <a:lnTo>
                    <a:pt x="2583408" y="806056"/>
                  </a:lnTo>
                  <a:lnTo>
                    <a:pt x="2510719" y="803767"/>
                  </a:lnTo>
                  <a:lnTo>
                    <a:pt x="2438670" y="801292"/>
                  </a:lnTo>
                  <a:lnTo>
                    <a:pt x="2367280" y="798635"/>
                  </a:lnTo>
                  <a:lnTo>
                    <a:pt x="2296568" y="795797"/>
                  </a:lnTo>
                  <a:lnTo>
                    <a:pt x="2226553" y="792781"/>
                  </a:lnTo>
                  <a:lnTo>
                    <a:pt x="2157254" y="789588"/>
                  </a:lnTo>
                  <a:lnTo>
                    <a:pt x="2088689" y="786223"/>
                  </a:lnTo>
                  <a:lnTo>
                    <a:pt x="2020878" y="782686"/>
                  </a:lnTo>
                  <a:lnTo>
                    <a:pt x="1953839" y="778979"/>
                  </a:lnTo>
                  <a:lnTo>
                    <a:pt x="1887591" y="775106"/>
                  </a:lnTo>
                  <a:lnTo>
                    <a:pt x="1822154" y="771068"/>
                  </a:lnTo>
                  <a:lnTo>
                    <a:pt x="1757545" y="766868"/>
                  </a:lnTo>
                  <a:lnTo>
                    <a:pt x="1693784" y="762507"/>
                  </a:lnTo>
                  <a:lnTo>
                    <a:pt x="1630890" y="757989"/>
                  </a:lnTo>
                  <a:lnTo>
                    <a:pt x="1568882" y="753315"/>
                  </a:lnTo>
                  <a:lnTo>
                    <a:pt x="1507777" y="748488"/>
                  </a:lnTo>
                  <a:lnTo>
                    <a:pt x="1447596" y="743510"/>
                  </a:lnTo>
                  <a:lnTo>
                    <a:pt x="1388357" y="738383"/>
                  </a:lnTo>
                  <a:lnTo>
                    <a:pt x="1330079" y="733109"/>
                  </a:lnTo>
                  <a:lnTo>
                    <a:pt x="1272781" y="727691"/>
                  </a:lnTo>
                  <a:lnTo>
                    <a:pt x="1216482" y="722131"/>
                  </a:lnTo>
                  <a:lnTo>
                    <a:pt x="1161200" y="716431"/>
                  </a:lnTo>
                  <a:lnTo>
                    <a:pt x="1106955" y="710594"/>
                  </a:lnTo>
                  <a:lnTo>
                    <a:pt x="1053764" y="704621"/>
                  </a:lnTo>
                  <a:lnTo>
                    <a:pt x="1001649" y="698515"/>
                  </a:lnTo>
                  <a:lnTo>
                    <a:pt x="950626" y="692279"/>
                  </a:lnTo>
                  <a:lnTo>
                    <a:pt x="900715" y="685914"/>
                  </a:lnTo>
                  <a:lnTo>
                    <a:pt x="851934" y="679423"/>
                  </a:lnTo>
                  <a:lnTo>
                    <a:pt x="804304" y="672808"/>
                  </a:lnTo>
                  <a:lnTo>
                    <a:pt x="757841" y="666071"/>
                  </a:lnTo>
                  <a:lnTo>
                    <a:pt x="712567" y="659215"/>
                  </a:lnTo>
                  <a:lnTo>
                    <a:pt x="668498" y="652241"/>
                  </a:lnTo>
                  <a:lnTo>
                    <a:pt x="625654" y="645153"/>
                  </a:lnTo>
                  <a:lnTo>
                    <a:pt x="584055" y="637952"/>
                  </a:lnTo>
                  <a:lnTo>
                    <a:pt x="543718" y="630641"/>
                  </a:lnTo>
                  <a:lnTo>
                    <a:pt x="504663" y="623221"/>
                  </a:lnTo>
                  <a:lnTo>
                    <a:pt x="466908" y="615695"/>
                  </a:lnTo>
                  <a:lnTo>
                    <a:pt x="395376" y="600336"/>
                  </a:lnTo>
                  <a:lnTo>
                    <a:pt x="329272" y="584580"/>
                  </a:lnTo>
                  <a:lnTo>
                    <a:pt x="268747" y="568446"/>
                  </a:lnTo>
                  <a:lnTo>
                    <a:pt x="213953" y="551951"/>
                  </a:lnTo>
                  <a:lnTo>
                    <a:pt x="165040" y="535114"/>
                  </a:lnTo>
                  <a:lnTo>
                    <a:pt x="122159" y="517953"/>
                  </a:lnTo>
                  <a:lnTo>
                    <a:pt x="85462" y="500486"/>
                  </a:lnTo>
                  <a:lnTo>
                    <a:pt x="42338" y="473751"/>
                  </a:lnTo>
                  <a:lnTo>
                    <a:pt x="13975" y="446430"/>
                  </a:lnTo>
                  <a:lnTo>
                    <a:pt x="0" y="409193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47088" y="981455"/>
            <a:ext cx="8564880" cy="4247515"/>
            <a:chOff x="1847088" y="981455"/>
            <a:chExt cx="8564880" cy="4247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7088" y="981455"/>
              <a:ext cx="8564879" cy="42473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21002" y="3105208"/>
              <a:ext cx="8351520" cy="649605"/>
            </a:xfrm>
            <a:custGeom>
              <a:avLst/>
              <a:gdLst/>
              <a:ahLst/>
              <a:cxnLst/>
              <a:rect l="l" t="t" r="r" b="b"/>
              <a:pathLst>
                <a:path w="8351520" h="649604">
                  <a:moveTo>
                    <a:pt x="4095490" y="0"/>
                  </a:moveTo>
                  <a:lnTo>
                    <a:pt x="3856943" y="872"/>
                  </a:lnTo>
                  <a:lnTo>
                    <a:pt x="3622070" y="2768"/>
                  </a:lnTo>
                  <a:lnTo>
                    <a:pt x="3391237" y="5659"/>
                  </a:lnTo>
                  <a:lnTo>
                    <a:pt x="3164808" y="9516"/>
                  </a:lnTo>
                  <a:lnTo>
                    <a:pt x="2943149" y="14311"/>
                  </a:lnTo>
                  <a:lnTo>
                    <a:pt x="2726624" y="20016"/>
                  </a:lnTo>
                  <a:lnTo>
                    <a:pt x="2515598" y="26602"/>
                  </a:lnTo>
                  <a:lnTo>
                    <a:pt x="2310437" y="34041"/>
                  </a:lnTo>
                  <a:lnTo>
                    <a:pt x="2111505" y="42304"/>
                  </a:lnTo>
                  <a:lnTo>
                    <a:pt x="1919167" y="51364"/>
                  </a:lnTo>
                  <a:lnTo>
                    <a:pt x="1733788" y="61192"/>
                  </a:lnTo>
                  <a:lnTo>
                    <a:pt x="1614249" y="68157"/>
                  </a:lnTo>
                  <a:lnTo>
                    <a:pt x="1498073" y="75442"/>
                  </a:lnTo>
                  <a:lnTo>
                    <a:pt x="1385368" y="83038"/>
                  </a:lnTo>
                  <a:lnTo>
                    <a:pt x="1276243" y="90939"/>
                  </a:lnTo>
                  <a:lnTo>
                    <a:pt x="1170806" y="99134"/>
                  </a:lnTo>
                  <a:lnTo>
                    <a:pt x="1069165" y="107617"/>
                  </a:lnTo>
                  <a:lnTo>
                    <a:pt x="971427" y="116377"/>
                  </a:lnTo>
                  <a:lnTo>
                    <a:pt x="877702" y="125408"/>
                  </a:lnTo>
                  <a:lnTo>
                    <a:pt x="788097" y="134700"/>
                  </a:lnTo>
                  <a:lnTo>
                    <a:pt x="702721" y="144246"/>
                  </a:lnTo>
                  <a:lnTo>
                    <a:pt x="621681" y="154036"/>
                  </a:lnTo>
                  <a:lnTo>
                    <a:pt x="545085" y="164062"/>
                  </a:lnTo>
                  <a:lnTo>
                    <a:pt x="473043" y="174317"/>
                  </a:lnTo>
                  <a:lnTo>
                    <a:pt x="405661" y="184791"/>
                  </a:lnTo>
                  <a:lnTo>
                    <a:pt x="343049" y="195476"/>
                  </a:lnTo>
                  <a:lnTo>
                    <a:pt x="285314" y="206365"/>
                  </a:lnTo>
                  <a:lnTo>
                    <a:pt x="232564" y="217447"/>
                  </a:lnTo>
                  <a:lnTo>
                    <a:pt x="184907" y="228716"/>
                  </a:lnTo>
                  <a:lnTo>
                    <a:pt x="142453" y="240162"/>
                  </a:lnTo>
                  <a:lnTo>
                    <a:pt x="105308" y="251777"/>
                  </a:lnTo>
                  <a:lnTo>
                    <a:pt x="59783" y="269499"/>
                  </a:lnTo>
                  <a:lnTo>
                    <a:pt x="18676" y="293642"/>
                  </a:lnTo>
                  <a:lnTo>
                    <a:pt x="0" y="324553"/>
                  </a:lnTo>
                  <a:lnTo>
                    <a:pt x="756" y="330794"/>
                  </a:lnTo>
                  <a:lnTo>
                    <a:pt x="26813" y="361551"/>
                  </a:lnTo>
                  <a:lnTo>
                    <a:pt x="73581" y="385552"/>
                  </a:lnTo>
                  <a:lnTo>
                    <a:pt x="123210" y="403157"/>
                  </a:lnTo>
                  <a:lnTo>
                    <a:pt x="163023" y="414688"/>
                  </a:lnTo>
                  <a:lnTo>
                    <a:pt x="208092" y="426047"/>
                  </a:lnTo>
                  <a:lnTo>
                    <a:pt x="258309" y="437223"/>
                  </a:lnTo>
                  <a:lnTo>
                    <a:pt x="313565" y="448210"/>
                  </a:lnTo>
                  <a:lnTo>
                    <a:pt x="373752" y="458998"/>
                  </a:lnTo>
                  <a:lnTo>
                    <a:pt x="438763" y="469578"/>
                  </a:lnTo>
                  <a:lnTo>
                    <a:pt x="508488" y="479944"/>
                  </a:lnTo>
                  <a:lnTo>
                    <a:pt x="582821" y="490085"/>
                  </a:lnTo>
                  <a:lnTo>
                    <a:pt x="661652" y="499995"/>
                  </a:lnTo>
                  <a:lnTo>
                    <a:pt x="744874" y="509664"/>
                  </a:lnTo>
                  <a:lnTo>
                    <a:pt x="832378" y="519083"/>
                  </a:lnTo>
                  <a:lnTo>
                    <a:pt x="924057" y="528246"/>
                  </a:lnTo>
                  <a:lnTo>
                    <a:pt x="1019801" y="537143"/>
                  </a:lnTo>
                  <a:lnTo>
                    <a:pt x="1119504" y="545765"/>
                  </a:lnTo>
                  <a:lnTo>
                    <a:pt x="1223057" y="554105"/>
                  </a:lnTo>
                  <a:lnTo>
                    <a:pt x="1330352" y="562154"/>
                  </a:lnTo>
                  <a:lnTo>
                    <a:pt x="1441280" y="569904"/>
                  </a:lnTo>
                  <a:lnTo>
                    <a:pt x="1555734" y="577346"/>
                  </a:lnTo>
                  <a:lnTo>
                    <a:pt x="1673605" y="584472"/>
                  </a:lnTo>
                  <a:lnTo>
                    <a:pt x="1856583" y="594549"/>
                  </a:lnTo>
                  <a:lnTo>
                    <a:pt x="2046642" y="603868"/>
                  </a:lnTo>
                  <a:lnTo>
                    <a:pt x="2243416" y="612401"/>
                  </a:lnTo>
                  <a:lnTo>
                    <a:pt x="2446542" y="620118"/>
                  </a:lnTo>
                  <a:lnTo>
                    <a:pt x="2655653" y="626991"/>
                  </a:lnTo>
                  <a:lnTo>
                    <a:pt x="2870385" y="632993"/>
                  </a:lnTo>
                  <a:lnTo>
                    <a:pt x="3090374" y="638094"/>
                  </a:lnTo>
                  <a:lnTo>
                    <a:pt x="3315253" y="642267"/>
                  </a:lnTo>
                  <a:lnTo>
                    <a:pt x="3544659" y="645483"/>
                  </a:lnTo>
                  <a:lnTo>
                    <a:pt x="3778226" y="647713"/>
                  </a:lnTo>
                  <a:lnTo>
                    <a:pt x="4015589" y="648930"/>
                  </a:lnTo>
                  <a:lnTo>
                    <a:pt x="4256029" y="649106"/>
                  </a:lnTo>
                  <a:lnTo>
                    <a:pt x="4494576" y="648233"/>
                  </a:lnTo>
                  <a:lnTo>
                    <a:pt x="4729449" y="646337"/>
                  </a:lnTo>
                  <a:lnTo>
                    <a:pt x="4960282" y="643446"/>
                  </a:lnTo>
                  <a:lnTo>
                    <a:pt x="5186711" y="639589"/>
                  </a:lnTo>
                  <a:lnTo>
                    <a:pt x="5408370" y="634794"/>
                  </a:lnTo>
                  <a:lnTo>
                    <a:pt x="5624895" y="629090"/>
                  </a:lnTo>
                  <a:lnTo>
                    <a:pt x="5835921" y="622504"/>
                  </a:lnTo>
                  <a:lnTo>
                    <a:pt x="6041082" y="615065"/>
                  </a:lnTo>
                  <a:lnTo>
                    <a:pt x="6240014" y="606801"/>
                  </a:lnTo>
                  <a:lnTo>
                    <a:pt x="6432352" y="597741"/>
                  </a:lnTo>
                  <a:lnTo>
                    <a:pt x="6617731" y="587914"/>
                  </a:lnTo>
                  <a:lnTo>
                    <a:pt x="6737270" y="580949"/>
                  </a:lnTo>
                  <a:lnTo>
                    <a:pt x="6853446" y="573664"/>
                  </a:lnTo>
                  <a:lnTo>
                    <a:pt x="6966151" y="566067"/>
                  </a:lnTo>
                  <a:lnTo>
                    <a:pt x="7075276" y="558167"/>
                  </a:lnTo>
                  <a:lnTo>
                    <a:pt x="7180713" y="549971"/>
                  </a:lnTo>
                  <a:lnTo>
                    <a:pt x="7282354" y="541489"/>
                  </a:lnTo>
                  <a:lnTo>
                    <a:pt x="7380092" y="532728"/>
                  </a:lnTo>
                  <a:lnTo>
                    <a:pt x="7473817" y="523697"/>
                  </a:lnTo>
                  <a:lnTo>
                    <a:pt x="7563422" y="514405"/>
                  </a:lnTo>
                  <a:lnTo>
                    <a:pt x="7648798" y="504860"/>
                  </a:lnTo>
                  <a:lnTo>
                    <a:pt x="7729838" y="495070"/>
                  </a:lnTo>
                  <a:lnTo>
                    <a:pt x="7806434" y="485043"/>
                  </a:lnTo>
                  <a:lnTo>
                    <a:pt x="7878476" y="474788"/>
                  </a:lnTo>
                  <a:lnTo>
                    <a:pt x="7945858" y="464314"/>
                  </a:lnTo>
                  <a:lnTo>
                    <a:pt x="8008470" y="453629"/>
                  </a:lnTo>
                  <a:lnTo>
                    <a:pt x="8066205" y="442741"/>
                  </a:lnTo>
                  <a:lnTo>
                    <a:pt x="8118955" y="431658"/>
                  </a:lnTo>
                  <a:lnTo>
                    <a:pt x="8166612" y="420390"/>
                  </a:lnTo>
                  <a:lnTo>
                    <a:pt x="8209066" y="408944"/>
                  </a:lnTo>
                  <a:lnTo>
                    <a:pt x="8246211" y="397328"/>
                  </a:lnTo>
                  <a:lnTo>
                    <a:pt x="8291736" y="379606"/>
                  </a:lnTo>
                  <a:lnTo>
                    <a:pt x="8332843" y="355463"/>
                  </a:lnTo>
                  <a:lnTo>
                    <a:pt x="8351520" y="324553"/>
                  </a:lnTo>
                  <a:lnTo>
                    <a:pt x="8350763" y="318311"/>
                  </a:lnTo>
                  <a:lnTo>
                    <a:pt x="8324706" y="287555"/>
                  </a:lnTo>
                  <a:lnTo>
                    <a:pt x="8277938" y="263553"/>
                  </a:lnTo>
                  <a:lnTo>
                    <a:pt x="8228309" y="245949"/>
                  </a:lnTo>
                  <a:lnTo>
                    <a:pt x="8188496" y="234417"/>
                  </a:lnTo>
                  <a:lnTo>
                    <a:pt x="8143427" y="223059"/>
                  </a:lnTo>
                  <a:lnTo>
                    <a:pt x="8093210" y="211882"/>
                  </a:lnTo>
                  <a:lnTo>
                    <a:pt x="8037954" y="200896"/>
                  </a:lnTo>
                  <a:lnTo>
                    <a:pt x="7977767" y="190108"/>
                  </a:lnTo>
                  <a:lnTo>
                    <a:pt x="7912756" y="179527"/>
                  </a:lnTo>
                  <a:lnTo>
                    <a:pt x="7843031" y="169162"/>
                  </a:lnTo>
                  <a:lnTo>
                    <a:pt x="7768698" y="159020"/>
                  </a:lnTo>
                  <a:lnTo>
                    <a:pt x="7689867" y="149111"/>
                  </a:lnTo>
                  <a:lnTo>
                    <a:pt x="7606645" y="139442"/>
                  </a:lnTo>
                  <a:lnTo>
                    <a:pt x="7519141" y="130022"/>
                  </a:lnTo>
                  <a:lnTo>
                    <a:pt x="7427462" y="120860"/>
                  </a:lnTo>
                  <a:lnTo>
                    <a:pt x="7331718" y="111963"/>
                  </a:lnTo>
                  <a:lnTo>
                    <a:pt x="7232015" y="103340"/>
                  </a:lnTo>
                  <a:lnTo>
                    <a:pt x="7128462" y="95000"/>
                  </a:lnTo>
                  <a:lnTo>
                    <a:pt x="7021167" y="86951"/>
                  </a:lnTo>
                  <a:lnTo>
                    <a:pt x="6910239" y="79201"/>
                  </a:lnTo>
                  <a:lnTo>
                    <a:pt x="6795785" y="71760"/>
                  </a:lnTo>
                  <a:lnTo>
                    <a:pt x="6677914" y="64634"/>
                  </a:lnTo>
                  <a:lnTo>
                    <a:pt x="6494936" y="54556"/>
                  </a:lnTo>
                  <a:lnTo>
                    <a:pt x="6304877" y="45237"/>
                  </a:lnTo>
                  <a:lnTo>
                    <a:pt x="6108103" y="36705"/>
                  </a:lnTo>
                  <a:lnTo>
                    <a:pt x="5904977" y="28988"/>
                  </a:lnTo>
                  <a:lnTo>
                    <a:pt x="5695866" y="22114"/>
                  </a:lnTo>
                  <a:lnTo>
                    <a:pt x="5481134" y="16113"/>
                  </a:lnTo>
                  <a:lnTo>
                    <a:pt x="5261145" y="11012"/>
                  </a:lnTo>
                  <a:lnTo>
                    <a:pt x="5036266" y="6839"/>
                  </a:lnTo>
                  <a:lnTo>
                    <a:pt x="4806860" y="3623"/>
                  </a:lnTo>
                  <a:lnTo>
                    <a:pt x="4573293" y="1392"/>
                  </a:lnTo>
                  <a:lnTo>
                    <a:pt x="4335930" y="175"/>
                  </a:lnTo>
                  <a:lnTo>
                    <a:pt x="4095490" y="0"/>
                  </a:lnTo>
                  <a:close/>
                </a:path>
              </a:pathLst>
            </a:custGeom>
            <a:solidFill>
              <a:srgbClr val="FF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1002" y="3105150"/>
              <a:ext cx="8351520" cy="649605"/>
            </a:xfrm>
            <a:custGeom>
              <a:avLst/>
              <a:gdLst/>
              <a:ahLst/>
              <a:cxnLst/>
              <a:rect l="l" t="t" r="r" b="b"/>
              <a:pathLst>
                <a:path w="8351520" h="649604">
                  <a:moveTo>
                    <a:pt x="0" y="324612"/>
                  </a:moveTo>
                  <a:lnTo>
                    <a:pt x="26813" y="287613"/>
                  </a:lnTo>
                  <a:lnTo>
                    <a:pt x="73581" y="263612"/>
                  </a:lnTo>
                  <a:lnTo>
                    <a:pt x="123210" y="246008"/>
                  </a:lnTo>
                  <a:lnTo>
                    <a:pt x="163023" y="234476"/>
                  </a:lnTo>
                  <a:lnTo>
                    <a:pt x="208092" y="223117"/>
                  </a:lnTo>
                  <a:lnTo>
                    <a:pt x="258309" y="211941"/>
                  </a:lnTo>
                  <a:lnTo>
                    <a:pt x="313565" y="200954"/>
                  </a:lnTo>
                  <a:lnTo>
                    <a:pt x="373752" y="190167"/>
                  </a:lnTo>
                  <a:lnTo>
                    <a:pt x="438763" y="179586"/>
                  </a:lnTo>
                  <a:lnTo>
                    <a:pt x="508488" y="169221"/>
                  </a:lnTo>
                  <a:lnTo>
                    <a:pt x="582821" y="159079"/>
                  </a:lnTo>
                  <a:lnTo>
                    <a:pt x="621681" y="154095"/>
                  </a:lnTo>
                  <a:lnTo>
                    <a:pt x="661652" y="149169"/>
                  </a:lnTo>
                  <a:lnTo>
                    <a:pt x="702721" y="144304"/>
                  </a:lnTo>
                  <a:lnTo>
                    <a:pt x="744874" y="139501"/>
                  </a:lnTo>
                  <a:lnTo>
                    <a:pt x="788097" y="134759"/>
                  </a:lnTo>
                  <a:lnTo>
                    <a:pt x="832378" y="130081"/>
                  </a:lnTo>
                  <a:lnTo>
                    <a:pt x="877702" y="125467"/>
                  </a:lnTo>
                  <a:lnTo>
                    <a:pt x="924057" y="120918"/>
                  </a:lnTo>
                  <a:lnTo>
                    <a:pt x="971427" y="116436"/>
                  </a:lnTo>
                  <a:lnTo>
                    <a:pt x="1019801" y="112022"/>
                  </a:lnTo>
                  <a:lnTo>
                    <a:pt x="1069165" y="107675"/>
                  </a:lnTo>
                  <a:lnTo>
                    <a:pt x="1119504" y="103399"/>
                  </a:lnTo>
                  <a:lnTo>
                    <a:pt x="1170806" y="99193"/>
                  </a:lnTo>
                  <a:lnTo>
                    <a:pt x="1223057" y="95059"/>
                  </a:lnTo>
                  <a:lnTo>
                    <a:pt x="1276243" y="90998"/>
                  </a:lnTo>
                  <a:lnTo>
                    <a:pt x="1330352" y="87010"/>
                  </a:lnTo>
                  <a:lnTo>
                    <a:pt x="1385368" y="83097"/>
                  </a:lnTo>
                  <a:lnTo>
                    <a:pt x="1441280" y="79260"/>
                  </a:lnTo>
                  <a:lnTo>
                    <a:pt x="1498073" y="75500"/>
                  </a:lnTo>
                  <a:lnTo>
                    <a:pt x="1555734" y="71818"/>
                  </a:lnTo>
                  <a:lnTo>
                    <a:pt x="1614249" y="68215"/>
                  </a:lnTo>
                  <a:lnTo>
                    <a:pt x="1673605" y="64692"/>
                  </a:lnTo>
                  <a:lnTo>
                    <a:pt x="1733788" y="61251"/>
                  </a:lnTo>
                  <a:lnTo>
                    <a:pt x="1794785" y="57891"/>
                  </a:lnTo>
                  <a:lnTo>
                    <a:pt x="1856583" y="54615"/>
                  </a:lnTo>
                  <a:lnTo>
                    <a:pt x="1919167" y="51423"/>
                  </a:lnTo>
                  <a:lnTo>
                    <a:pt x="1982524" y="48316"/>
                  </a:lnTo>
                  <a:lnTo>
                    <a:pt x="2046642" y="45296"/>
                  </a:lnTo>
                  <a:lnTo>
                    <a:pt x="2111505" y="42363"/>
                  </a:lnTo>
                  <a:lnTo>
                    <a:pt x="2177101" y="39518"/>
                  </a:lnTo>
                  <a:lnTo>
                    <a:pt x="2243416" y="36764"/>
                  </a:lnTo>
                  <a:lnTo>
                    <a:pt x="2310437" y="34099"/>
                  </a:lnTo>
                  <a:lnTo>
                    <a:pt x="2378150" y="31527"/>
                  </a:lnTo>
                  <a:lnTo>
                    <a:pt x="2446542" y="29047"/>
                  </a:lnTo>
                  <a:lnTo>
                    <a:pt x="2515598" y="26660"/>
                  </a:lnTo>
                  <a:lnTo>
                    <a:pt x="2585307" y="24369"/>
                  </a:lnTo>
                  <a:lnTo>
                    <a:pt x="2655653" y="22173"/>
                  </a:lnTo>
                  <a:lnTo>
                    <a:pt x="2726624" y="20074"/>
                  </a:lnTo>
                  <a:lnTo>
                    <a:pt x="2798206" y="18074"/>
                  </a:lnTo>
                  <a:lnTo>
                    <a:pt x="2870385" y="16172"/>
                  </a:lnTo>
                  <a:lnTo>
                    <a:pt x="2943149" y="14370"/>
                  </a:lnTo>
                  <a:lnTo>
                    <a:pt x="3016483" y="12669"/>
                  </a:lnTo>
                  <a:lnTo>
                    <a:pt x="3090374" y="11070"/>
                  </a:lnTo>
                  <a:lnTo>
                    <a:pt x="3164808" y="9575"/>
                  </a:lnTo>
                  <a:lnTo>
                    <a:pt x="3239773" y="8184"/>
                  </a:lnTo>
                  <a:lnTo>
                    <a:pt x="3315253" y="6898"/>
                  </a:lnTo>
                  <a:lnTo>
                    <a:pt x="3391237" y="5718"/>
                  </a:lnTo>
                  <a:lnTo>
                    <a:pt x="3467710" y="4646"/>
                  </a:lnTo>
                  <a:lnTo>
                    <a:pt x="3544659" y="3682"/>
                  </a:lnTo>
                  <a:lnTo>
                    <a:pt x="3622070" y="2827"/>
                  </a:lnTo>
                  <a:lnTo>
                    <a:pt x="3699930" y="2083"/>
                  </a:lnTo>
                  <a:lnTo>
                    <a:pt x="3778226" y="1451"/>
                  </a:lnTo>
                  <a:lnTo>
                    <a:pt x="3856943" y="931"/>
                  </a:lnTo>
                  <a:lnTo>
                    <a:pt x="3936069" y="525"/>
                  </a:lnTo>
                  <a:lnTo>
                    <a:pt x="4015589" y="234"/>
                  </a:lnTo>
                  <a:lnTo>
                    <a:pt x="4095490" y="58"/>
                  </a:lnTo>
                  <a:lnTo>
                    <a:pt x="4175760" y="0"/>
                  </a:lnTo>
                  <a:lnTo>
                    <a:pt x="4256029" y="58"/>
                  </a:lnTo>
                  <a:lnTo>
                    <a:pt x="4335930" y="234"/>
                  </a:lnTo>
                  <a:lnTo>
                    <a:pt x="4415450" y="525"/>
                  </a:lnTo>
                  <a:lnTo>
                    <a:pt x="4494576" y="931"/>
                  </a:lnTo>
                  <a:lnTo>
                    <a:pt x="4573293" y="1451"/>
                  </a:lnTo>
                  <a:lnTo>
                    <a:pt x="4651589" y="2083"/>
                  </a:lnTo>
                  <a:lnTo>
                    <a:pt x="4729449" y="2827"/>
                  </a:lnTo>
                  <a:lnTo>
                    <a:pt x="4806860" y="3682"/>
                  </a:lnTo>
                  <a:lnTo>
                    <a:pt x="4883809" y="4646"/>
                  </a:lnTo>
                  <a:lnTo>
                    <a:pt x="4960282" y="5718"/>
                  </a:lnTo>
                  <a:lnTo>
                    <a:pt x="5036266" y="6898"/>
                  </a:lnTo>
                  <a:lnTo>
                    <a:pt x="5111746" y="8184"/>
                  </a:lnTo>
                  <a:lnTo>
                    <a:pt x="5186711" y="9575"/>
                  </a:lnTo>
                  <a:lnTo>
                    <a:pt x="5261145" y="11070"/>
                  </a:lnTo>
                  <a:lnTo>
                    <a:pt x="5335036" y="12669"/>
                  </a:lnTo>
                  <a:lnTo>
                    <a:pt x="5408370" y="14370"/>
                  </a:lnTo>
                  <a:lnTo>
                    <a:pt x="5481134" y="16172"/>
                  </a:lnTo>
                  <a:lnTo>
                    <a:pt x="5553313" y="18074"/>
                  </a:lnTo>
                  <a:lnTo>
                    <a:pt x="5624895" y="20074"/>
                  </a:lnTo>
                  <a:lnTo>
                    <a:pt x="5695866" y="22173"/>
                  </a:lnTo>
                  <a:lnTo>
                    <a:pt x="5766212" y="24369"/>
                  </a:lnTo>
                  <a:lnTo>
                    <a:pt x="5835921" y="26660"/>
                  </a:lnTo>
                  <a:lnTo>
                    <a:pt x="5904977" y="29047"/>
                  </a:lnTo>
                  <a:lnTo>
                    <a:pt x="5973369" y="31527"/>
                  </a:lnTo>
                  <a:lnTo>
                    <a:pt x="6041082" y="34099"/>
                  </a:lnTo>
                  <a:lnTo>
                    <a:pt x="6108103" y="36764"/>
                  </a:lnTo>
                  <a:lnTo>
                    <a:pt x="6174418" y="39518"/>
                  </a:lnTo>
                  <a:lnTo>
                    <a:pt x="6240014" y="42363"/>
                  </a:lnTo>
                  <a:lnTo>
                    <a:pt x="6304877" y="45296"/>
                  </a:lnTo>
                  <a:lnTo>
                    <a:pt x="6368995" y="48316"/>
                  </a:lnTo>
                  <a:lnTo>
                    <a:pt x="6432352" y="51423"/>
                  </a:lnTo>
                  <a:lnTo>
                    <a:pt x="6494936" y="54615"/>
                  </a:lnTo>
                  <a:lnTo>
                    <a:pt x="6556734" y="57891"/>
                  </a:lnTo>
                  <a:lnTo>
                    <a:pt x="6617731" y="61251"/>
                  </a:lnTo>
                  <a:lnTo>
                    <a:pt x="6677914" y="64692"/>
                  </a:lnTo>
                  <a:lnTo>
                    <a:pt x="6737270" y="68215"/>
                  </a:lnTo>
                  <a:lnTo>
                    <a:pt x="6795785" y="71818"/>
                  </a:lnTo>
                  <a:lnTo>
                    <a:pt x="6853446" y="75500"/>
                  </a:lnTo>
                  <a:lnTo>
                    <a:pt x="6910239" y="79260"/>
                  </a:lnTo>
                  <a:lnTo>
                    <a:pt x="6966151" y="83097"/>
                  </a:lnTo>
                  <a:lnTo>
                    <a:pt x="7021167" y="87010"/>
                  </a:lnTo>
                  <a:lnTo>
                    <a:pt x="7075276" y="90998"/>
                  </a:lnTo>
                  <a:lnTo>
                    <a:pt x="7128462" y="95059"/>
                  </a:lnTo>
                  <a:lnTo>
                    <a:pt x="7180713" y="99193"/>
                  </a:lnTo>
                  <a:lnTo>
                    <a:pt x="7232015" y="103399"/>
                  </a:lnTo>
                  <a:lnTo>
                    <a:pt x="7282354" y="107675"/>
                  </a:lnTo>
                  <a:lnTo>
                    <a:pt x="7331718" y="112022"/>
                  </a:lnTo>
                  <a:lnTo>
                    <a:pt x="7380092" y="116436"/>
                  </a:lnTo>
                  <a:lnTo>
                    <a:pt x="7427462" y="120918"/>
                  </a:lnTo>
                  <a:lnTo>
                    <a:pt x="7473817" y="125467"/>
                  </a:lnTo>
                  <a:lnTo>
                    <a:pt x="7519141" y="130081"/>
                  </a:lnTo>
                  <a:lnTo>
                    <a:pt x="7563422" y="134759"/>
                  </a:lnTo>
                  <a:lnTo>
                    <a:pt x="7606645" y="139501"/>
                  </a:lnTo>
                  <a:lnTo>
                    <a:pt x="7648798" y="144304"/>
                  </a:lnTo>
                  <a:lnTo>
                    <a:pt x="7689867" y="149169"/>
                  </a:lnTo>
                  <a:lnTo>
                    <a:pt x="7729838" y="154095"/>
                  </a:lnTo>
                  <a:lnTo>
                    <a:pt x="7768698" y="159079"/>
                  </a:lnTo>
                  <a:lnTo>
                    <a:pt x="7843031" y="169221"/>
                  </a:lnTo>
                  <a:lnTo>
                    <a:pt x="7912756" y="179586"/>
                  </a:lnTo>
                  <a:lnTo>
                    <a:pt x="7977767" y="190167"/>
                  </a:lnTo>
                  <a:lnTo>
                    <a:pt x="8037954" y="200954"/>
                  </a:lnTo>
                  <a:lnTo>
                    <a:pt x="8093210" y="211941"/>
                  </a:lnTo>
                  <a:lnTo>
                    <a:pt x="8143427" y="223117"/>
                  </a:lnTo>
                  <a:lnTo>
                    <a:pt x="8188496" y="234476"/>
                  </a:lnTo>
                  <a:lnTo>
                    <a:pt x="8228309" y="246008"/>
                  </a:lnTo>
                  <a:lnTo>
                    <a:pt x="8277938" y="263612"/>
                  </a:lnTo>
                  <a:lnTo>
                    <a:pt x="8315133" y="281560"/>
                  </a:lnTo>
                  <a:lnTo>
                    <a:pt x="8344755" y="305974"/>
                  </a:lnTo>
                  <a:lnTo>
                    <a:pt x="8351520" y="324612"/>
                  </a:lnTo>
                  <a:lnTo>
                    <a:pt x="8350763" y="330853"/>
                  </a:lnTo>
                  <a:lnTo>
                    <a:pt x="8324706" y="361610"/>
                  </a:lnTo>
                  <a:lnTo>
                    <a:pt x="8277938" y="385611"/>
                  </a:lnTo>
                  <a:lnTo>
                    <a:pt x="8228309" y="403215"/>
                  </a:lnTo>
                  <a:lnTo>
                    <a:pt x="8188496" y="414747"/>
                  </a:lnTo>
                  <a:lnTo>
                    <a:pt x="8143427" y="426106"/>
                  </a:lnTo>
                  <a:lnTo>
                    <a:pt x="8093210" y="437282"/>
                  </a:lnTo>
                  <a:lnTo>
                    <a:pt x="8037954" y="448269"/>
                  </a:lnTo>
                  <a:lnTo>
                    <a:pt x="7977767" y="459056"/>
                  </a:lnTo>
                  <a:lnTo>
                    <a:pt x="7912756" y="469637"/>
                  </a:lnTo>
                  <a:lnTo>
                    <a:pt x="7843031" y="480002"/>
                  </a:lnTo>
                  <a:lnTo>
                    <a:pt x="7768698" y="490144"/>
                  </a:lnTo>
                  <a:lnTo>
                    <a:pt x="7729838" y="495128"/>
                  </a:lnTo>
                  <a:lnTo>
                    <a:pt x="7689867" y="500054"/>
                  </a:lnTo>
                  <a:lnTo>
                    <a:pt x="7648798" y="504919"/>
                  </a:lnTo>
                  <a:lnTo>
                    <a:pt x="7606645" y="509722"/>
                  </a:lnTo>
                  <a:lnTo>
                    <a:pt x="7563422" y="514464"/>
                  </a:lnTo>
                  <a:lnTo>
                    <a:pt x="7519141" y="519142"/>
                  </a:lnTo>
                  <a:lnTo>
                    <a:pt x="7473817" y="523756"/>
                  </a:lnTo>
                  <a:lnTo>
                    <a:pt x="7427462" y="528305"/>
                  </a:lnTo>
                  <a:lnTo>
                    <a:pt x="7380092" y="532787"/>
                  </a:lnTo>
                  <a:lnTo>
                    <a:pt x="7331718" y="537201"/>
                  </a:lnTo>
                  <a:lnTo>
                    <a:pt x="7282354" y="541548"/>
                  </a:lnTo>
                  <a:lnTo>
                    <a:pt x="7232015" y="545824"/>
                  </a:lnTo>
                  <a:lnTo>
                    <a:pt x="7180713" y="550030"/>
                  </a:lnTo>
                  <a:lnTo>
                    <a:pt x="7128462" y="554164"/>
                  </a:lnTo>
                  <a:lnTo>
                    <a:pt x="7075276" y="558225"/>
                  </a:lnTo>
                  <a:lnTo>
                    <a:pt x="7021167" y="562213"/>
                  </a:lnTo>
                  <a:lnTo>
                    <a:pt x="6966151" y="566126"/>
                  </a:lnTo>
                  <a:lnTo>
                    <a:pt x="6910239" y="569963"/>
                  </a:lnTo>
                  <a:lnTo>
                    <a:pt x="6853446" y="573723"/>
                  </a:lnTo>
                  <a:lnTo>
                    <a:pt x="6795785" y="577405"/>
                  </a:lnTo>
                  <a:lnTo>
                    <a:pt x="6737270" y="581008"/>
                  </a:lnTo>
                  <a:lnTo>
                    <a:pt x="6677914" y="584531"/>
                  </a:lnTo>
                  <a:lnTo>
                    <a:pt x="6617731" y="587972"/>
                  </a:lnTo>
                  <a:lnTo>
                    <a:pt x="6556734" y="591332"/>
                  </a:lnTo>
                  <a:lnTo>
                    <a:pt x="6494936" y="594608"/>
                  </a:lnTo>
                  <a:lnTo>
                    <a:pt x="6432352" y="597800"/>
                  </a:lnTo>
                  <a:lnTo>
                    <a:pt x="6368995" y="600907"/>
                  </a:lnTo>
                  <a:lnTo>
                    <a:pt x="6304877" y="603927"/>
                  </a:lnTo>
                  <a:lnTo>
                    <a:pt x="6240014" y="606860"/>
                  </a:lnTo>
                  <a:lnTo>
                    <a:pt x="6174418" y="609705"/>
                  </a:lnTo>
                  <a:lnTo>
                    <a:pt x="6108103" y="612459"/>
                  </a:lnTo>
                  <a:lnTo>
                    <a:pt x="6041082" y="615124"/>
                  </a:lnTo>
                  <a:lnTo>
                    <a:pt x="5973369" y="617696"/>
                  </a:lnTo>
                  <a:lnTo>
                    <a:pt x="5904977" y="620176"/>
                  </a:lnTo>
                  <a:lnTo>
                    <a:pt x="5835921" y="622563"/>
                  </a:lnTo>
                  <a:lnTo>
                    <a:pt x="5766212" y="624854"/>
                  </a:lnTo>
                  <a:lnTo>
                    <a:pt x="5695866" y="627050"/>
                  </a:lnTo>
                  <a:lnTo>
                    <a:pt x="5624895" y="629149"/>
                  </a:lnTo>
                  <a:lnTo>
                    <a:pt x="5553313" y="631149"/>
                  </a:lnTo>
                  <a:lnTo>
                    <a:pt x="5481134" y="633051"/>
                  </a:lnTo>
                  <a:lnTo>
                    <a:pt x="5408370" y="634853"/>
                  </a:lnTo>
                  <a:lnTo>
                    <a:pt x="5335036" y="636554"/>
                  </a:lnTo>
                  <a:lnTo>
                    <a:pt x="5261145" y="638153"/>
                  </a:lnTo>
                  <a:lnTo>
                    <a:pt x="5186711" y="639648"/>
                  </a:lnTo>
                  <a:lnTo>
                    <a:pt x="5111746" y="641039"/>
                  </a:lnTo>
                  <a:lnTo>
                    <a:pt x="5036266" y="642325"/>
                  </a:lnTo>
                  <a:lnTo>
                    <a:pt x="4960282" y="643505"/>
                  </a:lnTo>
                  <a:lnTo>
                    <a:pt x="4883809" y="644577"/>
                  </a:lnTo>
                  <a:lnTo>
                    <a:pt x="4806860" y="645541"/>
                  </a:lnTo>
                  <a:lnTo>
                    <a:pt x="4729449" y="646396"/>
                  </a:lnTo>
                  <a:lnTo>
                    <a:pt x="4651589" y="647140"/>
                  </a:lnTo>
                  <a:lnTo>
                    <a:pt x="4573293" y="647772"/>
                  </a:lnTo>
                  <a:lnTo>
                    <a:pt x="4494576" y="648292"/>
                  </a:lnTo>
                  <a:lnTo>
                    <a:pt x="4415450" y="648698"/>
                  </a:lnTo>
                  <a:lnTo>
                    <a:pt x="4335930" y="648989"/>
                  </a:lnTo>
                  <a:lnTo>
                    <a:pt x="4256029" y="649165"/>
                  </a:lnTo>
                  <a:lnTo>
                    <a:pt x="4175760" y="649224"/>
                  </a:lnTo>
                  <a:lnTo>
                    <a:pt x="4095490" y="649165"/>
                  </a:lnTo>
                  <a:lnTo>
                    <a:pt x="4015589" y="648989"/>
                  </a:lnTo>
                  <a:lnTo>
                    <a:pt x="3936069" y="648698"/>
                  </a:lnTo>
                  <a:lnTo>
                    <a:pt x="3856943" y="648292"/>
                  </a:lnTo>
                  <a:lnTo>
                    <a:pt x="3778226" y="647772"/>
                  </a:lnTo>
                  <a:lnTo>
                    <a:pt x="3699930" y="647140"/>
                  </a:lnTo>
                  <a:lnTo>
                    <a:pt x="3622070" y="646396"/>
                  </a:lnTo>
                  <a:lnTo>
                    <a:pt x="3544659" y="645541"/>
                  </a:lnTo>
                  <a:lnTo>
                    <a:pt x="3467710" y="644577"/>
                  </a:lnTo>
                  <a:lnTo>
                    <a:pt x="3391237" y="643505"/>
                  </a:lnTo>
                  <a:lnTo>
                    <a:pt x="3315253" y="642325"/>
                  </a:lnTo>
                  <a:lnTo>
                    <a:pt x="3239773" y="641039"/>
                  </a:lnTo>
                  <a:lnTo>
                    <a:pt x="3164808" y="639648"/>
                  </a:lnTo>
                  <a:lnTo>
                    <a:pt x="3090374" y="638153"/>
                  </a:lnTo>
                  <a:lnTo>
                    <a:pt x="3016483" y="636554"/>
                  </a:lnTo>
                  <a:lnTo>
                    <a:pt x="2943149" y="634853"/>
                  </a:lnTo>
                  <a:lnTo>
                    <a:pt x="2870385" y="633051"/>
                  </a:lnTo>
                  <a:lnTo>
                    <a:pt x="2798206" y="631149"/>
                  </a:lnTo>
                  <a:lnTo>
                    <a:pt x="2726624" y="629149"/>
                  </a:lnTo>
                  <a:lnTo>
                    <a:pt x="2655653" y="627050"/>
                  </a:lnTo>
                  <a:lnTo>
                    <a:pt x="2585307" y="624854"/>
                  </a:lnTo>
                  <a:lnTo>
                    <a:pt x="2515598" y="622563"/>
                  </a:lnTo>
                  <a:lnTo>
                    <a:pt x="2446542" y="620176"/>
                  </a:lnTo>
                  <a:lnTo>
                    <a:pt x="2378150" y="617696"/>
                  </a:lnTo>
                  <a:lnTo>
                    <a:pt x="2310437" y="615124"/>
                  </a:lnTo>
                  <a:lnTo>
                    <a:pt x="2243416" y="612459"/>
                  </a:lnTo>
                  <a:lnTo>
                    <a:pt x="2177101" y="609705"/>
                  </a:lnTo>
                  <a:lnTo>
                    <a:pt x="2111505" y="606860"/>
                  </a:lnTo>
                  <a:lnTo>
                    <a:pt x="2046642" y="603927"/>
                  </a:lnTo>
                  <a:lnTo>
                    <a:pt x="1982524" y="600907"/>
                  </a:lnTo>
                  <a:lnTo>
                    <a:pt x="1919167" y="597800"/>
                  </a:lnTo>
                  <a:lnTo>
                    <a:pt x="1856583" y="594608"/>
                  </a:lnTo>
                  <a:lnTo>
                    <a:pt x="1794785" y="591332"/>
                  </a:lnTo>
                  <a:lnTo>
                    <a:pt x="1733788" y="587972"/>
                  </a:lnTo>
                  <a:lnTo>
                    <a:pt x="1673605" y="584531"/>
                  </a:lnTo>
                  <a:lnTo>
                    <a:pt x="1614249" y="581008"/>
                  </a:lnTo>
                  <a:lnTo>
                    <a:pt x="1555734" y="577405"/>
                  </a:lnTo>
                  <a:lnTo>
                    <a:pt x="1498073" y="573723"/>
                  </a:lnTo>
                  <a:lnTo>
                    <a:pt x="1441280" y="569963"/>
                  </a:lnTo>
                  <a:lnTo>
                    <a:pt x="1385368" y="566126"/>
                  </a:lnTo>
                  <a:lnTo>
                    <a:pt x="1330352" y="562213"/>
                  </a:lnTo>
                  <a:lnTo>
                    <a:pt x="1276243" y="558225"/>
                  </a:lnTo>
                  <a:lnTo>
                    <a:pt x="1223057" y="554164"/>
                  </a:lnTo>
                  <a:lnTo>
                    <a:pt x="1170806" y="550030"/>
                  </a:lnTo>
                  <a:lnTo>
                    <a:pt x="1119504" y="545824"/>
                  </a:lnTo>
                  <a:lnTo>
                    <a:pt x="1069165" y="541548"/>
                  </a:lnTo>
                  <a:lnTo>
                    <a:pt x="1019801" y="537201"/>
                  </a:lnTo>
                  <a:lnTo>
                    <a:pt x="971427" y="532787"/>
                  </a:lnTo>
                  <a:lnTo>
                    <a:pt x="924057" y="528305"/>
                  </a:lnTo>
                  <a:lnTo>
                    <a:pt x="877702" y="523756"/>
                  </a:lnTo>
                  <a:lnTo>
                    <a:pt x="832378" y="519142"/>
                  </a:lnTo>
                  <a:lnTo>
                    <a:pt x="788097" y="514464"/>
                  </a:lnTo>
                  <a:lnTo>
                    <a:pt x="744874" y="509722"/>
                  </a:lnTo>
                  <a:lnTo>
                    <a:pt x="702721" y="504919"/>
                  </a:lnTo>
                  <a:lnTo>
                    <a:pt x="661652" y="500054"/>
                  </a:lnTo>
                  <a:lnTo>
                    <a:pt x="621681" y="495128"/>
                  </a:lnTo>
                  <a:lnTo>
                    <a:pt x="582821" y="490144"/>
                  </a:lnTo>
                  <a:lnTo>
                    <a:pt x="508488" y="480002"/>
                  </a:lnTo>
                  <a:lnTo>
                    <a:pt x="438763" y="469637"/>
                  </a:lnTo>
                  <a:lnTo>
                    <a:pt x="373752" y="459056"/>
                  </a:lnTo>
                  <a:lnTo>
                    <a:pt x="313565" y="448269"/>
                  </a:lnTo>
                  <a:lnTo>
                    <a:pt x="258309" y="437282"/>
                  </a:lnTo>
                  <a:lnTo>
                    <a:pt x="208092" y="426106"/>
                  </a:lnTo>
                  <a:lnTo>
                    <a:pt x="163023" y="414747"/>
                  </a:lnTo>
                  <a:lnTo>
                    <a:pt x="123210" y="403215"/>
                  </a:lnTo>
                  <a:lnTo>
                    <a:pt x="73581" y="385611"/>
                  </a:lnTo>
                  <a:lnTo>
                    <a:pt x="36386" y="367663"/>
                  </a:lnTo>
                  <a:lnTo>
                    <a:pt x="6764" y="343249"/>
                  </a:lnTo>
                  <a:lnTo>
                    <a:pt x="0" y="324612"/>
                  </a:lnTo>
                  <a:close/>
                </a:path>
              </a:pathLst>
            </a:custGeom>
            <a:ln w="25908">
              <a:solidFill>
                <a:srgbClr val="88A3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06927" y="109550"/>
            <a:ext cx="730504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2</a:t>
            </a:r>
            <a:endParaRPr spc="-26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6926" y="109550"/>
            <a:ext cx="6951473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Creatin</a:t>
            </a:r>
            <a:r>
              <a:rPr spc="-175" dirty="0"/>
              <a:t>g</a:t>
            </a:r>
            <a:r>
              <a:rPr spc="-145" dirty="0"/>
              <a:t> </a:t>
            </a:r>
            <a:r>
              <a:rPr spc="-434" dirty="0"/>
              <a:t>a</a:t>
            </a:r>
            <a:r>
              <a:rPr spc="-100" dirty="0"/>
              <a:t> Risk</a:t>
            </a:r>
            <a:r>
              <a:rPr spc="-120" dirty="0"/>
              <a:t> </a:t>
            </a:r>
            <a:r>
              <a:rPr spc="-50" dirty="0"/>
              <a:t>Asses</a:t>
            </a:r>
            <a:r>
              <a:rPr spc="-65" dirty="0"/>
              <a:t>s</a:t>
            </a:r>
            <a:r>
              <a:rPr spc="-260" dirty="0"/>
              <a:t>ment</a:t>
            </a:r>
            <a:r>
              <a:rPr lang="en-GB" spc="-260" dirty="0"/>
              <a:t> 3</a:t>
            </a:r>
            <a:endParaRPr spc="-260" dirty="0"/>
          </a:p>
        </p:txBody>
      </p:sp>
      <p:pic>
        <p:nvPicPr>
          <p:cNvPr id="3" name="object 3" descr="Print screen of question tool ask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836675"/>
            <a:ext cx="8424671" cy="5091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10321</Words>
  <Application>Microsoft Office PowerPoint</Application>
  <PresentationFormat>Widescreen</PresentationFormat>
  <Paragraphs>1356</Paragraphs>
  <Slides>135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2" baseType="lpstr">
      <vt:lpstr>Arial</vt:lpstr>
      <vt:lpstr>Arial MT</vt:lpstr>
      <vt:lpstr>Calibri</vt:lpstr>
      <vt:lpstr>Tahoma</vt:lpstr>
      <vt:lpstr>Times New Roman</vt:lpstr>
      <vt:lpstr>Trebuchet MS</vt:lpstr>
      <vt:lpstr>Office Theme</vt:lpstr>
      <vt:lpstr>Getting Started</vt:lpstr>
      <vt:lpstr>Getting Started Part 2</vt:lpstr>
      <vt:lpstr>Loading data</vt:lpstr>
      <vt:lpstr> User Account Management</vt:lpstr>
      <vt:lpstr>Overview</vt:lpstr>
      <vt:lpstr>How do I set up an account?</vt:lpstr>
      <vt:lpstr>How do I set up an account? Part 2</vt:lpstr>
      <vt:lpstr>Problems?</vt:lpstr>
      <vt:lpstr>Ongoing Support</vt:lpstr>
      <vt:lpstr>DWQR Expectations</vt:lpstr>
      <vt:lpstr>The future….</vt:lpstr>
      <vt:lpstr> Overview</vt:lpstr>
      <vt:lpstr>Overview of RA Tool</vt:lpstr>
      <vt:lpstr>LA Dashboard</vt:lpstr>
      <vt:lpstr>LA Dashboard Part 2</vt:lpstr>
      <vt:lpstr>DWQR Dashboard</vt:lpstr>
      <vt:lpstr> Registering Sites</vt:lpstr>
      <vt:lpstr>Overview of RA Tool  Register</vt:lpstr>
      <vt:lpstr>Overview Part 2</vt:lpstr>
      <vt:lpstr>Overview of RA Tool  Register Part 1</vt:lpstr>
      <vt:lpstr>Overview of RA Tool  Register Part 2</vt:lpstr>
      <vt:lpstr>Overview of RA Tool  Register Part 3</vt:lpstr>
      <vt:lpstr>Overview Page</vt:lpstr>
      <vt:lpstr>Registration - Sources</vt:lpstr>
      <vt:lpstr>Registration – Sources Part 2</vt:lpstr>
      <vt:lpstr>Registration – Centralised Treatment</vt:lpstr>
      <vt:lpstr>Registration - Tanks</vt:lpstr>
      <vt:lpstr>Registration – Tanks Part 2</vt:lpstr>
      <vt:lpstr>Registration - Properties</vt:lpstr>
      <vt:lpstr>Registration – Properties Part 1</vt:lpstr>
      <vt:lpstr>Registration – Properties Part 2</vt:lpstr>
      <vt:lpstr>Registration – Properties Part 3</vt:lpstr>
      <vt:lpstr>Registration – Properties Part 4</vt:lpstr>
      <vt:lpstr>Registration – Mapping Tool</vt:lpstr>
      <vt:lpstr>Registration – Mapping Tool Part 2</vt:lpstr>
      <vt:lpstr>Registration – Images</vt:lpstr>
      <vt:lpstr>Registration – PWS Front Page</vt:lpstr>
      <vt:lpstr>Registration – PWS Front Page Part 1</vt:lpstr>
      <vt:lpstr>Registration – PWS Front Page Part 2</vt:lpstr>
      <vt:lpstr> Source - General</vt:lpstr>
      <vt:lpstr>Overview Of Source </vt:lpstr>
      <vt:lpstr>Overview of Source</vt:lpstr>
      <vt:lpstr>Biggest risk?  Lack of  knowledge</vt:lpstr>
      <vt:lpstr>What are we risk assessing?</vt:lpstr>
      <vt:lpstr>What are we risk assessing? Part 1</vt:lpstr>
      <vt:lpstr>What are we risk assessing? Part 2</vt:lpstr>
      <vt:lpstr>What sort of risks?</vt:lpstr>
      <vt:lpstr>What else? Manmade  Issues</vt:lpstr>
      <vt:lpstr>What else? Natural  Issues</vt:lpstr>
      <vt:lpstr>Questions</vt:lpstr>
      <vt:lpstr>Questions Part 2</vt:lpstr>
      <vt:lpstr>Overview – Surface Water</vt:lpstr>
      <vt:lpstr>Overview – Surface Water Part 1</vt:lpstr>
      <vt:lpstr>Overview – Surface Water Part 2</vt:lpstr>
      <vt:lpstr>Overview – Surface Water Part 3</vt:lpstr>
      <vt:lpstr>Questions Part 1</vt:lpstr>
      <vt:lpstr>Overview - Groundwater</vt:lpstr>
      <vt:lpstr>Overview – Groundwater Part 1</vt:lpstr>
      <vt:lpstr>Overview – Groundwater Part 2</vt:lpstr>
      <vt:lpstr>Questions Part 3</vt:lpstr>
      <vt:lpstr> Tanks</vt:lpstr>
      <vt:lpstr>Overview Tanks</vt:lpstr>
      <vt:lpstr>Tanks - ideally</vt:lpstr>
      <vt:lpstr>Tanks – ideally Part 2</vt:lpstr>
      <vt:lpstr>PWS Tanks – ideally part 3</vt:lpstr>
      <vt:lpstr>PWS Tanks – The majority</vt:lpstr>
      <vt:lpstr>PWS Tanks – Key points</vt:lpstr>
      <vt:lpstr>PWS Tanks – Key points Part 2</vt:lpstr>
      <vt:lpstr>Questions on Tanks</vt:lpstr>
      <vt:lpstr>Questions on Tanks Part 2</vt:lpstr>
      <vt:lpstr> Creating a Risk Assessment</vt:lpstr>
      <vt:lpstr>Overview of RA Tool  Risk Assessment</vt:lpstr>
      <vt:lpstr>Provide likelihood score (1-5)  Severity already populated</vt:lpstr>
      <vt:lpstr> Treatment – Plant Design</vt:lpstr>
      <vt:lpstr>Process Design</vt:lpstr>
      <vt:lpstr>Process Design Part 2</vt:lpstr>
      <vt:lpstr>Capacity &amp; Flow</vt:lpstr>
      <vt:lpstr>Quality</vt:lpstr>
      <vt:lpstr>Installation</vt:lpstr>
      <vt:lpstr>Records and Information</vt:lpstr>
      <vt:lpstr>Records and Information Part 2</vt:lpstr>
      <vt:lpstr>Questions on Treatment Part 1</vt:lpstr>
      <vt:lpstr>Questions on Treatment Part 2</vt:lpstr>
      <vt:lpstr> Treatment – Process Resilience</vt:lpstr>
      <vt:lpstr>Treatment Process Resilience</vt:lpstr>
      <vt:lpstr>Treatment Process Resilience Part 1</vt:lpstr>
      <vt:lpstr>Treatment Process Resilience Part 2</vt:lpstr>
      <vt:lpstr>Treatment Process Resilience Part 3</vt:lpstr>
      <vt:lpstr>Treatment Process Resilience Part 4</vt:lpstr>
      <vt:lpstr>Questions on Resilience  Part 1</vt:lpstr>
      <vt:lpstr>Questions on Resilience  Part 2</vt:lpstr>
      <vt:lpstr>Control Measures</vt:lpstr>
      <vt:lpstr>Control Measures Part 2</vt:lpstr>
      <vt:lpstr>Control Measures Part 3</vt:lpstr>
      <vt:lpstr>Control Measures Part 4</vt:lpstr>
      <vt:lpstr>Creating a Risk Assessment</vt:lpstr>
      <vt:lpstr>Creating a Risk Assessment 1</vt:lpstr>
      <vt:lpstr>Creating a Risk Assessment 2</vt:lpstr>
      <vt:lpstr>Creating a Risk Assessment 3</vt:lpstr>
      <vt:lpstr>Creating a Risk Assessment 4</vt:lpstr>
      <vt:lpstr>Creating a Risk Assessment 5</vt:lpstr>
      <vt:lpstr>Creating a Risk Assessment 6</vt:lpstr>
      <vt:lpstr>Creating a Risk Assessment 7</vt:lpstr>
      <vt:lpstr>Creating a Risk Assessment 8</vt:lpstr>
      <vt:lpstr>Creating a Risk Assessment 9</vt:lpstr>
      <vt:lpstr>Creating a Risk Assessment 10</vt:lpstr>
      <vt:lpstr>Creating a Risk Assessment 11 </vt:lpstr>
      <vt:lpstr>Creating a Risk Assessment 12</vt:lpstr>
      <vt:lpstr> Treatment – Distribution Pipework</vt:lpstr>
      <vt:lpstr>Overview of risk </vt:lpstr>
      <vt:lpstr>Pipework – What can you risk assess?</vt:lpstr>
      <vt:lpstr>Pipework – Key Points to Watch For</vt:lpstr>
      <vt:lpstr>Questions </vt:lpstr>
      <vt:lpstr> Risk Assessment – Getting Information Out</vt:lpstr>
      <vt:lpstr>Risk Assessment – Getting Stuff Out</vt:lpstr>
      <vt:lpstr>Risk Assessment – Getting Stuff Out Part 2</vt:lpstr>
      <vt:lpstr>Risk Assessment – Getting Stuff Out Part 3</vt:lpstr>
      <vt:lpstr>Information Export  Simple Water Safety Plan</vt:lpstr>
      <vt:lpstr>Risk Assessment – Getting Stuff Out Part 4</vt:lpstr>
      <vt:lpstr>Information Export  Full Water Safety Plan</vt:lpstr>
      <vt:lpstr>Information Export  Full Water Safety Plan Part 1</vt:lpstr>
      <vt:lpstr>Information Export  Full Water Safety Plan Part 2</vt:lpstr>
      <vt:lpstr>Questions Assessment</vt:lpstr>
      <vt:lpstr> Management and Control</vt:lpstr>
      <vt:lpstr>Overview of Management </vt:lpstr>
      <vt:lpstr> Property – Property Specific Treatment</vt:lpstr>
      <vt:lpstr>Overview of Management in the Property</vt:lpstr>
      <vt:lpstr>Property Specific Treatment</vt:lpstr>
      <vt:lpstr>Property Specific Treatment Part 2</vt:lpstr>
      <vt:lpstr>Property Specific Treatment –  Things to Watch For</vt:lpstr>
      <vt:lpstr> Property – Internal Risk Assessment</vt:lpstr>
      <vt:lpstr>Property – Internal  Overview</vt:lpstr>
      <vt:lpstr>Property – Internal  Main Risks</vt:lpstr>
      <vt:lpstr>Property – Internal  References</vt:lpstr>
      <vt:lpstr>Property – Internal  Risk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DWQR PWS Risk Assessment Tool Training</dc:title>
  <dc:creator>Bower M (Matthew)</dc:creator>
  <cp:lastModifiedBy>Claire Henderson</cp:lastModifiedBy>
  <cp:revision>9</cp:revision>
  <dcterms:created xsi:type="dcterms:W3CDTF">2023-11-06T09:02:02Z</dcterms:created>
  <dcterms:modified xsi:type="dcterms:W3CDTF">2023-11-06T11:51:12Z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2023-11-02T00:00:00Z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2023-11-06T00:00:00Z</vt:filetime>
  </property>
</Properties>
</file>